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0" r:id="rId1"/>
  </p:sldMasterIdLst>
  <p:notesMasterIdLst>
    <p:notesMasterId r:id="rId46"/>
  </p:notesMasterIdLst>
  <p:sldIdLst>
    <p:sldId id="256" r:id="rId2"/>
    <p:sldId id="263" r:id="rId3"/>
    <p:sldId id="266" r:id="rId4"/>
    <p:sldId id="281" r:id="rId5"/>
    <p:sldId id="278" r:id="rId6"/>
    <p:sldId id="282" r:id="rId7"/>
    <p:sldId id="283" r:id="rId8"/>
    <p:sldId id="286" r:id="rId9"/>
    <p:sldId id="292" r:id="rId10"/>
    <p:sldId id="284" r:id="rId11"/>
    <p:sldId id="279" r:id="rId12"/>
    <p:sldId id="288" r:id="rId13"/>
    <p:sldId id="271" r:id="rId14"/>
    <p:sldId id="267" r:id="rId15"/>
    <p:sldId id="268" r:id="rId16"/>
    <p:sldId id="269" r:id="rId17"/>
    <p:sldId id="270" r:id="rId18"/>
    <p:sldId id="274" r:id="rId19"/>
    <p:sldId id="273" r:id="rId20"/>
    <p:sldId id="289" r:id="rId21"/>
    <p:sldId id="290" r:id="rId22"/>
    <p:sldId id="291" r:id="rId23"/>
    <p:sldId id="293" r:id="rId24"/>
    <p:sldId id="294" r:id="rId25"/>
    <p:sldId id="295" r:id="rId26"/>
    <p:sldId id="272" r:id="rId27"/>
    <p:sldId id="296" r:id="rId28"/>
    <p:sldId id="297" r:id="rId29"/>
    <p:sldId id="298" r:id="rId30"/>
    <p:sldId id="299" r:id="rId31"/>
    <p:sldId id="301" r:id="rId32"/>
    <p:sldId id="304" r:id="rId33"/>
    <p:sldId id="305" r:id="rId34"/>
    <p:sldId id="306" r:id="rId35"/>
    <p:sldId id="302" r:id="rId36"/>
    <p:sldId id="307" r:id="rId37"/>
    <p:sldId id="303" r:id="rId38"/>
    <p:sldId id="264" r:id="rId39"/>
    <p:sldId id="308" r:id="rId40"/>
    <p:sldId id="309" r:id="rId41"/>
    <p:sldId id="310" r:id="rId42"/>
    <p:sldId id="311" r:id="rId43"/>
    <p:sldId id="312" r:id="rId44"/>
    <p:sldId id="313" r:id="rId4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F68FF894-3B67-4EAA-89D0-B31098116FB1}">
          <p14:sldIdLst>
            <p14:sldId id="256"/>
            <p14:sldId id="263"/>
          </p14:sldIdLst>
        </p14:section>
        <p14:section name="Summary Section" id="{90C7DB9A-BDCF-4EE7-A129-2C57E72E9854}">
          <p14:sldIdLst>
            <p14:sldId id="266"/>
          </p14:sldIdLst>
        </p14:section>
        <p14:section name="Deep Learning" id="{60513E9C-6D6E-4010-AD58-10A58AA36E5A}">
          <p14:sldIdLst>
            <p14:sldId id="281"/>
          </p14:sldIdLst>
        </p14:section>
        <p14:section name="Deep Learning Introduction" id="{78FB00EA-75AC-4292-B1DA-EDC128FA30C6}">
          <p14:sldIdLst>
            <p14:sldId id="278"/>
            <p14:sldId id="282"/>
            <p14:sldId id="283"/>
            <p14:sldId id="286"/>
            <p14:sldId id="292"/>
            <p14:sldId id="284"/>
          </p14:sldIdLst>
        </p14:section>
        <p14:section name="Deep Generative Models" id="{C5E74C48-F386-4F9A-9004-8A4BBCCD41EA}">
          <p14:sldIdLst>
            <p14:sldId id="279"/>
            <p14:sldId id="288"/>
          </p14:sldIdLst>
        </p14:section>
        <p14:section name="Generative Adversarial Networks (GANs)" id="{19A01C60-D7D7-4736-8CD3-F9B646753568}">
          <p14:sldIdLst>
            <p14:sldId id="271"/>
          </p14:sldIdLst>
        </p14:section>
        <p14:section name="GAN - Layman’s Explanation" id="{B2D9AF00-AB36-4F46-8013-B32A96B0B53D}">
          <p14:sldIdLst>
            <p14:sldId id="267"/>
            <p14:sldId id="268"/>
            <p14:sldId id="269"/>
            <p14:sldId id="270"/>
            <p14:sldId id="274"/>
          </p14:sldIdLst>
        </p14:section>
        <p14:section name="In depth look at GANs" id="{5E4E5B70-E0E5-4B39-A658-63B3356BB414}">
          <p14:sldIdLst>
            <p14:sldId id="273"/>
            <p14:sldId id="289"/>
            <p14:sldId id="290"/>
            <p14:sldId id="291"/>
            <p14:sldId id="293"/>
            <p14:sldId id="294"/>
            <p14:sldId id="295"/>
          </p14:sldIdLst>
        </p14:section>
        <p14:section name="Mathematical Look at GANs" id="{42F74605-127B-4379-9748-826730348F3A}">
          <p14:sldIdLst>
            <p14:sldId id="272"/>
          </p14:sldIdLst>
        </p14:section>
        <p14:section name="Section 1" id="{6F5E9A74-01A6-4CF6-A9B6-8F541EE7D535}">
          <p14:sldIdLst>
            <p14:sldId id="296"/>
            <p14:sldId id="297"/>
            <p14:sldId id="298"/>
            <p14:sldId id="299"/>
          </p14:sldIdLst>
        </p14:section>
        <p14:section name="Section 2" id="{E5A54ABC-6B4B-4CCA-9B92-15FB5B8C7BF9}">
          <p14:sldIdLst>
            <p14:sldId id="301"/>
            <p14:sldId id="304"/>
            <p14:sldId id="305"/>
            <p14:sldId id="306"/>
          </p14:sldIdLst>
        </p14:section>
        <p14:section name="Section 3" id="{34E763E5-AAEA-4727-B900-11FA8A6F2883}">
          <p14:sldIdLst>
            <p14:sldId id="302"/>
            <p14:sldId id="307"/>
          </p14:sldIdLst>
        </p14:section>
        <p14:section name="Section 4" id="{DD01055A-FAE2-4CD3-ADF1-A71FC65020CA}">
          <p14:sldIdLst>
            <p14:sldId id="303"/>
          </p14:sldIdLst>
        </p14:section>
        <p14:section name="Semi-Supervised Learning" id="{7DD0B05F-0D44-4153-960A-93063A936FA5}">
          <p14:sldIdLst>
            <p14:sldId id="264"/>
            <p14:sldId id="308"/>
            <p14:sldId id="309"/>
            <p14:sldId id="310"/>
            <p14:sldId id="311"/>
            <p14:sldId id="312"/>
            <p14:sldId id="3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6" d="100"/>
          <a:sy n="86" d="100"/>
        </p:scale>
        <p:origin x="51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8CFEEA-869A-4382-A1CE-E7E71EF231D1}" type="datetimeFigureOut">
              <a:rPr lang="en-ZA" smtClean="0"/>
              <a:t>2018/10/16</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8EFEEE-B2CB-489A-B096-9B72FA0A5899}" type="slidenum">
              <a:rPr lang="en-ZA" smtClean="0"/>
              <a:t>‹#›</a:t>
            </a:fld>
            <a:endParaRPr lang="en-ZA"/>
          </a:p>
        </p:txBody>
      </p:sp>
    </p:spTree>
    <p:extLst>
      <p:ext uri="{BB962C8B-B14F-4D97-AF65-F5344CB8AC3E}">
        <p14:creationId xmlns:p14="http://schemas.microsoft.com/office/powerpoint/2010/main" val="3587056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pic>
        <p:nvPicPr>
          <p:cNvPr id="10" name="Google Shape;10;p2" descr="paint_transparent1.png"/>
          <p:cNvPicPr preferRelativeResize="0"/>
          <p:nvPr/>
        </p:nvPicPr>
        <p:blipFill rotWithShape="1">
          <a:blip r:embed="rId3">
            <a:alphaModFix/>
          </a:blip>
          <a:srcRect l="55211"/>
          <a:stretch/>
        </p:blipFill>
        <p:spPr>
          <a:xfrm>
            <a:off x="2" y="0"/>
            <a:ext cx="5460903" cy="6858000"/>
          </a:xfrm>
          <a:prstGeom prst="rect">
            <a:avLst/>
          </a:prstGeom>
          <a:noFill/>
          <a:ln>
            <a:noFill/>
          </a:ln>
        </p:spPr>
      </p:pic>
      <p:sp>
        <p:nvSpPr>
          <p:cNvPr id="11" name="Google Shape;11;p2"/>
          <p:cNvSpPr txBox="1">
            <a:spLocks noGrp="1"/>
          </p:cNvSpPr>
          <p:nvPr>
            <p:ph type="ctrTitle"/>
          </p:nvPr>
        </p:nvSpPr>
        <p:spPr>
          <a:xfrm>
            <a:off x="4277500" y="4382967"/>
            <a:ext cx="7000400" cy="1546400"/>
          </a:xfrm>
          <a:prstGeom prst="rect">
            <a:avLst/>
          </a:prstGeom>
        </p:spPr>
        <p:txBody>
          <a:bodyPr spcFirstLastPara="1" wrap="square" lIns="91425" tIns="91425" rIns="91425" bIns="91425" anchor="b" anchorCtr="0"/>
          <a:lstStyle>
            <a:lvl1pPr lvl="0" algn="r">
              <a:spcBef>
                <a:spcPts val="0"/>
              </a:spcBef>
              <a:spcAft>
                <a:spcPts val="0"/>
              </a:spcAft>
              <a:buClr>
                <a:srgbClr val="FFFFFF"/>
              </a:buClr>
              <a:buSzPts val="5000"/>
              <a:buFont typeface="Lato Light"/>
              <a:buNone/>
              <a:defRPr sz="6667">
                <a:solidFill>
                  <a:srgbClr val="FFFFFF"/>
                </a:solidFill>
                <a:latin typeface="Lato Light"/>
                <a:ea typeface="Lato Light"/>
                <a:cs typeface="Lato Light"/>
                <a:sym typeface="Lato Light"/>
              </a:defRPr>
            </a:lvl1pPr>
            <a:lvl2pPr lvl="1" algn="r">
              <a:spcBef>
                <a:spcPts val="0"/>
              </a:spcBef>
              <a:spcAft>
                <a:spcPts val="0"/>
              </a:spcAft>
              <a:buClr>
                <a:srgbClr val="FFFFFF"/>
              </a:buClr>
              <a:buSzPts val="5000"/>
              <a:buFont typeface="Lato Light"/>
              <a:buNone/>
              <a:defRPr sz="6667">
                <a:solidFill>
                  <a:srgbClr val="FFFFFF"/>
                </a:solidFill>
                <a:latin typeface="Lato Light"/>
                <a:ea typeface="Lato Light"/>
                <a:cs typeface="Lato Light"/>
                <a:sym typeface="Lato Light"/>
              </a:defRPr>
            </a:lvl2pPr>
            <a:lvl3pPr lvl="2" algn="r">
              <a:spcBef>
                <a:spcPts val="0"/>
              </a:spcBef>
              <a:spcAft>
                <a:spcPts val="0"/>
              </a:spcAft>
              <a:buClr>
                <a:srgbClr val="FFFFFF"/>
              </a:buClr>
              <a:buSzPts val="5000"/>
              <a:buFont typeface="Lato Light"/>
              <a:buNone/>
              <a:defRPr sz="6667">
                <a:solidFill>
                  <a:srgbClr val="FFFFFF"/>
                </a:solidFill>
                <a:latin typeface="Lato Light"/>
                <a:ea typeface="Lato Light"/>
                <a:cs typeface="Lato Light"/>
                <a:sym typeface="Lato Light"/>
              </a:defRPr>
            </a:lvl3pPr>
            <a:lvl4pPr lvl="3" algn="r">
              <a:spcBef>
                <a:spcPts val="0"/>
              </a:spcBef>
              <a:spcAft>
                <a:spcPts val="0"/>
              </a:spcAft>
              <a:buClr>
                <a:srgbClr val="FFFFFF"/>
              </a:buClr>
              <a:buSzPts val="5000"/>
              <a:buFont typeface="Lato Light"/>
              <a:buNone/>
              <a:defRPr sz="6667">
                <a:solidFill>
                  <a:srgbClr val="FFFFFF"/>
                </a:solidFill>
                <a:latin typeface="Lato Light"/>
                <a:ea typeface="Lato Light"/>
                <a:cs typeface="Lato Light"/>
                <a:sym typeface="Lato Light"/>
              </a:defRPr>
            </a:lvl4pPr>
            <a:lvl5pPr lvl="4" algn="r">
              <a:spcBef>
                <a:spcPts val="0"/>
              </a:spcBef>
              <a:spcAft>
                <a:spcPts val="0"/>
              </a:spcAft>
              <a:buClr>
                <a:srgbClr val="FFFFFF"/>
              </a:buClr>
              <a:buSzPts val="5000"/>
              <a:buFont typeface="Lato Light"/>
              <a:buNone/>
              <a:defRPr sz="6667">
                <a:solidFill>
                  <a:srgbClr val="FFFFFF"/>
                </a:solidFill>
                <a:latin typeface="Lato Light"/>
                <a:ea typeface="Lato Light"/>
                <a:cs typeface="Lato Light"/>
                <a:sym typeface="Lato Light"/>
              </a:defRPr>
            </a:lvl5pPr>
            <a:lvl6pPr lvl="5" algn="r">
              <a:spcBef>
                <a:spcPts val="0"/>
              </a:spcBef>
              <a:spcAft>
                <a:spcPts val="0"/>
              </a:spcAft>
              <a:buClr>
                <a:srgbClr val="FFFFFF"/>
              </a:buClr>
              <a:buSzPts val="5000"/>
              <a:buFont typeface="Lato Light"/>
              <a:buNone/>
              <a:defRPr sz="6667">
                <a:solidFill>
                  <a:srgbClr val="FFFFFF"/>
                </a:solidFill>
                <a:latin typeface="Lato Light"/>
                <a:ea typeface="Lato Light"/>
                <a:cs typeface="Lato Light"/>
                <a:sym typeface="Lato Light"/>
              </a:defRPr>
            </a:lvl6pPr>
            <a:lvl7pPr lvl="6" algn="r">
              <a:spcBef>
                <a:spcPts val="0"/>
              </a:spcBef>
              <a:spcAft>
                <a:spcPts val="0"/>
              </a:spcAft>
              <a:buClr>
                <a:srgbClr val="FFFFFF"/>
              </a:buClr>
              <a:buSzPts val="5000"/>
              <a:buFont typeface="Lato Light"/>
              <a:buNone/>
              <a:defRPr sz="6667">
                <a:solidFill>
                  <a:srgbClr val="FFFFFF"/>
                </a:solidFill>
                <a:latin typeface="Lato Light"/>
                <a:ea typeface="Lato Light"/>
                <a:cs typeface="Lato Light"/>
                <a:sym typeface="Lato Light"/>
              </a:defRPr>
            </a:lvl7pPr>
            <a:lvl8pPr lvl="7" algn="r">
              <a:spcBef>
                <a:spcPts val="0"/>
              </a:spcBef>
              <a:spcAft>
                <a:spcPts val="0"/>
              </a:spcAft>
              <a:buClr>
                <a:srgbClr val="FFFFFF"/>
              </a:buClr>
              <a:buSzPts val="5000"/>
              <a:buFont typeface="Lato Light"/>
              <a:buNone/>
              <a:defRPr sz="6667">
                <a:solidFill>
                  <a:srgbClr val="FFFFFF"/>
                </a:solidFill>
                <a:latin typeface="Lato Light"/>
                <a:ea typeface="Lato Light"/>
                <a:cs typeface="Lato Light"/>
                <a:sym typeface="Lato Light"/>
              </a:defRPr>
            </a:lvl8pPr>
            <a:lvl9pPr lvl="8" algn="r">
              <a:spcBef>
                <a:spcPts val="0"/>
              </a:spcBef>
              <a:spcAft>
                <a:spcPts val="0"/>
              </a:spcAft>
              <a:buClr>
                <a:srgbClr val="FFFFFF"/>
              </a:buClr>
              <a:buSzPts val="5000"/>
              <a:buFont typeface="Lato Light"/>
              <a:buNone/>
              <a:defRPr sz="6667">
                <a:solidFill>
                  <a:srgbClr val="FFFFFF"/>
                </a:solidFill>
                <a:latin typeface="Lato Light"/>
                <a:ea typeface="Lato Light"/>
                <a:cs typeface="Lato Light"/>
                <a:sym typeface="Lato Light"/>
              </a:defRPr>
            </a:lvl9pPr>
          </a:lstStyle>
          <a:p>
            <a:r>
              <a:rPr lang="en-US"/>
              <a:t>Click to edit Master title style</a:t>
            </a:r>
            <a:endParaRPr/>
          </a:p>
        </p:txBody>
      </p:sp>
    </p:spTree>
    <p:extLst>
      <p:ext uri="{BB962C8B-B14F-4D97-AF65-F5344CB8AC3E}">
        <p14:creationId xmlns:p14="http://schemas.microsoft.com/office/powerpoint/2010/main" val="1214699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half">
  <p:cSld name="Blank half">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11307445" y="6231535"/>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F51F1753-9622-4064-B19C-B909D286E2FC}" type="slidenum">
              <a:rPr lang="en-ZA" smtClean="0"/>
              <a:t>‹#›</a:t>
            </a:fld>
            <a:endParaRPr lang="en-ZA"/>
          </a:p>
        </p:txBody>
      </p:sp>
      <p:pic>
        <p:nvPicPr>
          <p:cNvPr id="55" name="Google Shape;55;p12" descr="paint_transparent1.png"/>
          <p:cNvPicPr preferRelativeResize="0"/>
          <p:nvPr/>
        </p:nvPicPr>
        <p:blipFill rotWithShape="1">
          <a:blip r:embed="rId3">
            <a:alphaModFix/>
          </a:blip>
          <a:srcRect l="27161"/>
          <a:stretch/>
        </p:blipFill>
        <p:spPr>
          <a:xfrm>
            <a:off x="0" y="0"/>
            <a:ext cx="8880736" cy="6858000"/>
          </a:xfrm>
          <a:prstGeom prst="rect">
            <a:avLst/>
          </a:prstGeom>
          <a:noFill/>
          <a:ln>
            <a:noFill/>
          </a:ln>
        </p:spPr>
      </p:pic>
    </p:spTree>
    <p:extLst>
      <p:ext uri="{BB962C8B-B14F-4D97-AF65-F5344CB8AC3E}">
        <p14:creationId xmlns:p14="http://schemas.microsoft.com/office/powerpoint/2010/main" val="2795638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E9AE-3DB8-45B1-9908-C8A33BFAAD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37D280CA-8222-41BC-A29B-7954649A2B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5D5BE158-205E-4040-AEBE-B3333CAAF331}"/>
              </a:ext>
            </a:extLst>
          </p:cNvPr>
          <p:cNvSpPr>
            <a:spLocks noGrp="1"/>
          </p:cNvSpPr>
          <p:nvPr>
            <p:ph type="dt" sz="half" idx="10"/>
          </p:nvPr>
        </p:nvSpPr>
        <p:spPr/>
        <p:txBody>
          <a:bodyPr/>
          <a:lstStyle/>
          <a:p>
            <a:fld id="{383714F8-7D2A-4BD6-AEAF-5D0AFA59EC12}" type="datetimeFigureOut">
              <a:rPr lang="en-ZA" smtClean="0"/>
              <a:t>2018/10/16</a:t>
            </a:fld>
            <a:endParaRPr lang="en-ZA"/>
          </a:p>
        </p:txBody>
      </p:sp>
      <p:sp>
        <p:nvSpPr>
          <p:cNvPr id="5" name="Footer Placeholder 4">
            <a:extLst>
              <a:ext uri="{FF2B5EF4-FFF2-40B4-BE49-F238E27FC236}">
                <a16:creationId xmlns:a16="http://schemas.microsoft.com/office/drawing/2014/main" id="{0E323288-FA3E-40A5-9654-8102C5EBCE22}"/>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00F28D39-A5E0-4040-B8E5-2462794C2994}"/>
              </a:ext>
            </a:extLst>
          </p:cNvPr>
          <p:cNvSpPr>
            <a:spLocks noGrp="1"/>
          </p:cNvSpPr>
          <p:nvPr>
            <p:ph type="sldNum" sz="quarter" idx="12"/>
          </p:nvPr>
        </p:nvSpPr>
        <p:spPr/>
        <p:txBody>
          <a:bodyPr/>
          <a:lstStyle/>
          <a:p>
            <a:fld id="{F51F1753-9622-4064-B19C-B909D286E2FC}" type="slidenum">
              <a:rPr lang="en-ZA" smtClean="0"/>
              <a:t>‹#›</a:t>
            </a:fld>
            <a:endParaRPr lang="en-ZA"/>
          </a:p>
        </p:txBody>
      </p:sp>
    </p:spTree>
    <p:extLst>
      <p:ext uri="{BB962C8B-B14F-4D97-AF65-F5344CB8AC3E}">
        <p14:creationId xmlns:p14="http://schemas.microsoft.com/office/powerpoint/2010/main" val="1433347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bg>
      <p:bgPr>
        <a:blipFill>
          <a:blip r:embed="rId2">
            <a:alphaModFix/>
          </a:blip>
          <a:stretch>
            <a:fillRect/>
          </a:stretch>
        </a:blipFill>
        <a:effectLst/>
      </p:bgPr>
    </p:bg>
    <p:spTree>
      <p:nvGrpSpPr>
        <p:cNvPr id="1" name="Shape 12"/>
        <p:cNvGrpSpPr/>
        <p:nvPr/>
      </p:nvGrpSpPr>
      <p:grpSpPr>
        <a:xfrm>
          <a:off x="0" y="0"/>
          <a:ext cx="0" cy="0"/>
          <a:chOff x="0" y="0"/>
          <a:chExt cx="0" cy="0"/>
        </a:xfrm>
      </p:grpSpPr>
      <p:pic>
        <p:nvPicPr>
          <p:cNvPr id="13" name="Google Shape;13;p3" descr="paint_transparent4.png"/>
          <p:cNvPicPr preferRelativeResize="0"/>
          <p:nvPr/>
        </p:nvPicPr>
        <p:blipFill rotWithShape="1">
          <a:blip r:embed="rId3">
            <a:alphaModFix/>
          </a:blip>
          <a:srcRect r="49954"/>
          <a:stretch/>
        </p:blipFill>
        <p:spPr>
          <a:xfrm>
            <a:off x="6090568" y="0"/>
            <a:ext cx="6101433" cy="6858032"/>
          </a:xfrm>
          <a:prstGeom prst="rect">
            <a:avLst/>
          </a:prstGeom>
          <a:noFill/>
          <a:ln>
            <a:noFill/>
          </a:ln>
        </p:spPr>
      </p:pic>
      <p:sp>
        <p:nvSpPr>
          <p:cNvPr id="14" name="Google Shape;14;p3"/>
          <p:cNvSpPr/>
          <p:nvPr/>
        </p:nvSpPr>
        <p:spPr>
          <a:xfrm>
            <a:off x="0" y="-200"/>
            <a:ext cx="7067600" cy="68580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3"/>
          <p:cNvSpPr txBox="1">
            <a:spLocks noGrp="1"/>
          </p:cNvSpPr>
          <p:nvPr>
            <p:ph type="ctrTitle"/>
          </p:nvPr>
        </p:nvSpPr>
        <p:spPr>
          <a:xfrm>
            <a:off x="914400" y="3838333"/>
            <a:ext cx="5219600" cy="1546400"/>
          </a:xfrm>
          <a:prstGeom prst="rect">
            <a:avLst/>
          </a:prstGeom>
        </p:spPr>
        <p:txBody>
          <a:bodyPr spcFirstLastPara="1" wrap="square" lIns="91425" tIns="91425" rIns="91425" bIns="91425" anchor="b" anchorCtr="0"/>
          <a:lstStyle>
            <a:lvl1pPr lvl="0" rtl="0">
              <a:spcBef>
                <a:spcPts val="0"/>
              </a:spcBef>
              <a:spcAft>
                <a:spcPts val="0"/>
              </a:spcAft>
              <a:buSzPts val="4800"/>
              <a:buNone/>
              <a:defRPr sz="6400"/>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r>
              <a:rPr lang="en-US"/>
              <a:t>Click to edit Master title style</a:t>
            </a:r>
            <a:endParaRPr/>
          </a:p>
        </p:txBody>
      </p:sp>
      <p:sp>
        <p:nvSpPr>
          <p:cNvPr id="16" name="Google Shape;16;p3"/>
          <p:cNvSpPr txBox="1">
            <a:spLocks noGrp="1"/>
          </p:cNvSpPr>
          <p:nvPr>
            <p:ph type="subTitle" idx="1"/>
          </p:nvPr>
        </p:nvSpPr>
        <p:spPr>
          <a:xfrm>
            <a:off x="914400" y="5513939"/>
            <a:ext cx="5219600" cy="10464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1400"/>
              <a:buNone/>
              <a:defRPr sz="1867">
                <a:solidFill>
                  <a:schemeClr val="dk2"/>
                </a:solidFill>
              </a:defRPr>
            </a:lvl1pPr>
            <a:lvl2pPr lvl="1" rtl="0">
              <a:spcBef>
                <a:spcPts val="0"/>
              </a:spcBef>
              <a:spcAft>
                <a:spcPts val="0"/>
              </a:spcAft>
              <a:buClr>
                <a:schemeClr val="dk2"/>
              </a:buClr>
              <a:buSzPts val="1400"/>
              <a:buNone/>
              <a:defRPr sz="1867">
                <a:solidFill>
                  <a:schemeClr val="dk2"/>
                </a:solidFill>
              </a:defRPr>
            </a:lvl2pPr>
            <a:lvl3pPr lvl="2" rtl="0">
              <a:spcBef>
                <a:spcPts val="0"/>
              </a:spcBef>
              <a:spcAft>
                <a:spcPts val="0"/>
              </a:spcAft>
              <a:buClr>
                <a:schemeClr val="dk2"/>
              </a:buClr>
              <a:buSzPts val="1400"/>
              <a:buNone/>
              <a:defRPr sz="1867">
                <a:solidFill>
                  <a:schemeClr val="dk2"/>
                </a:solidFill>
              </a:defRPr>
            </a:lvl3pPr>
            <a:lvl4pPr lvl="3" rtl="0">
              <a:spcBef>
                <a:spcPts val="0"/>
              </a:spcBef>
              <a:spcAft>
                <a:spcPts val="0"/>
              </a:spcAft>
              <a:buClr>
                <a:schemeClr val="dk2"/>
              </a:buClr>
              <a:buSzPts val="1400"/>
              <a:buNone/>
              <a:defRPr sz="1867">
                <a:solidFill>
                  <a:schemeClr val="dk2"/>
                </a:solidFill>
              </a:defRPr>
            </a:lvl4pPr>
            <a:lvl5pPr lvl="4" rtl="0">
              <a:spcBef>
                <a:spcPts val="0"/>
              </a:spcBef>
              <a:spcAft>
                <a:spcPts val="0"/>
              </a:spcAft>
              <a:buClr>
                <a:schemeClr val="dk2"/>
              </a:buClr>
              <a:buSzPts val="1400"/>
              <a:buNone/>
              <a:defRPr sz="1867">
                <a:solidFill>
                  <a:schemeClr val="dk2"/>
                </a:solidFill>
              </a:defRPr>
            </a:lvl5pPr>
            <a:lvl6pPr lvl="5" rtl="0">
              <a:spcBef>
                <a:spcPts val="0"/>
              </a:spcBef>
              <a:spcAft>
                <a:spcPts val="0"/>
              </a:spcAft>
              <a:buClr>
                <a:schemeClr val="dk2"/>
              </a:buClr>
              <a:buSzPts val="1400"/>
              <a:buNone/>
              <a:defRPr sz="1867">
                <a:solidFill>
                  <a:schemeClr val="dk2"/>
                </a:solidFill>
              </a:defRPr>
            </a:lvl6pPr>
            <a:lvl7pPr lvl="6" rtl="0">
              <a:spcBef>
                <a:spcPts val="0"/>
              </a:spcBef>
              <a:spcAft>
                <a:spcPts val="0"/>
              </a:spcAft>
              <a:buClr>
                <a:schemeClr val="dk2"/>
              </a:buClr>
              <a:buSzPts val="1400"/>
              <a:buNone/>
              <a:defRPr sz="1867">
                <a:solidFill>
                  <a:schemeClr val="dk2"/>
                </a:solidFill>
              </a:defRPr>
            </a:lvl7pPr>
            <a:lvl8pPr lvl="7" rtl="0">
              <a:spcBef>
                <a:spcPts val="0"/>
              </a:spcBef>
              <a:spcAft>
                <a:spcPts val="0"/>
              </a:spcAft>
              <a:buClr>
                <a:schemeClr val="dk2"/>
              </a:buClr>
              <a:buSzPts val="1400"/>
              <a:buNone/>
              <a:defRPr sz="1867">
                <a:solidFill>
                  <a:schemeClr val="dk2"/>
                </a:solidFill>
              </a:defRPr>
            </a:lvl8pPr>
            <a:lvl9pPr lvl="8" rtl="0">
              <a:spcBef>
                <a:spcPts val="0"/>
              </a:spcBef>
              <a:spcAft>
                <a:spcPts val="0"/>
              </a:spcAft>
              <a:buClr>
                <a:schemeClr val="dk2"/>
              </a:buClr>
              <a:buSzPts val="1400"/>
              <a:buNone/>
              <a:defRPr sz="1867">
                <a:solidFill>
                  <a:schemeClr val="dk2"/>
                </a:solidFill>
              </a:defRPr>
            </a:lvl9pPr>
          </a:lstStyle>
          <a:p>
            <a:r>
              <a:rPr lang="en-US"/>
              <a:t>Click to edit Master subtitle style</a:t>
            </a:r>
            <a:endParaRPr/>
          </a:p>
        </p:txBody>
      </p:sp>
    </p:spTree>
    <p:extLst>
      <p:ext uri="{BB962C8B-B14F-4D97-AF65-F5344CB8AC3E}">
        <p14:creationId xmlns:p14="http://schemas.microsoft.com/office/powerpoint/2010/main" val="617753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17"/>
        <p:cNvGrpSpPr/>
        <p:nvPr/>
      </p:nvGrpSpPr>
      <p:grpSpPr>
        <a:xfrm>
          <a:off x="0" y="0"/>
          <a:ext cx="0" cy="0"/>
          <a:chOff x="0" y="0"/>
          <a:chExt cx="0" cy="0"/>
        </a:xfrm>
      </p:grpSpPr>
      <p:pic>
        <p:nvPicPr>
          <p:cNvPr id="18" name="Google Shape;18;p4" descr="paint_transparent4.png"/>
          <p:cNvPicPr preferRelativeResize="0"/>
          <p:nvPr/>
        </p:nvPicPr>
        <p:blipFill>
          <a:blip r:embed="rId3">
            <a:alphaModFix/>
          </a:blip>
          <a:stretch>
            <a:fillRect/>
          </a:stretch>
        </p:blipFill>
        <p:spPr>
          <a:xfrm>
            <a:off x="0" y="-15"/>
            <a:ext cx="12192000" cy="6858017"/>
          </a:xfrm>
          <a:prstGeom prst="rect">
            <a:avLst/>
          </a:prstGeom>
          <a:noFill/>
          <a:ln>
            <a:noFill/>
          </a:ln>
        </p:spPr>
      </p:pic>
      <p:sp>
        <p:nvSpPr>
          <p:cNvPr id="19" name="Google Shape;19;p4"/>
          <p:cNvSpPr txBox="1">
            <a:spLocks noGrp="1"/>
          </p:cNvSpPr>
          <p:nvPr>
            <p:ph type="body" idx="1"/>
          </p:nvPr>
        </p:nvSpPr>
        <p:spPr>
          <a:xfrm>
            <a:off x="3311133" y="1114833"/>
            <a:ext cx="5569600" cy="4628400"/>
          </a:xfrm>
          <a:prstGeom prst="rect">
            <a:avLst/>
          </a:prstGeom>
        </p:spPr>
        <p:txBody>
          <a:bodyPr spcFirstLastPara="1" wrap="square" lIns="91425" tIns="91425" rIns="91425" bIns="91425" anchor="ctr" anchorCtr="0"/>
          <a:lstStyle>
            <a:lvl1pPr marL="609585" lvl="0" indent="-507987" algn="ctr" rtl="0">
              <a:spcBef>
                <a:spcPts val="800"/>
              </a:spcBef>
              <a:spcAft>
                <a:spcPts val="0"/>
              </a:spcAft>
              <a:buClr>
                <a:srgbClr val="FFFFFF"/>
              </a:buClr>
              <a:buSzPts val="2400"/>
              <a:buChar char="×"/>
              <a:defRPr sz="3200" i="1">
                <a:solidFill>
                  <a:srgbClr val="FFFFFF"/>
                </a:solidFill>
              </a:defRPr>
            </a:lvl1pPr>
            <a:lvl2pPr marL="1219170" lvl="1" indent="-507987" algn="ctr" rtl="0">
              <a:spcBef>
                <a:spcPts val="0"/>
              </a:spcBef>
              <a:spcAft>
                <a:spcPts val="0"/>
              </a:spcAft>
              <a:buClr>
                <a:srgbClr val="FFFFFF"/>
              </a:buClr>
              <a:buSzPts val="2400"/>
              <a:buChar char="×"/>
              <a:defRPr sz="3200" i="1">
                <a:solidFill>
                  <a:srgbClr val="FFFFFF"/>
                </a:solidFill>
              </a:defRPr>
            </a:lvl2pPr>
            <a:lvl3pPr marL="1828754" lvl="2" indent="-507987" algn="ctr" rtl="0">
              <a:spcBef>
                <a:spcPts val="0"/>
              </a:spcBef>
              <a:spcAft>
                <a:spcPts val="0"/>
              </a:spcAft>
              <a:buClr>
                <a:srgbClr val="FFFFFF"/>
              </a:buClr>
              <a:buSzPts val="2400"/>
              <a:buChar char="×"/>
              <a:defRPr sz="3200" i="1">
                <a:solidFill>
                  <a:srgbClr val="FFFFFF"/>
                </a:solidFill>
              </a:defRPr>
            </a:lvl3pPr>
            <a:lvl4pPr marL="2438339" lvl="3" indent="-507987" algn="ctr" rtl="0">
              <a:spcBef>
                <a:spcPts val="0"/>
              </a:spcBef>
              <a:spcAft>
                <a:spcPts val="0"/>
              </a:spcAft>
              <a:buClr>
                <a:srgbClr val="FFFFFF"/>
              </a:buClr>
              <a:buSzPts val="2400"/>
              <a:buChar char="×"/>
              <a:defRPr sz="3200" i="1">
                <a:solidFill>
                  <a:srgbClr val="FFFFFF"/>
                </a:solidFill>
              </a:defRPr>
            </a:lvl4pPr>
            <a:lvl5pPr marL="3047924" lvl="4" indent="-507987" algn="ctr" rtl="0">
              <a:spcBef>
                <a:spcPts val="0"/>
              </a:spcBef>
              <a:spcAft>
                <a:spcPts val="0"/>
              </a:spcAft>
              <a:buClr>
                <a:srgbClr val="FFFFFF"/>
              </a:buClr>
              <a:buSzPts val="2400"/>
              <a:buChar char="○"/>
              <a:defRPr sz="3200" i="1">
                <a:solidFill>
                  <a:srgbClr val="FFFFFF"/>
                </a:solidFill>
              </a:defRPr>
            </a:lvl5pPr>
            <a:lvl6pPr marL="3657509" lvl="5" indent="-507987" algn="ctr" rtl="0">
              <a:spcBef>
                <a:spcPts val="0"/>
              </a:spcBef>
              <a:spcAft>
                <a:spcPts val="0"/>
              </a:spcAft>
              <a:buClr>
                <a:srgbClr val="FFFFFF"/>
              </a:buClr>
              <a:buSzPts val="2400"/>
              <a:buChar char="■"/>
              <a:defRPr sz="3200" i="1">
                <a:solidFill>
                  <a:srgbClr val="FFFFFF"/>
                </a:solidFill>
              </a:defRPr>
            </a:lvl6pPr>
            <a:lvl7pPr marL="4267093" lvl="6" indent="-507987" algn="ctr" rtl="0">
              <a:spcBef>
                <a:spcPts val="0"/>
              </a:spcBef>
              <a:spcAft>
                <a:spcPts val="0"/>
              </a:spcAft>
              <a:buClr>
                <a:srgbClr val="FFFFFF"/>
              </a:buClr>
              <a:buSzPts val="2400"/>
              <a:buChar char="●"/>
              <a:defRPr sz="3200" i="1">
                <a:solidFill>
                  <a:srgbClr val="FFFFFF"/>
                </a:solidFill>
              </a:defRPr>
            </a:lvl7pPr>
            <a:lvl8pPr marL="4876678" lvl="7" indent="-507987" algn="ctr" rtl="0">
              <a:spcBef>
                <a:spcPts val="0"/>
              </a:spcBef>
              <a:spcAft>
                <a:spcPts val="0"/>
              </a:spcAft>
              <a:buClr>
                <a:srgbClr val="FFFFFF"/>
              </a:buClr>
              <a:buSzPts val="2400"/>
              <a:buChar char="○"/>
              <a:defRPr sz="3200" i="1">
                <a:solidFill>
                  <a:srgbClr val="FFFFFF"/>
                </a:solidFill>
              </a:defRPr>
            </a:lvl8pPr>
            <a:lvl9pPr marL="5486263" lvl="8" indent="-507987" algn="ctr">
              <a:spcBef>
                <a:spcPts val="0"/>
              </a:spcBef>
              <a:spcAft>
                <a:spcPts val="0"/>
              </a:spcAft>
              <a:buClr>
                <a:srgbClr val="FFFFFF"/>
              </a:buClr>
              <a:buSzPts val="2400"/>
              <a:buChar char="■"/>
              <a:defRPr sz="3200" i="1">
                <a:solidFill>
                  <a:srgbClr val="FFFFFF"/>
                </a:solidFill>
              </a:defRPr>
            </a:lvl9pPr>
          </a:lstStyle>
          <a:p>
            <a:pPr lvl="0"/>
            <a:r>
              <a:rPr lang="en-US"/>
              <a:t>Edit Master text styles</a:t>
            </a:r>
          </a:p>
        </p:txBody>
      </p:sp>
      <p:sp>
        <p:nvSpPr>
          <p:cNvPr id="20" name="Google Shape;20;p4"/>
          <p:cNvSpPr txBox="1">
            <a:spLocks noGrp="1"/>
          </p:cNvSpPr>
          <p:nvPr>
            <p:ph type="sldNum" idx="12"/>
          </p:nvPr>
        </p:nvSpPr>
        <p:spPr>
          <a:xfrm>
            <a:off x="5730200" y="6231535"/>
            <a:ext cx="731600" cy="524800"/>
          </a:xfrm>
          <a:prstGeom prst="rect">
            <a:avLst/>
          </a:prstGeom>
        </p:spPr>
        <p:txBody>
          <a:bodyPr spcFirstLastPara="1" wrap="square" lIns="91425" tIns="91425" rIns="91425" bIns="91425" anchor="ctr"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fld id="{F51F1753-9622-4064-B19C-B909D286E2FC}" type="slidenum">
              <a:rPr lang="en-ZA" smtClean="0"/>
              <a:t>‹#›</a:t>
            </a:fld>
            <a:endParaRPr lang="en-ZA"/>
          </a:p>
        </p:txBody>
      </p:sp>
    </p:spTree>
    <p:extLst>
      <p:ext uri="{BB962C8B-B14F-4D97-AF65-F5344CB8AC3E}">
        <p14:creationId xmlns:p14="http://schemas.microsoft.com/office/powerpoint/2010/main" val="1230209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bg>
      <p:bgPr>
        <a:blipFill>
          <a:blip r:embed="rId2">
            <a:alphaModFix/>
          </a:blip>
          <a:stretch>
            <a:fillRect/>
          </a:stretch>
        </a:blipFill>
        <a:effectLst/>
      </p:bgPr>
    </p:bg>
    <p:spTree>
      <p:nvGrpSpPr>
        <p:cNvPr id="1" name="Shape 21"/>
        <p:cNvGrpSpPr/>
        <p:nvPr/>
      </p:nvGrpSpPr>
      <p:grpSpPr>
        <a:xfrm>
          <a:off x="0" y="0"/>
          <a:ext cx="0" cy="0"/>
          <a:chOff x="0" y="0"/>
          <a:chExt cx="0" cy="0"/>
        </a:xfrm>
      </p:grpSpPr>
      <p:pic>
        <p:nvPicPr>
          <p:cNvPr id="22" name="Google Shape;22;p5" descr="paint_transparent1.png"/>
          <p:cNvPicPr preferRelativeResize="0"/>
          <p:nvPr/>
        </p:nvPicPr>
        <p:blipFill>
          <a:blip r:embed="rId3">
            <a:alphaModFix/>
          </a:blip>
          <a:stretch>
            <a:fillRect/>
          </a:stretch>
        </p:blipFill>
        <p:spPr>
          <a:xfrm>
            <a:off x="0" y="0"/>
            <a:ext cx="12192000" cy="6858000"/>
          </a:xfrm>
          <a:prstGeom prst="rect">
            <a:avLst/>
          </a:prstGeom>
          <a:noFill/>
          <a:ln>
            <a:noFill/>
          </a:ln>
        </p:spPr>
      </p:pic>
      <p:sp>
        <p:nvSpPr>
          <p:cNvPr id="23" name="Google Shape;23;p5"/>
          <p:cNvSpPr txBox="1">
            <a:spLocks noGrp="1"/>
          </p:cNvSpPr>
          <p:nvPr>
            <p:ph type="title"/>
          </p:nvPr>
        </p:nvSpPr>
        <p:spPr>
          <a:xfrm>
            <a:off x="609600" y="1798633"/>
            <a:ext cx="7348400" cy="1143200"/>
          </a:xfrm>
          <a:prstGeom prst="rect">
            <a:avLst/>
          </a:prstGeom>
        </p:spPr>
        <p:txBody>
          <a:bodyPr spcFirstLastPara="1" wrap="square" lIns="91425" tIns="91425" rIns="91425" bIns="91425" anchor="b" anchorCtr="0"/>
          <a:lstStyle>
            <a:lvl1pPr lvl="0">
              <a:spcBef>
                <a:spcPts val="0"/>
              </a:spcBef>
              <a:spcAft>
                <a:spcPts val="0"/>
              </a:spcAft>
              <a:buSzPts val="4800"/>
              <a:buFont typeface="Lato Hairline"/>
              <a:buNone/>
              <a:defRPr>
                <a:latin typeface="Lato Hairline"/>
                <a:ea typeface="Lato Hairline"/>
                <a:cs typeface="Lato Hairline"/>
                <a:sym typeface="Lato Hairline"/>
              </a:defRPr>
            </a:lvl1pPr>
            <a:lvl2pPr lvl="1">
              <a:spcBef>
                <a:spcPts val="0"/>
              </a:spcBef>
              <a:spcAft>
                <a:spcPts val="0"/>
              </a:spcAft>
              <a:buSzPts val="4800"/>
              <a:buFont typeface="Lato Hairline"/>
              <a:buNone/>
              <a:defRPr>
                <a:latin typeface="Lato Hairline"/>
                <a:ea typeface="Lato Hairline"/>
                <a:cs typeface="Lato Hairline"/>
                <a:sym typeface="Lato Hairline"/>
              </a:defRPr>
            </a:lvl2pPr>
            <a:lvl3pPr lvl="2">
              <a:spcBef>
                <a:spcPts val="0"/>
              </a:spcBef>
              <a:spcAft>
                <a:spcPts val="0"/>
              </a:spcAft>
              <a:buSzPts val="4800"/>
              <a:buFont typeface="Lato Hairline"/>
              <a:buNone/>
              <a:defRPr>
                <a:latin typeface="Lato Hairline"/>
                <a:ea typeface="Lato Hairline"/>
                <a:cs typeface="Lato Hairline"/>
                <a:sym typeface="Lato Hairline"/>
              </a:defRPr>
            </a:lvl3pPr>
            <a:lvl4pPr lvl="3">
              <a:spcBef>
                <a:spcPts val="0"/>
              </a:spcBef>
              <a:spcAft>
                <a:spcPts val="0"/>
              </a:spcAft>
              <a:buSzPts val="4800"/>
              <a:buFont typeface="Lato Hairline"/>
              <a:buNone/>
              <a:defRPr>
                <a:latin typeface="Lato Hairline"/>
                <a:ea typeface="Lato Hairline"/>
                <a:cs typeface="Lato Hairline"/>
                <a:sym typeface="Lato Hairline"/>
              </a:defRPr>
            </a:lvl4pPr>
            <a:lvl5pPr lvl="4">
              <a:spcBef>
                <a:spcPts val="0"/>
              </a:spcBef>
              <a:spcAft>
                <a:spcPts val="0"/>
              </a:spcAft>
              <a:buSzPts val="4800"/>
              <a:buFont typeface="Lato Hairline"/>
              <a:buNone/>
              <a:defRPr>
                <a:latin typeface="Lato Hairline"/>
                <a:ea typeface="Lato Hairline"/>
                <a:cs typeface="Lato Hairline"/>
                <a:sym typeface="Lato Hairline"/>
              </a:defRPr>
            </a:lvl5pPr>
            <a:lvl6pPr lvl="5">
              <a:spcBef>
                <a:spcPts val="0"/>
              </a:spcBef>
              <a:spcAft>
                <a:spcPts val="0"/>
              </a:spcAft>
              <a:buSzPts val="4800"/>
              <a:buFont typeface="Lato Hairline"/>
              <a:buNone/>
              <a:defRPr>
                <a:latin typeface="Lato Hairline"/>
                <a:ea typeface="Lato Hairline"/>
                <a:cs typeface="Lato Hairline"/>
                <a:sym typeface="Lato Hairline"/>
              </a:defRPr>
            </a:lvl6pPr>
            <a:lvl7pPr lvl="6">
              <a:spcBef>
                <a:spcPts val="0"/>
              </a:spcBef>
              <a:spcAft>
                <a:spcPts val="0"/>
              </a:spcAft>
              <a:buSzPts val="4800"/>
              <a:buFont typeface="Lato Hairline"/>
              <a:buNone/>
              <a:defRPr>
                <a:latin typeface="Lato Hairline"/>
                <a:ea typeface="Lato Hairline"/>
                <a:cs typeface="Lato Hairline"/>
                <a:sym typeface="Lato Hairline"/>
              </a:defRPr>
            </a:lvl7pPr>
            <a:lvl8pPr lvl="7">
              <a:spcBef>
                <a:spcPts val="0"/>
              </a:spcBef>
              <a:spcAft>
                <a:spcPts val="0"/>
              </a:spcAft>
              <a:buSzPts val="4800"/>
              <a:buFont typeface="Lato Hairline"/>
              <a:buNone/>
              <a:defRPr>
                <a:latin typeface="Lato Hairline"/>
                <a:ea typeface="Lato Hairline"/>
                <a:cs typeface="Lato Hairline"/>
                <a:sym typeface="Lato Hairline"/>
              </a:defRPr>
            </a:lvl8pPr>
            <a:lvl9pPr lvl="8">
              <a:spcBef>
                <a:spcPts val="0"/>
              </a:spcBef>
              <a:spcAft>
                <a:spcPts val="0"/>
              </a:spcAft>
              <a:buSzPts val="4800"/>
              <a:buFont typeface="Lato Hairline"/>
              <a:buNone/>
              <a:defRPr>
                <a:latin typeface="Lato Hairline"/>
                <a:ea typeface="Lato Hairline"/>
                <a:cs typeface="Lato Hairline"/>
                <a:sym typeface="Lato Hairline"/>
              </a:defRPr>
            </a:lvl9pPr>
          </a:lstStyle>
          <a:p>
            <a:r>
              <a:rPr lang="en-US"/>
              <a:t>Click to edit Master title style</a:t>
            </a:r>
            <a:endParaRPr/>
          </a:p>
        </p:txBody>
      </p:sp>
      <p:sp>
        <p:nvSpPr>
          <p:cNvPr id="24" name="Google Shape;24;p5"/>
          <p:cNvSpPr txBox="1">
            <a:spLocks noGrp="1"/>
          </p:cNvSpPr>
          <p:nvPr>
            <p:ph type="body" idx="1"/>
          </p:nvPr>
        </p:nvSpPr>
        <p:spPr>
          <a:xfrm>
            <a:off x="609600" y="2992533"/>
            <a:ext cx="7348400" cy="3473600"/>
          </a:xfrm>
          <a:prstGeom prst="rect">
            <a:avLst/>
          </a:prstGeom>
        </p:spPr>
        <p:txBody>
          <a:bodyPr spcFirstLastPara="1" wrap="square" lIns="91425" tIns="91425" rIns="91425" bIns="91425" anchor="t" anchorCtr="0"/>
          <a:lstStyle>
            <a:lvl1pPr marL="609585" lvl="0" indent="-457189">
              <a:spcBef>
                <a:spcPts val="800"/>
              </a:spcBef>
              <a:spcAft>
                <a:spcPts val="0"/>
              </a:spcAft>
              <a:buSzPts val="1800"/>
              <a:buChar char="×"/>
              <a:defRPr/>
            </a:lvl1pPr>
            <a:lvl2pPr marL="1219170" lvl="1" indent="-457189">
              <a:spcBef>
                <a:spcPts val="0"/>
              </a:spcBef>
              <a:spcAft>
                <a:spcPts val="0"/>
              </a:spcAft>
              <a:buSzPts val="1800"/>
              <a:buChar char="×"/>
              <a:defRPr/>
            </a:lvl2pPr>
            <a:lvl3pPr marL="1828754" lvl="2" indent="-457189">
              <a:spcBef>
                <a:spcPts val="0"/>
              </a:spcBef>
              <a:spcAft>
                <a:spcPts val="0"/>
              </a:spcAft>
              <a:buSzPts val="1800"/>
              <a:buChar char="×"/>
              <a:defRPr/>
            </a:lvl3pPr>
            <a:lvl4pPr marL="2438339" lvl="3" indent="-457189">
              <a:spcBef>
                <a:spcPts val="0"/>
              </a:spcBef>
              <a:spcAft>
                <a:spcPts val="0"/>
              </a:spcAft>
              <a:buSzPts val="1800"/>
              <a:buChar char="×"/>
              <a:defRPr/>
            </a:lvl4pPr>
            <a:lvl5pPr marL="3047924" lvl="4" indent="-457189">
              <a:spcBef>
                <a:spcPts val="0"/>
              </a:spcBef>
              <a:spcAft>
                <a:spcPts val="0"/>
              </a:spcAft>
              <a:buSzPts val="1800"/>
              <a:buChar char="○"/>
              <a:defRPr/>
            </a:lvl5pPr>
            <a:lvl6pPr marL="3657509" lvl="5" indent="-457189">
              <a:spcBef>
                <a:spcPts val="0"/>
              </a:spcBef>
              <a:spcAft>
                <a:spcPts val="0"/>
              </a:spcAft>
              <a:buSzPts val="1800"/>
              <a:buChar char="■"/>
              <a:defRPr/>
            </a:lvl6pPr>
            <a:lvl7pPr marL="4267093" lvl="6" indent="-457189">
              <a:spcBef>
                <a:spcPts val="0"/>
              </a:spcBef>
              <a:spcAft>
                <a:spcPts val="0"/>
              </a:spcAft>
              <a:buSzPts val="1800"/>
              <a:buChar char="●"/>
              <a:defRPr/>
            </a:lvl7pPr>
            <a:lvl8pPr marL="4876678" lvl="7" indent="-457189">
              <a:spcBef>
                <a:spcPts val="0"/>
              </a:spcBef>
              <a:spcAft>
                <a:spcPts val="0"/>
              </a:spcAft>
              <a:buSzPts val="1800"/>
              <a:buChar char="○"/>
              <a:defRPr/>
            </a:lvl8pPr>
            <a:lvl9pPr marL="5486263" lvl="8" indent="-457189">
              <a:spcBef>
                <a:spcPts val="0"/>
              </a:spcBef>
              <a:spcAft>
                <a:spcPts val="0"/>
              </a:spcAft>
              <a:buSzPts val="1800"/>
              <a:buChar char="■"/>
              <a:defRPr/>
            </a:lvl9pPr>
          </a:lstStyle>
          <a:p>
            <a:pPr lvl="0"/>
            <a:r>
              <a:rPr lang="en-US"/>
              <a:t>Edit Master text styles</a:t>
            </a:r>
          </a:p>
        </p:txBody>
      </p:sp>
      <p:sp>
        <p:nvSpPr>
          <p:cNvPr id="25" name="Google Shape;25;p5"/>
          <p:cNvSpPr txBox="1">
            <a:spLocks noGrp="1"/>
          </p:cNvSpPr>
          <p:nvPr>
            <p:ph type="sldNum" idx="12"/>
          </p:nvPr>
        </p:nvSpPr>
        <p:spPr>
          <a:xfrm>
            <a:off x="11307445" y="62315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F51F1753-9622-4064-B19C-B909D286E2FC}" type="slidenum">
              <a:rPr lang="en-ZA" smtClean="0"/>
              <a:t>‹#›</a:t>
            </a:fld>
            <a:endParaRPr lang="en-ZA"/>
          </a:p>
        </p:txBody>
      </p:sp>
    </p:spTree>
    <p:extLst>
      <p:ext uri="{BB962C8B-B14F-4D97-AF65-F5344CB8AC3E}">
        <p14:creationId xmlns:p14="http://schemas.microsoft.com/office/powerpoint/2010/main" val="1534408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bg>
      <p:bgPr>
        <a:blipFill>
          <a:blip r:embed="rId2">
            <a:alphaModFix/>
          </a:blip>
          <a:stretch>
            <a:fillRect/>
          </a:stretch>
        </a:blipFill>
        <a:effectLst/>
      </p:bgPr>
    </p:bg>
    <p:spTree>
      <p:nvGrpSpPr>
        <p:cNvPr id="1" name="Shape 26"/>
        <p:cNvGrpSpPr/>
        <p:nvPr/>
      </p:nvGrpSpPr>
      <p:grpSpPr>
        <a:xfrm>
          <a:off x="0" y="0"/>
          <a:ext cx="0" cy="0"/>
          <a:chOff x="0" y="0"/>
          <a:chExt cx="0" cy="0"/>
        </a:xfrm>
      </p:grpSpPr>
      <p:pic>
        <p:nvPicPr>
          <p:cNvPr id="27" name="Google Shape;27;p6" descr="paint_transparent1.png"/>
          <p:cNvPicPr preferRelativeResize="0"/>
          <p:nvPr/>
        </p:nvPicPr>
        <p:blipFill>
          <a:blip r:embed="rId3">
            <a:alphaModFix/>
          </a:blip>
          <a:stretch>
            <a:fillRect/>
          </a:stretch>
        </p:blipFill>
        <p:spPr>
          <a:xfrm>
            <a:off x="0" y="0"/>
            <a:ext cx="12192000" cy="6858000"/>
          </a:xfrm>
          <a:prstGeom prst="rect">
            <a:avLst/>
          </a:prstGeom>
          <a:noFill/>
          <a:ln>
            <a:noFill/>
          </a:ln>
        </p:spPr>
      </p:pic>
      <p:sp>
        <p:nvSpPr>
          <p:cNvPr id="28" name="Google Shape;28;p6"/>
          <p:cNvSpPr txBox="1">
            <a:spLocks noGrp="1"/>
          </p:cNvSpPr>
          <p:nvPr>
            <p:ph type="title"/>
          </p:nvPr>
        </p:nvSpPr>
        <p:spPr>
          <a:xfrm>
            <a:off x="609600" y="1798633"/>
            <a:ext cx="7348400" cy="1143200"/>
          </a:xfrm>
          <a:prstGeom prst="rect">
            <a:avLst/>
          </a:prstGeom>
        </p:spPr>
        <p:txBody>
          <a:bodyPr spcFirstLastPara="1" wrap="square" lIns="91425" tIns="91425" rIns="91425" bIns="91425" anchor="b" anchorCtr="0"/>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en-US"/>
              <a:t>Click to edit Master title style</a:t>
            </a:r>
            <a:endParaRPr/>
          </a:p>
        </p:txBody>
      </p:sp>
      <p:sp>
        <p:nvSpPr>
          <p:cNvPr id="29" name="Google Shape;29;p6"/>
          <p:cNvSpPr txBox="1">
            <a:spLocks noGrp="1"/>
          </p:cNvSpPr>
          <p:nvPr>
            <p:ph type="body" idx="1"/>
          </p:nvPr>
        </p:nvSpPr>
        <p:spPr>
          <a:xfrm>
            <a:off x="609600" y="2949100"/>
            <a:ext cx="3566800" cy="3517200"/>
          </a:xfrm>
          <a:prstGeom prst="rect">
            <a:avLst/>
          </a:prstGeom>
        </p:spPr>
        <p:txBody>
          <a:bodyPr spcFirstLastPara="1" wrap="square" lIns="91425" tIns="91425" rIns="91425" bIns="91425" anchor="t" anchorCtr="0"/>
          <a:lstStyle>
            <a:lvl1pPr marL="609585" lvl="0" indent="-440256">
              <a:spcBef>
                <a:spcPts val="800"/>
              </a:spcBef>
              <a:spcAft>
                <a:spcPts val="0"/>
              </a:spcAft>
              <a:buSzPts val="1600"/>
              <a:buChar char="×"/>
              <a:defRPr sz="2133"/>
            </a:lvl1pPr>
            <a:lvl2pPr marL="1219170" lvl="1" indent="-440256">
              <a:spcBef>
                <a:spcPts val="0"/>
              </a:spcBef>
              <a:spcAft>
                <a:spcPts val="0"/>
              </a:spcAft>
              <a:buSzPts val="1600"/>
              <a:buChar char="×"/>
              <a:defRPr sz="2133"/>
            </a:lvl2pPr>
            <a:lvl3pPr marL="1828754" lvl="2" indent="-440256">
              <a:spcBef>
                <a:spcPts val="0"/>
              </a:spcBef>
              <a:spcAft>
                <a:spcPts val="0"/>
              </a:spcAft>
              <a:buSzPts val="1600"/>
              <a:buChar char="×"/>
              <a:defRPr sz="2133"/>
            </a:lvl3pPr>
            <a:lvl4pPr marL="2438339" lvl="3" indent="-440256">
              <a:spcBef>
                <a:spcPts val="0"/>
              </a:spcBef>
              <a:spcAft>
                <a:spcPts val="0"/>
              </a:spcAft>
              <a:buSzPts val="1600"/>
              <a:buChar char="×"/>
              <a:defRPr sz="2133"/>
            </a:lvl4pPr>
            <a:lvl5pPr marL="3047924" lvl="4" indent="-440256">
              <a:spcBef>
                <a:spcPts val="0"/>
              </a:spcBef>
              <a:spcAft>
                <a:spcPts val="0"/>
              </a:spcAft>
              <a:buSzPts val="1600"/>
              <a:buChar char="○"/>
              <a:defRPr sz="2133"/>
            </a:lvl5pPr>
            <a:lvl6pPr marL="3657509" lvl="5" indent="-440256">
              <a:spcBef>
                <a:spcPts val="0"/>
              </a:spcBef>
              <a:spcAft>
                <a:spcPts val="0"/>
              </a:spcAft>
              <a:buSzPts val="1600"/>
              <a:buChar char="■"/>
              <a:defRPr sz="2133"/>
            </a:lvl6pPr>
            <a:lvl7pPr marL="4267093" lvl="6" indent="-440256">
              <a:spcBef>
                <a:spcPts val="0"/>
              </a:spcBef>
              <a:spcAft>
                <a:spcPts val="0"/>
              </a:spcAft>
              <a:buSzPts val="1600"/>
              <a:buChar char="●"/>
              <a:defRPr sz="2133"/>
            </a:lvl7pPr>
            <a:lvl8pPr marL="4876678" lvl="7" indent="-440256">
              <a:spcBef>
                <a:spcPts val="0"/>
              </a:spcBef>
              <a:spcAft>
                <a:spcPts val="0"/>
              </a:spcAft>
              <a:buSzPts val="1600"/>
              <a:buChar char="○"/>
              <a:defRPr sz="2133"/>
            </a:lvl8pPr>
            <a:lvl9pPr marL="5486263" lvl="8" indent="-440256">
              <a:spcBef>
                <a:spcPts val="0"/>
              </a:spcBef>
              <a:spcAft>
                <a:spcPts val="0"/>
              </a:spcAft>
              <a:buSzPts val="1600"/>
              <a:buChar char="■"/>
              <a:defRPr sz="2133"/>
            </a:lvl9pPr>
          </a:lstStyle>
          <a:p>
            <a:pPr lvl="0"/>
            <a:r>
              <a:rPr lang="en-US"/>
              <a:t>Edit Master text styles</a:t>
            </a:r>
          </a:p>
        </p:txBody>
      </p:sp>
      <p:sp>
        <p:nvSpPr>
          <p:cNvPr id="30" name="Google Shape;30;p6"/>
          <p:cNvSpPr txBox="1">
            <a:spLocks noGrp="1"/>
          </p:cNvSpPr>
          <p:nvPr>
            <p:ph type="body" idx="2"/>
          </p:nvPr>
        </p:nvSpPr>
        <p:spPr>
          <a:xfrm>
            <a:off x="4391208" y="2949100"/>
            <a:ext cx="3566800" cy="3517200"/>
          </a:xfrm>
          <a:prstGeom prst="rect">
            <a:avLst/>
          </a:prstGeom>
        </p:spPr>
        <p:txBody>
          <a:bodyPr spcFirstLastPara="1" wrap="square" lIns="91425" tIns="91425" rIns="91425" bIns="91425" anchor="t" anchorCtr="0"/>
          <a:lstStyle>
            <a:lvl1pPr marL="609585" lvl="0" indent="-440256">
              <a:spcBef>
                <a:spcPts val="800"/>
              </a:spcBef>
              <a:spcAft>
                <a:spcPts val="0"/>
              </a:spcAft>
              <a:buSzPts val="1600"/>
              <a:buChar char="×"/>
              <a:defRPr sz="2133"/>
            </a:lvl1pPr>
            <a:lvl2pPr marL="1219170" lvl="1" indent="-440256">
              <a:spcBef>
                <a:spcPts val="0"/>
              </a:spcBef>
              <a:spcAft>
                <a:spcPts val="0"/>
              </a:spcAft>
              <a:buSzPts val="1600"/>
              <a:buChar char="×"/>
              <a:defRPr sz="2133"/>
            </a:lvl2pPr>
            <a:lvl3pPr marL="1828754" lvl="2" indent="-440256">
              <a:spcBef>
                <a:spcPts val="0"/>
              </a:spcBef>
              <a:spcAft>
                <a:spcPts val="0"/>
              </a:spcAft>
              <a:buSzPts val="1600"/>
              <a:buChar char="×"/>
              <a:defRPr sz="2133"/>
            </a:lvl3pPr>
            <a:lvl4pPr marL="2438339" lvl="3" indent="-440256">
              <a:spcBef>
                <a:spcPts val="0"/>
              </a:spcBef>
              <a:spcAft>
                <a:spcPts val="0"/>
              </a:spcAft>
              <a:buSzPts val="1600"/>
              <a:buChar char="×"/>
              <a:defRPr sz="2133"/>
            </a:lvl4pPr>
            <a:lvl5pPr marL="3047924" lvl="4" indent="-440256">
              <a:spcBef>
                <a:spcPts val="0"/>
              </a:spcBef>
              <a:spcAft>
                <a:spcPts val="0"/>
              </a:spcAft>
              <a:buSzPts val="1600"/>
              <a:buChar char="○"/>
              <a:defRPr sz="2133"/>
            </a:lvl5pPr>
            <a:lvl6pPr marL="3657509" lvl="5" indent="-440256">
              <a:spcBef>
                <a:spcPts val="0"/>
              </a:spcBef>
              <a:spcAft>
                <a:spcPts val="0"/>
              </a:spcAft>
              <a:buSzPts val="1600"/>
              <a:buChar char="■"/>
              <a:defRPr sz="2133"/>
            </a:lvl6pPr>
            <a:lvl7pPr marL="4267093" lvl="6" indent="-440256">
              <a:spcBef>
                <a:spcPts val="0"/>
              </a:spcBef>
              <a:spcAft>
                <a:spcPts val="0"/>
              </a:spcAft>
              <a:buSzPts val="1600"/>
              <a:buChar char="●"/>
              <a:defRPr sz="2133"/>
            </a:lvl7pPr>
            <a:lvl8pPr marL="4876678" lvl="7" indent="-440256">
              <a:spcBef>
                <a:spcPts val="0"/>
              </a:spcBef>
              <a:spcAft>
                <a:spcPts val="0"/>
              </a:spcAft>
              <a:buSzPts val="1600"/>
              <a:buChar char="○"/>
              <a:defRPr sz="2133"/>
            </a:lvl8pPr>
            <a:lvl9pPr marL="5486263" lvl="8" indent="-440256">
              <a:spcBef>
                <a:spcPts val="0"/>
              </a:spcBef>
              <a:spcAft>
                <a:spcPts val="0"/>
              </a:spcAft>
              <a:buSzPts val="1600"/>
              <a:buChar char="■"/>
              <a:defRPr sz="2133"/>
            </a:lvl9pPr>
          </a:lstStyle>
          <a:p>
            <a:pPr lvl="0"/>
            <a:r>
              <a:rPr lang="en-US"/>
              <a:t>Edit Master text styles</a:t>
            </a:r>
          </a:p>
        </p:txBody>
      </p:sp>
      <p:sp>
        <p:nvSpPr>
          <p:cNvPr id="31" name="Google Shape;31;p6"/>
          <p:cNvSpPr txBox="1">
            <a:spLocks noGrp="1"/>
          </p:cNvSpPr>
          <p:nvPr>
            <p:ph type="sldNum" idx="12"/>
          </p:nvPr>
        </p:nvSpPr>
        <p:spPr>
          <a:xfrm>
            <a:off x="11307445" y="62315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F51F1753-9622-4064-B19C-B909D286E2FC}" type="slidenum">
              <a:rPr lang="en-ZA" smtClean="0"/>
              <a:t>‹#›</a:t>
            </a:fld>
            <a:endParaRPr lang="en-ZA"/>
          </a:p>
        </p:txBody>
      </p:sp>
    </p:spTree>
    <p:extLst>
      <p:ext uri="{BB962C8B-B14F-4D97-AF65-F5344CB8AC3E}">
        <p14:creationId xmlns:p14="http://schemas.microsoft.com/office/powerpoint/2010/main" val="1802079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 + 3 columns">
    <p:bg>
      <p:bgPr>
        <a:blipFill>
          <a:blip r:embed="rId2">
            <a:alphaModFix/>
          </a:blip>
          <a:stretch>
            <a:fillRect/>
          </a:stretch>
        </a:blipFill>
        <a:effectLst/>
      </p:bgPr>
    </p:bg>
    <p:spTree>
      <p:nvGrpSpPr>
        <p:cNvPr id="1" name="Shape 32"/>
        <p:cNvGrpSpPr/>
        <p:nvPr/>
      </p:nvGrpSpPr>
      <p:grpSpPr>
        <a:xfrm>
          <a:off x="0" y="0"/>
          <a:ext cx="0" cy="0"/>
          <a:chOff x="0" y="0"/>
          <a:chExt cx="0" cy="0"/>
        </a:xfrm>
      </p:grpSpPr>
      <p:pic>
        <p:nvPicPr>
          <p:cNvPr id="33" name="Google Shape;33;p7" descr="paint_transparent1.png"/>
          <p:cNvPicPr preferRelativeResize="0"/>
          <p:nvPr/>
        </p:nvPicPr>
        <p:blipFill>
          <a:blip r:embed="rId3">
            <a:alphaModFix/>
          </a:blip>
          <a:stretch>
            <a:fillRect/>
          </a:stretch>
        </p:blipFill>
        <p:spPr>
          <a:xfrm>
            <a:off x="0" y="0"/>
            <a:ext cx="12192000" cy="6858000"/>
          </a:xfrm>
          <a:prstGeom prst="rect">
            <a:avLst/>
          </a:prstGeom>
          <a:noFill/>
          <a:ln>
            <a:noFill/>
          </a:ln>
        </p:spPr>
      </p:pic>
      <p:sp>
        <p:nvSpPr>
          <p:cNvPr id="34" name="Google Shape;34;p7"/>
          <p:cNvSpPr txBox="1">
            <a:spLocks noGrp="1"/>
          </p:cNvSpPr>
          <p:nvPr>
            <p:ph type="title"/>
          </p:nvPr>
        </p:nvSpPr>
        <p:spPr>
          <a:xfrm>
            <a:off x="609600" y="1798633"/>
            <a:ext cx="7348400" cy="1143200"/>
          </a:xfrm>
          <a:prstGeom prst="rect">
            <a:avLst/>
          </a:prstGeom>
        </p:spPr>
        <p:txBody>
          <a:bodyPr spcFirstLastPara="1" wrap="square" lIns="91425" tIns="91425" rIns="91425" bIns="91425" anchor="b" anchorCtr="0"/>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r>
              <a:rPr lang="en-US"/>
              <a:t>Click to edit Master title style</a:t>
            </a:r>
            <a:endParaRPr/>
          </a:p>
        </p:txBody>
      </p:sp>
      <p:sp>
        <p:nvSpPr>
          <p:cNvPr id="35" name="Google Shape;35;p7"/>
          <p:cNvSpPr txBox="1">
            <a:spLocks noGrp="1"/>
          </p:cNvSpPr>
          <p:nvPr>
            <p:ph type="body" idx="1"/>
          </p:nvPr>
        </p:nvSpPr>
        <p:spPr>
          <a:xfrm>
            <a:off x="653033" y="3083300"/>
            <a:ext cx="2442000" cy="3484400"/>
          </a:xfrm>
          <a:prstGeom prst="rect">
            <a:avLst/>
          </a:prstGeom>
        </p:spPr>
        <p:txBody>
          <a:bodyPr spcFirstLastPara="1" wrap="square" lIns="91425" tIns="91425" rIns="91425" bIns="91425" anchor="t" anchorCtr="0"/>
          <a:lstStyle>
            <a:lvl1pPr marL="609585" lvl="0" indent="-406390" rtl="0">
              <a:spcBef>
                <a:spcPts val="800"/>
              </a:spcBef>
              <a:spcAft>
                <a:spcPts val="0"/>
              </a:spcAft>
              <a:buSzPts val="1200"/>
              <a:buChar char="×"/>
              <a:defRPr sz="1600"/>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pPr lvl="0"/>
            <a:r>
              <a:rPr lang="en-US"/>
              <a:t>Edit Master text styles</a:t>
            </a:r>
          </a:p>
        </p:txBody>
      </p:sp>
      <p:sp>
        <p:nvSpPr>
          <p:cNvPr id="36" name="Google Shape;36;p7"/>
          <p:cNvSpPr txBox="1">
            <a:spLocks noGrp="1"/>
          </p:cNvSpPr>
          <p:nvPr>
            <p:ph type="body" idx="2"/>
          </p:nvPr>
        </p:nvSpPr>
        <p:spPr>
          <a:xfrm>
            <a:off x="3220181" y="3083300"/>
            <a:ext cx="2442000" cy="3484400"/>
          </a:xfrm>
          <a:prstGeom prst="rect">
            <a:avLst/>
          </a:prstGeom>
        </p:spPr>
        <p:txBody>
          <a:bodyPr spcFirstLastPara="1" wrap="square" lIns="91425" tIns="91425" rIns="91425" bIns="91425" anchor="t" anchorCtr="0"/>
          <a:lstStyle>
            <a:lvl1pPr marL="609585" lvl="0" indent="-406390" rtl="0">
              <a:spcBef>
                <a:spcPts val="800"/>
              </a:spcBef>
              <a:spcAft>
                <a:spcPts val="0"/>
              </a:spcAft>
              <a:buSzPts val="1200"/>
              <a:buChar char="×"/>
              <a:defRPr sz="1600"/>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pPr lvl="0"/>
            <a:r>
              <a:rPr lang="en-US"/>
              <a:t>Edit Master text styles</a:t>
            </a:r>
          </a:p>
        </p:txBody>
      </p:sp>
      <p:sp>
        <p:nvSpPr>
          <p:cNvPr id="37" name="Google Shape;37;p7"/>
          <p:cNvSpPr txBox="1">
            <a:spLocks noGrp="1"/>
          </p:cNvSpPr>
          <p:nvPr>
            <p:ph type="body" idx="3"/>
          </p:nvPr>
        </p:nvSpPr>
        <p:spPr>
          <a:xfrm>
            <a:off x="5787329" y="3083300"/>
            <a:ext cx="2442000" cy="3484400"/>
          </a:xfrm>
          <a:prstGeom prst="rect">
            <a:avLst/>
          </a:prstGeom>
        </p:spPr>
        <p:txBody>
          <a:bodyPr spcFirstLastPara="1" wrap="square" lIns="91425" tIns="91425" rIns="91425" bIns="91425" anchor="t" anchorCtr="0"/>
          <a:lstStyle>
            <a:lvl1pPr marL="609585" lvl="0" indent="-406390" rtl="0">
              <a:spcBef>
                <a:spcPts val="800"/>
              </a:spcBef>
              <a:spcAft>
                <a:spcPts val="0"/>
              </a:spcAft>
              <a:buSzPts val="1200"/>
              <a:buChar char="×"/>
              <a:defRPr sz="1600"/>
            </a:lvl1pPr>
            <a:lvl2pPr marL="1219170" lvl="1" indent="-406390" rtl="0">
              <a:spcBef>
                <a:spcPts val="0"/>
              </a:spcBef>
              <a:spcAft>
                <a:spcPts val="0"/>
              </a:spcAft>
              <a:buSzPts val="1200"/>
              <a:buChar char="×"/>
              <a:defRPr sz="1600"/>
            </a:lvl2pPr>
            <a:lvl3pPr marL="1828754" lvl="2" indent="-406390" rtl="0">
              <a:spcBef>
                <a:spcPts val="0"/>
              </a:spcBef>
              <a:spcAft>
                <a:spcPts val="0"/>
              </a:spcAft>
              <a:buSzPts val="1200"/>
              <a:buChar char="×"/>
              <a:defRPr sz="1600"/>
            </a:lvl3pPr>
            <a:lvl4pPr marL="2438339" lvl="3" indent="-406390" rtl="0">
              <a:spcBef>
                <a:spcPts val="0"/>
              </a:spcBef>
              <a:spcAft>
                <a:spcPts val="0"/>
              </a:spcAft>
              <a:buSzPts val="1200"/>
              <a:buChar char="×"/>
              <a:defRPr sz="1600"/>
            </a:lvl4pPr>
            <a:lvl5pPr marL="3047924" lvl="4" indent="-406390" rtl="0">
              <a:spcBef>
                <a:spcPts val="0"/>
              </a:spcBef>
              <a:spcAft>
                <a:spcPts val="0"/>
              </a:spcAft>
              <a:buSzPts val="1200"/>
              <a:buChar char="○"/>
              <a:defRPr sz="1600"/>
            </a:lvl5pPr>
            <a:lvl6pPr marL="3657509" lvl="5" indent="-406390" rtl="0">
              <a:spcBef>
                <a:spcPts val="0"/>
              </a:spcBef>
              <a:spcAft>
                <a:spcPts val="0"/>
              </a:spcAft>
              <a:buSzPts val="1200"/>
              <a:buChar char="■"/>
              <a:defRPr sz="1600"/>
            </a:lvl6pPr>
            <a:lvl7pPr marL="4267093" lvl="6" indent="-406390" rtl="0">
              <a:spcBef>
                <a:spcPts val="0"/>
              </a:spcBef>
              <a:spcAft>
                <a:spcPts val="0"/>
              </a:spcAft>
              <a:buSzPts val="1200"/>
              <a:buChar char="●"/>
              <a:defRPr sz="1600"/>
            </a:lvl7pPr>
            <a:lvl8pPr marL="4876678" lvl="7" indent="-406390" rtl="0">
              <a:spcBef>
                <a:spcPts val="0"/>
              </a:spcBef>
              <a:spcAft>
                <a:spcPts val="0"/>
              </a:spcAft>
              <a:buSzPts val="1200"/>
              <a:buChar char="○"/>
              <a:defRPr sz="1600"/>
            </a:lvl8pPr>
            <a:lvl9pPr marL="5486263" lvl="8" indent="-406390" rtl="0">
              <a:spcBef>
                <a:spcPts val="0"/>
              </a:spcBef>
              <a:spcAft>
                <a:spcPts val="0"/>
              </a:spcAft>
              <a:buSzPts val="1200"/>
              <a:buChar char="■"/>
              <a:defRPr sz="1600"/>
            </a:lvl9pPr>
          </a:lstStyle>
          <a:p>
            <a:pPr lvl="0"/>
            <a:r>
              <a:rPr lang="en-US"/>
              <a:t>Edit Master text styles</a:t>
            </a:r>
          </a:p>
        </p:txBody>
      </p:sp>
      <p:sp>
        <p:nvSpPr>
          <p:cNvPr id="38" name="Google Shape;38;p7"/>
          <p:cNvSpPr txBox="1">
            <a:spLocks noGrp="1"/>
          </p:cNvSpPr>
          <p:nvPr>
            <p:ph type="sldNum" idx="12"/>
          </p:nvPr>
        </p:nvSpPr>
        <p:spPr>
          <a:xfrm>
            <a:off x="11307445" y="62315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F51F1753-9622-4064-B19C-B909D286E2FC}" type="slidenum">
              <a:rPr lang="en-ZA" smtClean="0"/>
              <a:t>‹#›</a:t>
            </a:fld>
            <a:endParaRPr lang="en-ZA"/>
          </a:p>
        </p:txBody>
      </p:sp>
    </p:spTree>
    <p:extLst>
      <p:ext uri="{BB962C8B-B14F-4D97-AF65-F5344CB8AC3E}">
        <p14:creationId xmlns:p14="http://schemas.microsoft.com/office/powerpoint/2010/main" val="29822941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39"/>
        <p:cNvGrpSpPr/>
        <p:nvPr/>
      </p:nvGrpSpPr>
      <p:grpSpPr>
        <a:xfrm>
          <a:off x="0" y="0"/>
          <a:ext cx="0" cy="0"/>
          <a:chOff x="0" y="0"/>
          <a:chExt cx="0" cy="0"/>
        </a:xfrm>
      </p:grpSpPr>
      <p:pic>
        <p:nvPicPr>
          <p:cNvPr id="40" name="Google Shape;40;p8" descr="paint_transparent1.png"/>
          <p:cNvPicPr preferRelativeResize="0"/>
          <p:nvPr/>
        </p:nvPicPr>
        <p:blipFill>
          <a:blip r:embed="rId3">
            <a:alphaModFix/>
          </a:blip>
          <a:stretch>
            <a:fillRect/>
          </a:stretch>
        </p:blipFill>
        <p:spPr>
          <a:xfrm>
            <a:off x="0" y="0"/>
            <a:ext cx="12192000" cy="6858000"/>
          </a:xfrm>
          <a:prstGeom prst="rect">
            <a:avLst/>
          </a:prstGeom>
          <a:noFill/>
          <a:ln>
            <a:noFill/>
          </a:ln>
        </p:spPr>
      </p:pic>
      <p:sp>
        <p:nvSpPr>
          <p:cNvPr id="41" name="Google Shape;41;p8"/>
          <p:cNvSpPr txBox="1">
            <a:spLocks noGrp="1"/>
          </p:cNvSpPr>
          <p:nvPr>
            <p:ph type="title"/>
          </p:nvPr>
        </p:nvSpPr>
        <p:spPr>
          <a:xfrm>
            <a:off x="609600" y="1798633"/>
            <a:ext cx="7348400" cy="1143200"/>
          </a:xfrm>
          <a:prstGeom prst="rect">
            <a:avLst/>
          </a:prstGeom>
        </p:spPr>
        <p:txBody>
          <a:bodyPr spcFirstLastPara="1" wrap="square" lIns="91425" tIns="91425" rIns="91425" bIns="91425" anchor="b" anchorCtr="0"/>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r>
              <a:rPr lang="en-US"/>
              <a:t>Click to edit Master title style</a:t>
            </a:r>
            <a:endParaRPr/>
          </a:p>
        </p:txBody>
      </p:sp>
      <p:sp>
        <p:nvSpPr>
          <p:cNvPr id="42" name="Google Shape;42;p8"/>
          <p:cNvSpPr txBox="1">
            <a:spLocks noGrp="1"/>
          </p:cNvSpPr>
          <p:nvPr>
            <p:ph type="sldNum" idx="12"/>
          </p:nvPr>
        </p:nvSpPr>
        <p:spPr>
          <a:xfrm>
            <a:off x="11307445" y="62315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F51F1753-9622-4064-B19C-B909D286E2FC}" type="slidenum">
              <a:rPr lang="en-ZA" smtClean="0"/>
              <a:t>‹#›</a:t>
            </a:fld>
            <a:endParaRPr lang="en-ZA"/>
          </a:p>
        </p:txBody>
      </p:sp>
    </p:spTree>
    <p:extLst>
      <p:ext uri="{BB962C8B-B14F-4D97-AF65-F5344CB8AC3E}">
        <p14:creationId xmlns:p14="http://schemas.microsoft.com/office/powerpoint/2010/main" val="1865331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circle" type="blank">
  <p:cSld name="Blank circle">
    <p:bg>
      <p:bgPr>
        <a:blipFill>
          <a:blip r:embed="rId2">
            <a:alphaModFix/>
          </a:blip>
          <a:stretch>
            <a:fillRect/>
          </a:stretch>
        </a:blipFill>
        <a:effectLst/>
      </p:bgPr>
    </p:bg>
    <p:spTree>
      <p:nvGrpSpPr>
        <p:cNvPr id="1" name="Shape 47"/>
        <p:cNvGrpSpPr/>
        <p:nvPr/>
      </p:nvGrpSpPr>
      <p:grpSpPr>
        <a:xfrm>
          <a:off x="0" y="0"/>
          <a:ext cx="0" cy="0"/>
          <a:chOff x="0" y="0"/>
          <a:chExt cx="0" cy="0"/>
        </a:xfrm>
      </p:grpSpPr>
      <p:pic>
        <p:nvPicPr>
          <p:cNvPr id="48" name="Google Shape;48;p10" descr="paint_transparent4.png"/>
          <p:cNvPicPr preferRelativeResize="0"/>
          <p:nvPr/>
        </p:nvPicPr>
        <p:blipFill>
          <a:blip r:embed="rId3">
            <a:alphaModFix/>
          </a:blip>
          <a:stretch>
            <a:fillRect/>
          </a:stretch>
        </p:blipFill>
        <p:spPr>
          <a:xfrm>
            <a:off x="0" y="1"/>
            <a:ext cx="12192000" cy="6858017"/>
          </a:xfrm>
          <a:prstGeom prst="rect">
            <a:avLst/>
          </a:prstGeom>
          <a:noFill/>
          <a:ln>
            <a:noFill/>
          </a:ln>
        </p:spPr>
      </p:pic>
      <p:sp>
        <p:nvSpPr>
          <p:cNvPr id="49" name="Google Shape;49;p10"/>
          <p:cNvSpPr txBox="1">
            <a:spLocks noGrp="1"/>
          </p:cNvSpPr>
          <p:nvPr>
            <p:ph type="sldNum" idx="12"/>
          </p:nvPr>
        </p:nvSpPr>
        <p:spPr>
          <a:xfrm>
            <a:off x="5730200" y="6231535"/>
            <a:ext cx="731600" cy="524800"/>
          </a:xfrm>
          <a:prstGeom prst="rect">
            <a:avLst/>
          </a:prstGeom>
        </p:spPr>
        <p:txBody>
          <a:bodyPr spcFirstLastPara="1" wrap="square" lIns="91425" tIns="91425" rIns="91425" bIns="91425" anchor="ctr"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fld id="{F51F1753-9622-4064-B19C-B909D286E2FC}" type="slidenum">
              <a:rPr lang="en-ZA" smtClean="0"/>
              <a:t>‹#›</a:t>
            </a:fld>
            <a:endParaRPr lang="en-ZA"/>
          </a:p>
        </p:txBody>
      </p:sp>
    </p:spTree>
    <p:extLst>
      <p:ext uri="{BB962C8B-B14F-4D97-AF65-F5344CB8AC3E}">
        <p14:creationId xmlns:p14="http://schemas.microsoft.com/office/powerpoint/2010/main" val="23722426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rectangle">
  <p:cSld name="Blank rectangle">
    <p:bg>
      <p:bgPr>
        <a:blipFill>
          <a:blip r:embed="rId2">
            <a:alphaModFix/>
          </a:blip>
          <a:stretch>
            <a:fillRect/>
          </a:stretch>
        </a:blipFill>
        <a:effectLst/>
      </p:bgPr>
    </p:bg>
    <p:spTree>
      <p:nvGrpSpPr>
        <p:cNvPr id="1" name="Shape 50"/>
        <p:cNvGrpSpPr/>
        <p:nvPr/>
      </p:nvGrpSpPr>
      <p:grpSpPr>
        <a:xfrm>
          <a:off x="0" y="0"/>
          <a:ext cx="0" cy="0"/>
          <a:chOff x="0" y="0"/>
          <a:chExt cx="0" cy="0"/>
        </a:xfrm>
      </p:grpSpPr>
      <p:pic>
        <p:nvPicPr>
          <p:cNvPr id="51" name="Google Shape;51;p11" descr="paint_transparent3.png"/>
          <p:cNvPicPr preferRelativeResize="0"/>
          <p:nvPr/>
        </p:nvPicPr>
        <p:blipFill>
          <a:blip r:embed="rId3">
            <a:alphaModFix/>
          </a:blip>
          <a:stretch>
            <a:fillRect/>
          </a:stretch>
        </p:blipFill>
        <p:spPr>
          <a:xfrm>
            <a:off x="0" y="1"/>
            <a:ext cx="12192000" cy="6858004"/>
          </a:xfrm>
          <a:prstGeom prst="rect">
            <a:avLst/>
          </a:prstGeom>
          <a:noFill/>
          <a:ln>
            <a:noFill/>
          </a:ln>
        </p:spPr>
      </p:pic>
      <p:sp>
        <p:nvSpPr>
          <p:cNvPr id="52" name="Google Shape;52;p11"/>
          <p:cNvSpPr txBox="1">
            <a:spLocks noGrp="1"/>
          </p:cNvSpPr>
          <p:nvPr>
            <p:ph type="sldNum" idx="12"/>
          </p:nvPr>
        </p:nvSpPr>
        <p:spPr>
          <a:xfrm>
            <a:off x="5730200" y="5930631"/>
            <a:ext cx="731600" cy="524800"/>
          </a:xfrm>
          <a:prstGeom prst="rect">
            <a:avLst/>
          </a:prstGeom>
        </p:spPr>
        <p:txBody>
          <a:bodyPr spcFirstLastPara="1" wrap="square" lIns="91425" tIns="91425" rIns="91425" bIns="91425" anchor="ctr" anchorCtr="0">
            <a:noAutofit/>
          </a:bodyPr>
          <a:lstStyle>
            <a:lvl1pPr lvl="0" algn="ctr" rtl="0">
              <a:buNone/>
              <a:defRPr>
                <a:solidFill>
                  <a:srgbClr val="999999"/>
                </a:solidFill>
              </a:defRPr>
            </a:lvl1pPr>
            <a:lvl2pPr lvl="1" algn="ctr" rtl="0">
              <a:buNone/>
              <a:defRPr>
                <a:solidFill>
                  <a:srgbClr val="999999"/>
                </a:solidFill>
              </a:defRPr>
            </a:lvl2pPr>
            <a:lvl3pPr lvl="2" algn="ctr" rtl="0">
              <a:buNone/>
              <a:defRPr>
                <a:solidFill>
                  <a:srgbClr val="999999"/>
                </a:solidFill>
              </a:defRPr>
            </a:lvl3pPr>
            <a:lvl4pPr lvl="3" algn="ctr" rtl="0">
              <a:buNone/>
              <a:defRPr>
                <a:solidFill>
                  <a:srgbClr val="999999"/>
                </a:solidFill>
              </a:defRPr>
            </a:lvl4pPr>
            <a:lvl5pPr lvl="4" algn="ctr" rtl="0">
              <a:buNone/>
              <a:defRPr>
                <a:solidFill>
                  <a:srgbClr val="999999"/>
                </a:solidFill>
              </a:defRPr>
            </a:lvl5pPr>
            <a:lvl6pPr lvl="5" algn="ctr" rtl="0">
              <a:buNone/>
              <a:defRPr>
                <a:solidFill>
                  <a:srgbClr val="999999"/>
                </a:solidFill>
              </a:defRPr>
            </a:lvl6pPr>
            <a:lvl7pPr lvl="6" algn="ctr" rtl="0">
              <a:buNone/>
              <a:defRPr>
                <a:solidFill>
                  <a:srgbClr val="999999"/>
                </a:solidFill>
              </a:defRPr>
            </a:lvl7pPr>
            <a:lvl8pPr lvl="7" algn="ctr" rtl="0">
              <a:buNone/>
              <a:defRPr>
                <a:solidFill>
                  <a:srgbClr val="999999"/>
                </a:solidFill>
              </a:defRPr>
            </a:lvl8pPr>
            <a:lvl9pPr lvl="8" algn="ctr" rtl="0">
              <a:buNone/>
              <a:defRPr>
                <a:solidFill>
                  <a:srgbClr val="999999"/>
                </a:solidFill>
              </a:defRPr>
            </a:lvl9pPr>
          </a:lstStyle>
          <a:p>
            <a:fld id="{F51F1753-9622-4064-B19C-B909D286E2FC}" type="slidenum">
              <a:rPr lang="en-ZA" smtClean="0"/>
              <a:t>‹#›</a:t>
            </a:fld>
            <a:endParaRPr lang="en-ZA"/>
          </a:p>
        </p:txBody>
      </p:sp>
    </p:spTree>
    <p:extLst>
      <p:ext uri="{BB962C8B-B14F-4D97-AF65-F5344CB8AC3E}">
        <p14:creationId xmlns:p14="http://schemas.microsoft.com/office/powerpoint/2010/main" val="38072314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09600" y="1798633"/>
            <a:ext cx="7348400" cy="11432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1pPr>
            <a:lvl2pPr lvl="1">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2pPr>
            <a:lvl3pPr lvl="2">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3pPr>
            <a:lvl4pPr lvl="3">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4pPr>
            <a:lvl5pPr lvl="4">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5pPr>
            <a:lvl6pPr lvl="5">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6pPr>
            <a:lvl7pPr lvl="6">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7pPr>
            <a:lvl8pPr lvl="7">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8pPr>
            <a:lvl9pPr lvl="8">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9pPr>
          </a:lstStyle>
          <a:p>
            <a:endParaRPr/>
          </a:p>
        </p:txBody>
      </p:sp>
      <p:sp>
        <p:nvSpPr>
          <p:cNvPr id="7" name="Google Shape;7;p1"/>
          <p:cNvSpPr txBox="1">
            <a:spLocks noGrp="1"/>
          </p:cNvSpPr>
          <p:nvPr>
            <p:ph type="body" idx="1"/>
          </p:nvPr>
        </p:nvSpPr>
        <p:spPr>
          <a:xfrm>
            <a:off x="609600" y="2992533"/>
            <a:ext cx="7348400" cy="3473600"/>
          </a:xfrm>
          <a:prstGeom prst="rect">
            <a:avLst/>
          </a:prstGeom>
          <a:noFill/>
          <a:ln>
            <a:noFill/>
          </a:ln>
        </p:spPr>
        <p:txBody>
          <a:bodyPr spcFirstLastPara="1" wrap="square" lIns="91425" tIns="91425" rIns="91425" bIns="91425" anchor="t" anchorCtr="0"/>
          <a:lstStyle>
            <a:lvl1pPr marL="457200" lvl="0" indent="-342900">
              <a:spcBef>
                <a:spcPts val="60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1pPr>
            <a:lvl2pPr marL="914400" lvl="1" indent="-3429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2pPr>
            <a:lvl3pPr marL="1371600" lvl="2" indent="-3429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3pPr>
            <a:lvl4pPr marL="1828800" lvl="3" indent="-3429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4pPr>
            <a:lvl5pPr marL="2286000" lvl="4" indent="-3429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5pPr>
            <a:lvl6pPr marL="2743200" lvl="5" indent="-3429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6pPr>
            <a:lvl7pPr marL="3200400" lvl="6" indent="-3429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7pPr>
            <a:lvl8pPr marL="3657600" lvl="7" indent="-3429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8pPr>
            <a:lvl9pPr marL="4114800" lvl="8" indent="-342900">
              <a:spcBef>
                <a:spcPts val="0"/>
              </a:spcBef>
              <a:spcAft>
                <a:spcPts val="0"/>
              </a:spcAft>
              <a:buClr>
                <a:srgbClr val="B7B7B7"/>
              </a:buClr>
              <a:buSzPts val="1800"/>
              <a:buFont typeface="Lato Light"/>
              <a:buChar char="■"/>
              <a:defRPr sz="1800">
                <a:solidFill>
                  <a:srgbClr val="666666"/>
                </a:solidFill>
                <a:latin typeface="Lato Light"/>
                <a:ea typeface="Lato Light"/>
                <a:cs typeface="Lato Light"/>
                <a:sym typeface="Lato Light"/>
              </a:defRPr>
            </a:lvl9pPr>
          </a:lstStyle>
          <a:p>
            <a:endParaRPr/>
          </a:p>
        </p:txBody>
      </p:sp>
      <p:sp>
        <p:nvSpPr>
          <p:cNvPr id="8" name="Google Shape;8;p1"/>
          <p:cNvSpPr txBox="1">
            <a:spLocks noGrp="1"/>
          </p:cNvSpPr>
          <p:nvPr>
            <p:ph type="sldNum" idx="12"/>
          </p:nvPr>
        </p:nvSpPr>
        <p:spPr>
          <a:xfrm>
            <a:off x="11307445" y="6231535"/>
            <a:ext cx="731600" cy="524800"/>
          </a:xfrm>
          <a:prstGeom prst="rect">
            <a:avLst/>
          </a:prstGeom>
          <a:noFill/>
          <a:ln>
            <a:noFill/>
          </a:ln>
        </p:spPr>
        <p:txBody>
          <a:bodyPr spcFirstLastPara="1" wrap="square" lIns="91425" tIns="91425" rIns="91425" bIns="91425" anchor="ctr" anchorCtr="0">
            <a:noAutofit/>
          </a:bodyPr>
          <a:lstStyle>
            <a:lvl1pPr lvl="0" algn="r">
              <a:buNone/>
              <a:defRPr sz="2400">
                <a:solidFill>
                  <a:srgbClr val="FFFFFF"/>
                </a:solidFill>
                <a:latin typeface="Lato Light"/>
                <a:ea typeface="Lato Light"/>
                <a:cs typeface="Lato Light"/>
                <a:sym typeface="Lato Light"/>
              </a:defRPr>
            </a:lvl1pPr>
            <a:lvl2pPr lvl="1" algn="r">
              <a:buNone/>
              <a:defRPr sz="2400">
                <a:solidFill>
                  <a:srgbClr val="FFFFFF"/>
                </a:solidFill>
                <a:latin typeface="Lato Light"/>
                <a:ea typeface="Lato Light"/>
                <a:cs typeface="Lato Light"/>
                <a:sym typeface="Lato Light"/>
              </a:defRPr>
            </a:lvl2pPr>
            <a:lvl3pPr lvl="2" algn="r">
              <a:buNone/>
              <a:defRPr sz="2400">
                <a:solidFill>
                  <a:srgbClr val="FFFFFF"/>
                </a:solidFill>
                <a:latin typeface="Lato Light"/>
                <a:ea typeface="Lato Light"/>
                <a:cs typeface="Lato Light"/>
                <a:sym typeface="Lato Light"/>
              </a:defRPr>
            </a:lvl3pPr>
            <a:lvl4pPr lvl="3" algn="r">
              <a:buNone/>
              <a:defRPr sz="2400">
                <a:solidFill>
                  <a:srgbClr val="FFFFFF"/>
                </a:solidFill>
                <a:latin typeface="Lato Light"/>
                <a:ea typeface="Lato Light"/>
                <a:cs typeface="Lato Light"/>
                <a:sym typeface="Lato Light"/>
              </a:defRPr>
            </a:lvl4pPr>
            <a:lvl5pPr lvl="4" algn="r">
              <a:buNone/>
              <a:defRPr sz="2400">
                <a:solidFill>
                  <a:srgbClr val="FFFFFF"/>
                </a:solidFill>
                <a:latin typeface="Lato Light"/>
                <a:ea typeface="Lato Light"/>
                <a:cs typeface="Lato Light"/>
                <a:sym typeface="Lato Light"/>
              </a:defRPr>
            </a:lvl5pPr>
            <a:lvl6pPr lvl="5" algn="r">
              <a:buNone/>
              <a:defRPr sz="2400">
                <a:solidFill>
                  <a:srgbClr val="FFFFFF"/>
                </a:solidFill>
                <a:latin typeface="Lato Light"/>
                <a:ea typeface="Lato Light"/>
                <a:cs typeface="Lato Light"/>
                <a:sym typeface="Lato Light"/>
              </a:defRPr>
            </a:lvl6pPr>
            <a:lvl7pPr lvl="6" algn="r">
              <a:buNone/>
              <a:defRPr sz="2400">
                <a:solidFill>
                  <a:srgbClr val="FFFFFF"/>
                </a:solidFill>
                <a:latin typeface="Lato Light"/>
                <a:ea typeface="Lato Light"/>
                <a:cs typeface="Lato Light"/>
                <a:sym typeface="Lato Light"/>
              </a:defRPr>
            </a:lvl7pPr>
            <a:lvl8pPr lvl="7" algn="r">
              <a:buNone/>
              <a:defRPr sz="2400">
                <a:solidFill>
                  <a:srgbClr val="FFFFFF"/>
                </a:solidFill>
                <a:latin typeface="Lato Light"/>
                <a:ea typeface="Lato Light"/>
                <a:cs typeface="Lato Light"/>
                <a:sym typeface="Lato Light"/>
              </a:defRPr>
            </a:lvl8pPr>
            <a:lvl9pPr lvl="8" algn="r">
              <a:buNone/>
              <a:defRPr sz="2400">
                <a:solidFill>
                  <a:srgbClr val="FFFFFF"/>
                </a:solidFill>
                <a:latin typeface="Lato Light"/>
                <a:ea typeface="Lato Light"/>
                <a:cs typeface="Lato Light"/>
                <a:sym typeface="Lato Light"/>
              </a:defRPr>
            </a:lvl9pPr>
          </a:lstStyle>
          <a:p>
            <a:fld id="{F51F1753-9622-4064-B19C-B909D286E2FC}" type="slidenum">
              <a:rPr lang="en-ZA" smtClean="0"/>
              <a:t>‹#›</a:t>
            </a:fld>
            <a:endParaRPr lang="en-ZA"/>
          </a:p>
        </p:txBody>
      </p:sp>
    </p:spTree>
    <p:extLst>
      <p:ext uri="{BB962C8B-B14F-4D97-AF65-F5344CB8AC3E}">
        <p14:creationId xmlns:p14="http://schemas.microsoft.com/office/powerpoint/2010/main" val="3386577337"/>
      </p:ext>
    </p:extLst>
  </p:cSld>
  <p:clrMap bg1="lt1" tx1="dk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9" r:id="rId8"/>
    <p:sldLayoutId id="2147483830" r:id="rId9"/>
    <p:sldLayoutId id="2147483831" r:id="rId10"/>
    <p:sldLayoutId id="2147483832" r:id="rId11"/>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24.jpeg"/><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29.png"/><Relationship Id="rId7" Type="http://schemas.openxmlformats.org/officeDocument/2006/relationships/slide" Target="slide26.xml"/><Relationship Id="rId2" Type="http://schemas.openxmlformats.org/officeDocument/2006/relationships/image" Target="../media/image28.png"/><Relationship Id="rId1" Type="http://schemas.openxmlformats.org/officeDocument/2006/relationships/slideLayout" Target="../slideLayouts/slideLayout9.xml"/><Relationship Id="rId6" Type="http://schemas.openxmlformats.org/officeDocument/2006/relationships/slide" Target="slide19.xml"/><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34.jpg"/><Relationship Id="rId2"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slide" Target="slide15.xml"/><Relationship Id="rId5" Type="http://schemas.openxmlformats.org/officeDocument/2006/relationships/image" Target="../media/image34.jp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jpeg"/><Relationship Id="rId7" Type="http://schemas.openxmlformats.org/officeDocument/2006/relationships/image" Target="../media/image36.jpg"/><Relationship Id="rId2"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slide" Target="slide17.xml"/><Relationship Id="rId5" Type="http://schemas.openxmlformats.org/officeDocument/2006/relationships/image" Target="../media/image36.jpg"/><Relationship Id="rId4" Type="http://schemas.openxmlformats.org/officeDocument/2006/relationships/image" Target="../media/image33.png"/><Relationship Id="rId9" Type="http://schemas.openxmlformats.org/officeDocument/2006/relationships/image" Target="../media/image38.jpe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4.xml"/><Relationship Id="rId4" Type="http://schemas.openxmlformats.org/officeDocument/2006/relationships/image" Target="../media/image12.jpe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45.png"/><Relationship Id="rId2"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8.png"/><Relationship Id="rId1" Type="http://schemas.openxmlformats.org/officeDocument/2006/relationships/slideLayout" Target="../slideLayouts/slideLayout4.xml"/><Relationship Id="rId5" Type="http://schemas.openxmlformats.org/officeDocument/2006/relationships/image" Target="../media/image23.jpe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8.png"/><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image" Target="../media/image39.png"/><Relationship Id="rId7" Type="http://schemas.openxmlformats.org/officeDocument/2006/relationships/image" Target="../media/image51.png"/><Relationship Id="rId2"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image" Target="../media/image50.png"/><Relationship Id="rId11" Type="http://schemas.openxmlformats.org/officeDocument/2006/relationships/slide" Target="slide37.xml"/><Relationship Id="rId5" Type="http://schemas.openxmlformats.org/officeDocument/2006/relationships/image" Target="../media/image49.png"/><Relationship Id="rId10" Type="http://schemas.openxmlformats.org/officeDocument/2006/relationships/slide" Target="slide35.xml"/><Relationship Id="rId4" Type="http://schemas.openxmlformats.org/officeDocument/2006/relationships/image" Target="../media/image48.png"/><Relationship Id="rId9" Type="http://schemas.openxmlformats.org/officeDocument/2006/relationships/slide" Target="slide31.xml"/></Relationships>
</file>

<file path=ppt/slides/_rels/slide2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55.png"/><Relationship Id="rId2"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image" Target="../media/image86.png"/><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8" Type="http://schemas.openxmlformats.org/officeDocument/2006/relationships/slide" Target="slide38.xml"/><Relationship Id="rId3" Type="http://schemas.openxmlformats.org/officeDocument/2006/relationships/image" Target="../media/image14.png"/><Relationship Id="rId7" Type="http://schemas.openxmlformats.org/officeDocument/2006/relationships/slide" Target="slide13.xml"/><Relationship Id="rId2" Type="http://schemas.openxmlformats.org/officeDocument/2006/relationships/image" Target="../media/image13.jpeg"/><Relationship Id="rId1" Type="http://schemas.openxmlformats.org/officeDocument/2006/relationships/slideLayout" Target="../slideLayouts/slideLayout8.xml"/><Relationship Id="rId6" Type="http://schemas.openxmlformats.org/officeDocument/2006/relationships/slide" Target="slide4.xml"/><Relationship Id="rId5" Type="http://schemas.openxmlformats.org/officeDocument/2006/relationships/image" Target="../media/image16.pn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7" Type="http://schemas.openxmlformats.org/officeDocument/2006/relationships/image" Target="../media/image87.png"/><Relationship Id="rId2"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8.png"/><Relationship Id="rId1" Type="http://schemas.openxmlformats.org/officeDocument/2006/relationships/slideLayout" Target="../slideLayouts/slideLayout4.xml"/><Relationship Id="rId5" Type="http://schemas.openxmlformats.org/officeDocument/2006/relationships/image" Target="../media/image75.png"/><Relationship Id="rId4" Type="http://schemas.openxmlformats.org/officeDocument/2006/relationships/image" Target="../media/image74.png"/></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8.png"/><Relationship Id="rId1" Type="http://schemas.openxmlformats.org/officeDocument/2006/relationships/slideLayout" Target="../slideLayouts/slideLayout4.xml"/><Relationship Id="rId5" Type="http://schemas.openxmlformats.org/officeDocument/2006/relationships/image" Target="../media/image88.png"/></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 Id="rId6" Type="http://schemas.openxmlformats.org/officeDocument/2006/relationships/slide" Target="slide11.xml"/><Relationship Id="rId5" Type="http://schemas.openxmlformats.org/officeDocument/2006/relationships/slide" Target="slide5.xml"/><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81.png"/></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52.png"/><Relationship Id="rId1" Type="http://schemas.openxmlformats.org/officeDocument/2006/relationships/slideLayout" Target="../slideLayouts/slideLayout4.xml"/><Relationship Id="rId5" Type="http://schemas.openxmlformats.org/officeDocument/2006/relationships/image" Target="../media/image84.png"/><Relationship Id="rId4" Type="http://schemas.openxmlformats.org/officeDocument/2006/relationships/image" Target="../media/image83.png"/></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 Id="rId6" Type="http://schemas.openxmlformats.org/officeDocument/2006/relationships/image" Target="../media/image12.jpeg"/><Relationship Id="rId5" Type="http://schemas.openxmlformats.org/officeDocument/2006/relationships/image" Target="../media/image59.png"/><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jpg"/><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slide" Target="slide6.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003B4-A276-4B1E-B6B6-F0EB69DE8D77}"/>
              </a:ext>
            </a:extLst>
          </p:cNvPr>
          <p:cNvSpPr>
            <a:spLocks noGrp="1"/>
          </p:cNvSpPr>
          <p:nvPr>
            <p:ph type="ctrTitle"/>
          </p:nvPr>
        </p:nvSpPr>
        <p:spPr>
          <a:xfrm>
            <a:off x="5254044" y="0"/>
            <a:ext cx="7000400" cy="1546400"/>
          </a:xfrm>
        </p:spPr>
        <p:txBody>
          <a:bodyPr>
            <a:normAutofit fontScale="90000"/>
          </a:bodyPr>
          <a:lstStyle/>
          <a:p>
            <a:pPr algn="ctr"/>
            <a:r>
              <a:rPr lang="en-ZA" sz="4800" dirty="0">
                <a:solidFill>
                  <a:schemeClr val="tx1"/>
                </a:solidFill>
              </a:rPr>
              <a:t>Semi-Supervised Learning Using GANs</a:t>
            </a:r>
          </a:p>
        </p:txBody>
      </p:sp>
      <p:sp>
        <p:nvSpPr>
          <p:cNvPr id="3" name="Subtitle 2">
            <a:extLst>
              <a:ext uri="{FF2B5EF4-FFF2-40B4-BE49-F238E27FC236}">
                <a16:creationId xmlns:a16="http://schemas.microsoft.com/office/drawing/2014/main" id="{E0BC39AF-5876-4713-A449-6FC6FE879BFF}"/>
              </a:ext>
            </a:extLst>
          </p:cNvPr>
          <p:cNvSpPr>
            <a:spLocks noGrp="1"/>
          </p:cNvSpPr>
          <p:nvPr>
            <p:ph type="subTitle" idx="4294967295"/>
          </p:nvPr>
        </p:nvSpPr>
        <p:spPr>
          <a:xfrm>
            <a:off x="0" y="6105525"/>
            <a:ext cx="6815138" cy="752475"/>
          </a:xfrm>
        </p:spPr>
        <p:txBody>
          <a:bodyPr/>
          <a:lstStyle/>
          <a:p>
            <a:pPr marL="101600" indent="0">
              <a:buNone/>
            </a:pPr>
            <a:r>
              <a:rPr lang="en-ZA" sz="2400" dirty="0">
                <a:solidFill>
                  <a:schemeClr val="tx1"/>
                </a:solidFill>
              </a:rPr>
              <a:t>By Emile Engelbrecht</a:t>
            </a:r>
          </a:p>
        </p:txBody>
      </p:sp>
    </p:spTree>
    <p:extLst>
      <p:ext uri="{BB962C8B-B14F-4D97-AF65-F5344CB8AC3E}">
        <p14:creationId xmlns:p14="http://schemas.microsoft.com/office/powerpoint/2010/main" val="2137890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D6FC94A-3DF1-4E72-AF72-D6E71900179A}"/>
              </a:ext>
            </a:extLst>
          </p:cNvPr>
          <p:cNvPicPr>
            <a:picLocks noChangeAspect="1"/>
          </p:cNvPicPr>
          <p:nvPr/>
        </p:nvPicPr>
        <p:blipFill>
          <a:blip r:embed="rId3"/>
          <a:stretch>
            <a:fillRect/>
          </a:stretch>
        </p:blipFill>
        <p:spPr>
          <a:xfrm flipH="1">
            <a:off x="19471" y="0"/>
            <a:ext cx="7870764" cy="6858000"/>
          </a:xfrm>
          <a:prstGeom prst="rect">
            <a:avLst/>
          </a:prstGeom>
        </p:spPr>
      </p:pic>
      <p:sp>
        <p:nvSpPr>
          <p:cNvPr id="11" name="Title 1">
            <a:extLst>
              <a:ext uri="{FF2B5EF4-FFF2-40B4-BE49-F238E27FC236}">
                <a16:creationId xmlns:a16="http://schemas.microsoft.com/office/drawing/2014/main" id="{68CBF43B-24DE-4325-AF83-F3ACE3AEAC43}"/>
              </a:ext>
            </a:extLst>
          </p:cNvPr>
          <p:cNvSpPr txBox="1">
            <a:spLocks/>
          </p:cNvSpPr>
          <p:nvPr/>
        </p:nvSpPr>
        <p:spPr>
          <a:xfrm>
            <a:off x="2157781" y="160255"/>
            <a:ext cx="7348538" cy="962009"/>
          </a:xfrm>
          <a:prstGeom prst="rect">
            <a:avLst/>
          </a:prstGeom>
          <a:noFill/>
          <a:ln>
            <a:noFill/>
          </a:ln>
        </p:spPr>
        <p:txBody>
          <a:bodyPr spcFirstLastPara="1" wrap="square" lIns="91425" tIns="91425" rIns="91425" bIns="91425" anchor="b" anchorCtr="0">
            <a:norm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marR="0" lvl="1"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2pPr>
            <a:lvl3pPr marR="0" lvl="2"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3pPr>
            <a:lvl4pPr marR="0" lvl="3"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4pPr>
            <a:lvl5pPr marR="0" lvl="4"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5pPr>
            <a:lvl6pPr marR="0" lvl="5"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6pPr>
            <a:lvl7pPr marR="0" lvl="6"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7pPr>
            <a:lvl8pPr marR="0" lvl="7"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8pPr>
            <a:lvl9pPr marR="0" lvl="8"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9pPr>
          </a:lstStyle>
          <a:p>
            <a:pPr algn="ctr"/>
            <a:r>
              <a:rPr lang="en-ZA" dirty="0">
                <a:solidFill>
                  <a:schemeClr val="tx1"/>
                </a:solidFill>
              </a:rPr>
              <a:t>Intro to Deep Learning</a:t>
            </a:r>
          </a:p>
        </p:txBody>
      </p:sp>
      <p:sp>
        <p:nvSpPr>
          <p:cNvPr id="7" name="TextBox 6">
            <a:extLst>
              <a:ext uri="{FF2B5EF4-FFF2-40B4-BE49-F238E27FC236}">
                <a16:creationId xmlns:a16="http://schemas.microsoft.com/office/drawing/2014/main" id="{81C1A929-C94F-4EF8-943B-6FC49135D75F}"/>
              </a:ext>
            </a:extLst>
          </p:cNvPr>
          <p:cNvSpPr txBox="1"/>
          <p:nvPr/>
        </p:nvSpPr>
        <p:spPr>
          <a:xfrm>
            <a:off x="2764815" y="2666693"/>
            <a:ext cx="5455907" cy="1938992"/>
          </a:xfrm>
          <a:prstGeom prst="rect">
            <a:avLst/>
          </a:prstGeom>
          <a:noFill/>
        </p:spPr>
        <p:txBody>
          <a:bodyPr wrap="square" rtlCol="0">
            <a:spAutoFit/>
          </a:bodyPr>
          <a:lstStyle/>
          <a:p>
            <a:r>
              <a:rPr lang="en-ZA" sz="2000" dirty="0"/>
              <a:t>Deep learning is CNN’s with many hidden layers (hence ‘deep’) and therefore many neurons</a:t>
            </a:r>
          </a:p>
          <a:p>
            <a:pPr marL="342900" indent="-342900">
              <a:buFont typeface="Arial" panose="020B0604020202020204" pitchFamily="34" charset="0"/>
              <a:buChar char="•"/>
            </a:pPr>
            <a:r>
              <a:rPr lang="en-ZA" sz="2000" dirty="0"/>
              <a:t>Increases computational power required</a:t>
            </a:r>
          </a:p>
          <a:p>
            <a:pPr marL="342900" indent="-342900">
              <a:buFont typeface="Arial" panose="020B0604020202020204" pitchFamily="34" charset="0"/>
              <a:buChar char="•"/>
            </a:pPr>
            <a:r>
              <a:rPr lang="en-ZA" sz="2000" dirty="0"/>
              <a:t>GPU (Graphic cards – many cores capable of handling small calculations)</a:t>
            </a:r>
          </a:p>
        </p:txBody>
      </p:sp>
      <p:sp>
        <p:nvSpPr>
          <p:cNvPr id="4" name="TextBox 3">
            <a:extLst>
              <a:ext uri="{FF2B5EF4-FFF2-40B4-BE49-F238E27FC236}">
                <a16:creationId xmlns:a16="http://schemas.microsoft.com/office/drawing/2014/main" id="{DE884ADD-C924-4116-8AAB-F32095F0ED91}"/>
              </a:ext>
            </a:extLst>
          </p:cNvPr>
          <p:cNvSpPr txBox="1"/>
          <p:nvPr/>
        </p:nvSpPr>
        <p:spPr>
          <a:xfrm>
            <a:off x="2764815" y="1075276"/>
            <a:ext cx="6201632" cy="1323439"/>
          </a:xfrm>
          <a:prstGeom prst="rect">
            <a:avLst/>
          </a:prstGeom>
          <a:noFill/>
        </p:spPr>
        <p:txBody>
          <a:bodyPr wrap="square" rtlCol="0">
            <a:spAutoFit/>
          </a:bodyPr>
          <a:lstStyle/>
          <a:p>
            <a:r>
              <a:rPr lang="en-ZA" sz="2000" dirty="0"/>
              <a:t>The cross-entropy is minimised for thousands and thousands of data points. Eventually the CNN will converge to a point where it is correct for as many data points as possible. </a:t>
            </a:r>
          </a:p>
        </p:txBody>
      </p:sp>
      <p:sp>
        <p:nvSpPr>
          <p:cNvPr id="5" name="TextBox 4">
            <a:extLst>
              <a:ext uri="{FF2B5EF4-FFF2-40B4-BE49-F238E27FC236}">
                <a16:creationId xmlns:a16="http://schemas.microsoft.com/office/drawing/2014/main" id="{78A2378C-9603-404F-B0E1-89748DCEE13D}"/>
              </a:ext>
            </a:extLst>
          </p:cNvPr>
          <p:cNvSpPr txBox="1"/>
          <p:nvPr/>
        </p:nvSpPr>
        <p:spPr>
          <a:xfrm>
            <a:off x="2764815" y="5066529"/>
            <a:ext cx="5455906" cy="1015663"/>
          </a:xfrm>
          <a:prstGeom prst="rect">
            <a:avLst/>
          </a:prstGeom>
          <a:noFill/>
        </p:spPr>
        <p:txBody>
          <a:bodyPr wrap="square" rtlCol="0">
            <a:spAutoFit/>
          </a:bodyPr>
          <a:lstStyle/>
          <a:p>
            <a:r>
              <a:rPr lang="en-ZA" sz="2000" dirty="0"/>
              <a:t>A lot more maths involved to be able to minimise the loss function and to set up the CNN (gradients, activation functions etc.)</a:t>
            </a:r>
          </a:p>
        </p:txBody>
      </p:sp>
    </p:spTree>
    <p:extLst>
      <p:ext uri="{BB962C8B-B14F-4D97-AF65-F5344CB8AC3E}">
        <p14:creationId xmlns:p14="http://schemas.microsoft.com/office/powerpoint/2010/main" val="3983596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D6FC94A-3DF1-4E72-AF72-D6E71900179A}"/>
              </a:ext>
            </a:extLst>
          </p:cNvPr>
          <p:cNvPicPr>
            <a:picLocks noChangeAspect="1"/>
          </p:cNvPicPr>
          <p:nvPr/>
        </p:nvPicPr>
        <p:blipFill>
          <a:blip r:embed="rId3"/>
          <a:stretch>
            <a:fillRect/>
          </a:stretch>
        </p:blipFill>
        <p:spPr>
          <a:xfrm flipH="1">
            <a:off x="0" y="0"/>
            <a:ext cx="7870764" cy="6858000"/>
          </a:xfrm>
          <a:prstGeom prst="rect">
            <a:avLst/>
          </a:prstGeom>
        </p:spPr>
      </p:pic>
      <p:sp>
        <p:nvSpPr>
          <p:cNvPr id="3" name="Title 1">
            <a:extLst>
              <a:ext uri="{FF2B5EF4-FFF2-40B4-BE49-F238E27FC236}">
                <a16:creationId xmlns:a16="http://schemas.microsoft.com/office/drawing/2014/main" id="{4A7AC938-451D-45EF-A3CF-848B7F58DB36}"/>
              </a:ext>
            </a:extLst>
          </p:cNvPr>
          <p:cNvSpPr txBox="1">
            <a:spLocks/>
          </p:cNvSpPr>
          <p:nvPr/>
        </p:nvSpPr>
        <p:spPr>
          <a:xfrm>
            <a:off x="2035627" y="166955"/>
            <a:ext cx="7348538" cy="962009"/>
          </a:xfrm>
          <a:prstGeom prst="rect">
            <a:avLst/>
          </a:prstGeom>
          <a:noFill/>
          <a:ln>
            <a:noFill/>
          </a:ln>
        </p:spPr>
        <p:txBody>
          <a:bodyPr spcFirstLastPara="1" wrap="square" lIns="91425" tIns="91425" rIns="91425" bIns="91425" anchor="b" anchorCtr="0">
            <a:norm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marR="0" lvl="1"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2pPr>
            <a:lvl3pPr marR="0" lvl="2"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3pPr>
            <a:lvl4pPr marR="0" lvl="3"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4pPr>
            <a:lvl5pPr marR="0" lvl="4"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5pPr>
            <a:lvl6pPr marR="0" lvl="5"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6pPr>
            <a:lvl7pPr marR="0" lvl="6"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7pPr>
            <a:lvl8pPr marR="0" lvl="7"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8pPr>
            <a:lvl9pPr marR="0" lvl="8"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9pPr>
          </a:lstStyle>
          <a:p>
            <a:pPr algn="ctr"/>
            <a:r>
              <a:rPr lang="en-ZA" dirty="0">
                <a:solidFill>
                  <a:schemeClr val="tx1"/>
                </a:solidFill>
              </a:rPr>
              <a:t>Deep Generative Models</a:t>
            </a:r>
          </a:p>
        </p:txBody>
      </p:sp>
      <p:pic>
        <p:nvPicPr>
          <p:cNvPr id="6146" name="Picture 2" descr="Image result for mnist images">
            <a:extLst>
              <a:ext uri="{FF2B5EF4-FFF2-40B4-BE49-F238E27FC236}">
                <a16:creationId xmlns:a16="http://schemas.microsoft.com/office/drawing/2014/main" id="{02903B85-0401-4868-8C49-49803D9AA4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9487" y="4441650"/>
            <a:ext cx="2250376" cy="149209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5C30886-033B-4027-8E13-467D7529C22F}"/>
              </a:ext>
            </a:extLst>
          </p:cNvPr>
          <p:cNvSpPr/>
          <p:nvPr/>
        </p:nvSpPr>
        <p:spPr>
          <a:xfrm>
            <a:off x="4863587" y="4556851"/>
            <a:ext cx="1869835" cy="119763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p>
        </p:txBody>
      </p:sp>
      <p:sp>
        <p:nvSpPr>
          <p:cNvPr id="2" name="Arrow: Down 1">
            <a:extLst>
              <a:ext uri="{FF2B5EF4-FFF2-40B4-BE49-F238E27FC236}">
                <a16:creationId xmlns:a16="http://schemas.microsoft.com/office/drawing/2014/main" id="{1FB99D55-2FAD-4DC3-AF4D-73ECB6F1ECAF}"/>
              </a:ext>
            </a:extLst>
          </p:cNvPr>
          <p:cNvSpPr/>
          <p:nvPr/>
        </p:nvSpPr>
        <p:spPr>
          <a:xfrm rot="16200000">
            <a:off x="4082091" y="4839726"/>
            <a:ext cx="498764" cy="63189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p>
        </p:txBody>
      </p:sp>
      <p:sp>
        <p:nvSpPr>
          <p:cNvPr id="7" name="Arrow: Down 6">
            <a:extLst>
              <a:ext uri="{FF2B5EF4-FFF2-40B4-BE49-F238E27FC236}">
                <a16:creationId xmlns:a16="http://schemas.microsoft.com/office/drawing/2014/main" id="{C5FA5FAC-D8FE-4810-BD52-5AC983F55761}"/>
              </a:ext>
            </a:extLst>
          </p:cNvPr>
          <p:cNvSpPr/>
          <p:nvPr/>
        </p:nvSpPr>
        <p:spPr>
          <a:xfrm rot="16200000">
            <a:off x="7367696" y="4833374"/>
            <a:ext cx="498764" cy="62013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p>
        </p:txBody>
      </p:sp>
      <p:sp>
        <p:nvSpPr>
          <p:cNvPr id="4" name="TextBox 3">
            <a:extLst>
              <a:ext uri="{FF2B5EF4-FFF2-40B4-BE49-F238E27FC236}">
                <a16:creationId xmlns:a16="http://schemas.microsoft.com/office/drawing/2014/main" id="{05D75E89-E335-42BF-B3B6-70778435E7F9}"/>
              </a:ext>
            </a:extLst>
          </p:cNvPr>
          <p:cNvSpPr txBox="1"/>
          <p:nvPr/>
        </p:nvSpPr>
        <p:spPr>
          <a:xfrm>
            <a:off x="2430356" y="1628843"/>
            <a:ext cx="6068291" cy="400110"/>
          </a:xfrm>
          <a:prstGeom prst="rect">
            <a:avLst/>
          </a:prstGeom>
          <a:noFill/>
        </p:spPr>
        <p:txBody>
          <a:bodyPr wrap="square" rtlCol="0">
            <a:spAutoFit/>
          </a:bodyPr>
          <a:lstStyle/>
          <a:p>
            <a:r>
              <a:rPr lang="en-ZA" sz="2000" dirty="0"/>
              <a:t>Train a CNN that is able to generate data</a:t>
            </a:r>
          </a:p>
        </p:txBody>
      </p:sp>
      <p:sp>
        <p:nvSpPr>
          <p:cNvPr id="6" name="TextBox 5">
            <a:extLst>
              <a:ext uri="{FF2B5EF4-FFF2-40B4-BE49-F238E27FC236}">
                <a16:creationId xmlns:a16="http://schemas.microsoft.com/office/drawing/2014/main" id="{A364B878-6327-4DC7-8242-85C354F20AFA}"/>
              </a:ext>
            </a:extLst>
          </p:cNvPr>
          <p:cNvSpPr txBox="1"/>
          <p:nvPr/>
        </p:nvSpPr>
        <p:spPr>
          <a:xfrm>
            <a:off x="2430356" y="2235826"/>
            <a:ext cx="5496791" cy="1015663"/>
          </a:xfrm>
          <a:prstGeom prst="rect">
            <a:avLst/>
          </a:prstGeom>
          <a:noFill/>
        </p:spPr>
        <p:txBody>
          <a:bodyPr wrap="square" rtlCol="0">
            <a:spAutoFit/>
          </a:bodyPr>
          <a:lstStyle/>
          <a:p>
            <a:r>
              <a:rPr lang="en-ZA" sz="2000" dirty="0"/>
              <a:t>The data must be from the same probability distribution of the input data but must never equal any of the input data points</a:t>
            </a:r>
          </a:p>
        </p:txBody>
      </p:sp>
      <p:pic>
        <p:nvPicPr>
          <p:cNvPr id="6148" name="Picture 4" descr="Image result for mnist images">
            <a:extLst>
              <a:ext uri="{FF2B5EF4-FFF2-40B4-BE49-F238E27FC236}">
                <a16:creationId xmlns:a16="http://schemas.microsoft.com/office/drawing/2014/main" id="{5A63D9F7-C4B4-4336-8354-4B737815D2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6747" y="4231745"/>
            <a:ext cx="2466975" cy="18478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30B7B15-C43B-44A3-86BD-5CEE95ECED79}"/>
              </a:ext>
            </a:extLst>
          </p:cNvPr>
          <p:cNvSpPr txBox="1"/>
          <p:nvPr/>
        </p:nvSpPr>
        <p:spPr>
          <a:xfrm>
            <a:off x="4884104" y="4894060"/>
            <a:ext cx="1828800" cy="523220"/>
          </a:xfrm>
          <a:prstGeom prst="rect">
            <a:avLst/>
          </a:prstGeom>
          <a:noFill/>
        </p:spPr>
        <p:txBody>
          <a:bodyPr wrap="square" rtlCol="0">
            <a:spAutoFit/>
          </a:bodyPr>
          <a:lstStyle/>
          <a:p>
            <a:pPr algn="ctr"/>
            <a:r>
              <a:rPr lang="en-ZA" dirty="0">
                <a:solidFill>
                  <a:srgbClr val="FF0000"/>
                </a:solidFill>
              </a:rPr>
              <a:t>Deep Generative CNN</a:t>
            </a:r>
          </a:p>
        </p:txBody>
      </p:sp>
    </p:spTree>
    <p:extLst>
      <p:ext uri="{BB962C8B-B14F-4D97-AF65-F5344CB8AC3E}">
        <p14:creationId xmlns:p14="http://schemas.microsoft.com/office/powerpoint/2010/main" val="869462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18FD17-4D2C-4741-AECE-0E8322D68C74}"/>
              </a:ext>
            </a:extLst>
          </p:cNvPr>
          <p:cNvPicPr>
            <a:picLocks noChangeAspect="1"/>
          </p:cNvPicPr>
          <p:nvPr/>
        </p:nvPicPr>
        <p:blipFill>
          <a:blip r:embed="rId3"/>
          <a:stretch>
            <a:fillRect/>
          </a:stretch>
        </p:blipFill>
        <p:spPr>
          <a:xfrm flipH="1">
            <a:off x="0" y="0"/>
            <a:ext cx="7870764" cy="6858000"/>
          </a:xfrm>
          <a:prstGeom prst="rect">
            <a:avLst/>
          </a:prstGeom>
        </p:spPr>
      </p:pic>
      <p:sp>
        <p:nvSpPr>
          <p:cNvPr id="2" name="Title 1">
            <a:extLst>
              <a:ext uri="{FF2B5EF4-FFF2-40B4-BE49-F238E27FC236}">
                <a16:creationId xmlns:a16="http://schemas.microsoft.com/office/drawing/2014/main" id="{A7B0FC41-CDE2-4676-81DB-80CB08BD40EF}"/>
              </a:ext>
            </a:extLst>
          </p:cNvPr>
          <p:cNvSpPr>
            <a:spLocks noGrp="1"/>
          </p:cNvSpPr>
          <p:nvPr>
            <p:ph type="title"/>
          </p:nvPr>
        </p:nvSpPr>
        <p:spPr>
          <a:xfrm>
            <a:off x="2108462" y="0"/>
            <a:ext cx="7348400" cy="1143200"/>
          </a:xfrm>
        </p:spPr>
        <p:txBody>
          <a:bodyPr/>
          <a:lstStyle/>
          <a:p>
            <a:pPr algn="ctr"/>
            <a:r>
              <a:rPr lang="en-ZA" dirty="0"/>
              <a:t>Applications</a:t>
            </a:r>
          </a:p>
        </p:txBody>
      </p:sp>
      <p:pic>
        <p:nvPicPr>
          <p:cNvPr id="9218" name="Picture 2" descr="https://cdn-images-1.medium.com/max/1600/1*4oqZHrOOZRDzMsJA_eqW1g.png">
            <a:extLst>
              <a:ext uri="{FF2B5EF4-FFF2-40B4-BE49-F238E27FC236}">
                <a16:creationId xmlns:a16="http://schemas.microsoft.com/office/drawing/2014/main" id="{FF6250D0-E279-4A0E-ADCF-C74B4B05A5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5510" y="1916652"/>
            <a:ext cx="3907402" cy="416789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360F391-892F-4880-9183-BF7154432851}"/>
              </a:ext>
            </a:extLst>
          </p:cNvPr>
          <p:cNvSpPr txBox="1"/>
          <p:nvPr/>
        </p:nvSpPr>
        <p:spPr>
          <a:xfrm>
            <a:off x="2573518" y="1370756"/>
            <a:ext cx="3026004" cy="400110"/>
          </a:xfrm>
          <a:prstGeom prst="rect">
            <a:avLst/>
          </a:prstGeom>
          <a:noFill/>
        </p:spPr>
        <p:txBody>
          <a:bodyPr wrap="square" rtlCol="0">
            <a:spAutoFit/>
          </a:bodyPr>
          <a:lstStyle/>
          <a:p>
            <a:r>
              <a:rPr lang="en-ZA" sz="2000" dirty="0"/>
              <a:t>Artistic endeavours</a:t>
            </a:r>
          </a:p>
        </p:txBody>
      </p:sp>
      <p:pic>
        <p:nvPicPr>
          <p:cNvPr id="9220" name="Picture 4" descr="https://cdn-images-1.medium.com/max/1600/1*HaExieykcOT5oI2_xKisrQ.png">
            <a:extLst>
              <a:ext uri="{FF2B5EF4-FFF2-40B4-BE49-F238E27FC236}">
                <a16:creationId xmlns:a16="http://schemas.microsoft.com/office/drawing/2014/main" id="{0830B1FA-5C89-4DA3-AA37-DC2F60321F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5510" y="1998422"/>
            <a:ext cx="4213759" cy="3855027"/>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https://cdn-images-1.medium.com/max/1600/1*5tuN3sDrbq9ug2BdeTwiQQ.png">
            <a:extLst>
              <a:ext uri="{FF2B5EF4-FFF2-40B4-BE49-F238E27FC236}">
                <a16:creationId xmlns:a16="http://schemas.microsoft.com/office/drawing/2014/main" id="{6C729482-7817-4D20-A149-1CB23EFCD0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2383" y="2107753"/>
            <a:ext cx="7907830" cy="386124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34BD0BF-D187-4DFD-A061-F6ECB126BF5C}"/>
              </a:ext>
            </a:extLst>
          </p:cNvPr>
          <p:cNvSpPr txBox="1"/>
          <p:nvPr/>
        </p:nvSpPr>
        <p:spPr>
          <a:xfrm>
            <a:off x="2573518" y="1387646"/>
            <a:ext cx="3026004" cy="400110"/>
          </a:xfrm>
          <a:prstGeom prst="rect">
            <a:avLst/>
          </a:prstGeom>
          <a:noFill/>
        </p:spPr>
        <p:txBody>
          <a:bodyPr wrap="square" rtlCol="0">
            <a:spAutoFit/>
          </a:bodyPr>
          <a:lstStyle/>
          <a:p>
            <a:r>
              <a:rPr lang="en-ZA" sz="2000" dirty="0"/>
              <a:t>Resolution Changing</a:t>
            </a:r>
          </a:p>
        </p:txBody>
      </p:sp>
      <p:sp>
        <p:nvSpPr>
          <p:cNvPr id="11" name="TextBox 10">
            <a:extLst>
              <a:ext uri="{FF2B5EF4-FFF2-40B4-BE49-F238E27FC236}">
                <a16:creationId xmlns:a16="http://schemas.microsoft.com/office/drawing/2014/main" id="{2E912A30-8012-4B01-9DA7-38635B2010B6}"/>
              </a:ext>
            </a:extLst>
          </p:cNvPr>
          <p:cNvSpPr txBox="1"/>
          <p:nvPr/>
        </p:nvSpPr>
        <p:spPr>
          <a:xfrm>
            <a:off x="2573518" y="1365842"/>
            <a:ext cx="3026004" cy="400110"/>
          </a:xfrm>
          <a:prstGeom prst="rect">
            <a:avLst/>
          </a:prstGeom>
          <a:noFill/>
        </p:spPr>
        <p:txBody>
          <a:bodyPr wrap="square" rtlCol="0">
            <a:spAutoFit/>
          </a:bodyPr>
          <a:lstStyle/>
          <a:p>
            <a:r>
              <a:rPr lang="en-ZA" sz="2000" dirty="0"/>
              <a:t>Industry Design</a:t>
            </a:r>
          </a:p>
        </p:txBody>
      </p:sp>
      <p:sp>
        <p:nvSpPr>
          <p:cNvPr id="6" name="TextBox 5">
            <a:extLst>
              <a:ext uri="{FF2B5EF4-FFF2-40B4-BE49-F238E27FC236}">
                <a16:creationId xmlns:a16="http://schemas.microsoft.com/office/drawing/2014/main" id="{A159A7AC-EA6F-4620-9F18-90E895D4038D}"/>
              </a:ext>
            </a:extLst>
          </p:cNvPr>
          <p:cNvSpPr txBox="1"/>
          <p:nvPr/>
        </p:nvSpPr>
        <p:spPr>
          <a:xfrm>
            <a:off x="2550489" y="5996160"/>
            <a:ext cx="7543800" cy="707886"/>
          </a:xfrm>
          <a:prstGeom prst="rect">
            <a:avLst/>
          </a:prstGeom>
          <a:noFill/>
        </p:spPr>
        <p:txBody>
          <a:bodyPr wrap="square" rtlCol="0">
            <a:spAutoFit/>
          </a:bodyPr>
          <a:lstStyle/>
          <a:p>
            <a:r>
              <a:rPr lang="en-ZA" sz="4000" b="1" dirty="0">
                <a:solidFill>
                  <a:srgbClr val="FF0000"/>
                </a:solidFill>
              </a:rPr>
              <a:t>Much </a:t>
            </a:r>
            <a:r>
              <a:rPr lang="en-ZA" sz="4000" b="1" dirty="0" err="1">
                <a:solidFill>
                  <a:srgbClr val="FF0000"/>
                </a:solidFill>
              </a:rPr>
              <a:t>Much</a:t>
            </a:r>
            <a:r>
              <a:rPr lang="en-ZA" sz="4000" b="1" dirty="0">
                <a:solidFill>
                  <a:srgbClr val="FF0000"/>
                </a:solidFill>
              </a:rPr>
              <a:t> More</a:t>
            </a:r>
          </a:p>
        </p:txBody>
      </p:sp>
    </p:spTree>
    <p:extLst>
      <p:ext uri="{BB962C8B-B14F-4D97-AF65-F5344CB8AC3E}">
        <p14:creationId xmlns:p14="http://schemas.microsoft.com/office/powerpoint/2010/main" val="1418410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218"/>
                                        </p:tgtEl>
                                      </p:cBhvr>
                                    </p:animEffect>
                                    <p:set>
                                      <p:cBhvr>
                                        <p:cTn id="7" dur="1" fill="hold">
                                          <p:stCondLst>
                                            <p:cond delay="499"/>
                                          </p:stCondLst>
                                        </p:cTn>
                                        <p:tgtEl>
                                          <p:spTgt spid="921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9220"/>
                                        </p:tgtEl>
                                        <p:attrNameLst>
                                          <p:attrName>style.visibility</p:attrName>
                                        </p:attrNameLst>
                                      </p:cBhvr>
                                      <p:to>
                                        <p:strVal val="visible"/>
                                      </p:to>
                                    </p:set>
                                    <p:animEffect transition="in" filter="fade">
                                      <p:cBhvr>
                                        <p:cTn id="10" dur="500"/>
                                        <p:tgtEl>
                                          <p:spTgt spid="92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9220"/>
                                        </p:tgtEl>
                                      </p:cBhvr>
                                    </p:animEffect>
                                    <p:set>
                                      <p:cBhvr>
                                        <p:cTn id="15" dur="1" fill="hold">
                                          <p:stCondLst>
                                            <p:cond delay="499"/>
                                          </p:stCondLst>
                                        </p:cTn>
                                        <p:tgtEl>
                                          <p:spTgt spid="9220"/>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nodeType="withEffect">
                                  <p:stCondLst>
                                    <p:cond delay="0"/>
                                  </p:stCondLst>
                                  <p:childTnLst>
                                    <p:set>
                                      <p:cBhvr>
                                        <p:cTn id="23" dur="1" fill="hold">
                                          <p:stCondLst>
                                            <p:cond delay="0"/>
                                          </p:stCondLst>
                                        </p:cTn>
                                        <p:tgtEl>
                                          <p:spTgt spid="9222"/>
                                        </p:tgtEl>
                                        <p:attrNameLst>
                                          <p:attrName>style.visibility</p:attrName>
                                        </p:attrNameLst>
                                      </p:cBhvr>
                                      <p:to>
                                        <p:strVal val="visible"/>
                                      </p:to>
                                    </p:set>
                                    <p:animEffect transition="in" filter="fade">
                                      <p:cBhvr>
                                        <p:cTn id="24" dur="500"/>
                                        <p:tgtEl>
                                          <p:spTgt spid="922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9222"/>
                                        </p:tgtEl>
                                      </p:cBhvr>
                                    </p:animEffect>
                                    <p:set>
                                      <p:cBhvr>
                                        <p:cTn id="29" dur="1" fill="hold">
                                          <p:stCondLst>
                                            <p:cond delay="499"/>
                                          </p:stCondLst>
                                        </p:cTn>
                                        <p:tgtEl>
                                          <p:spTgt spid="9222"/>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9" grpId="0"/>
      <p:bldP spid="9" grpId="1"/>
      <p:bldP spid="11"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mc:AlternateContent xmlns:mc="http://schemas.openxmlformats.org/markup-compatibility/2006">
        <mc:Choice xmlns:psuz="http://schemas.microsoft.com/office/powerpoint/2016/summaryzoom" Requires="psuz">
          <p:graphicFrame>
            <p:nvGraphicFramePr>
              <p:cNvPr id="3" name="Summary Zoom 2">
                <a:extLst>
                  <a:ext uri="{FF2B5EF4-FFF2-40B4-BE49-F238E27FC236}">
                    <a16:creationId xmlns:a16="http://schemas.microsoft.com/office/drawing/2014/main" id="{65FE31A8-BAD2-461C-9162-CCECE32B8506}"/>
                  </a:ext>
                </a:extLst>
              </p:cNvPr>
              <p:cNvGraphicFramePr>
                <a:graphicFrameLocks noChangeAspect="1"/>
              </p:cNvGraphicFramePr>
              <p:nvPr>
                <p:extLst>
                  <p:ext uri="{D42A27DB-BD31-4B8C-83A1-F6EECF244321}">
                    <p14:modId xmlns:p14="http://schemas.microsoft.com/office/powerpoint/2010/main" val="2171441473"/>
                  </p:ext>
                </p:extLst>
              </p:nvPr>
            </p:nvGraphicFramePr>
            <p:xfrm>
              <a:off x="2032000" y="2619202"/>
              <a:ext cx="8128000" cy="3425613"/>
            </p:xfrm>
            <a:graphic>
              <a:graphicData uri="http://schemas.microsoft.com/office/powerpoint/2016/summaryzoom">
                <psuz:summaryZm>
                  <psuz:summaryZmObj sectionId="{5E4E5B70-E0E5-4B39-A658-63B3356BB414}" offsetFactorX="114437" offsetFactorY="-5246">
                    <psuz:zmPr id="{B4733D92-530A-4BC0-B414-7B9E06454755}" transitionDur="1000">
                      <p166:blipFill xmlns:p166="http://schemas.microsoft.com/office/powerpoint/2016/6/main">
                        <a:blip r:embed="rId3"/>
                        <a:stretch>
                          <a:fillRect/>
                        </a:stretch>
                      </p166:blipFill>
                      <p166:spPr xmlns:p166="http://schemas.microsoft.com/office/powerpoint/2016/6/main">
                        <a:xfrm>
                          <a:off x="4408260" y="39030"/>
                          <a:ext cx="2740489" cy="1541525"/>
                        </a:xfrm>
                        <a:prstGeom prst="rect">
                          <a:avLst/>
                        </a:prstGeom>
                        <a:ln w="3175">
                          <a:solidFill>
                            <a:prstClr val="ltGray"/>
                          </a:solidFill>
                        </a:ln>
                      </p166:spPr>
                    </psuz:zmPr>
                  </psuz:summaryZmObj>
                  <psuz:summaryZmObj sectionId="{42F74605-127B-4379-9748-826730348F3A}" offsetFactorX="-47349" offsetFactorY="106551">
                    <psuz:zmPr id="{C096A505-771A-4CA9-9321-4B5ED28D0AC7}" transitionDur="1000">
                      <p166:blipFill xmlns:p166="http://schemas.microsoft.com/office/powerpoint/2016/6/main">
                        <a:blip r:embed="rId4"/>
                        <a:stretch>
                          <a:fillRect/>
                        </a:stretch>
                      </p166:blipFill>
                      <p166:spPr xmlns:p166="http://schemas.microsoft.com/office/powerpoint/2016/6/main">
                        <a:xfrm>
                          <a:off x="2817790" y="1762408"/>
                          <a:ext cx="2740489" cy="1541525"/>
                        </a:xfrm>
                        <a:prstGeom prst="rect">
                          <a:avLst/>
                        </a:prstGeom>
                        <a:ln w="3175">
                          <a:solidFill>
                            <a:prstClr val="ltGray"/>
                          </a:solidFill>
                        </a:ln>
                      </p166:spPr>
                    </psuz:zmPr>
                  </psuz:summaryZmObj>
                  <psuz:summaryZmObj sectionId="{B2D9AF00-AB36-4F46-8013-B32A96B0B53D}" offsetFactorX="1875" offsetFactorY="-110727">
                    <psuz:zmPr id="{D28B8D2F-61D7-4D19-936D-E05DF19CE190}" transitionDur="1000">
                      <p166:blipFill xmlns:p166="http://schemas.microsoft.com/office/powerpoint/2016/6/main">
                        <a:blip r:embed="rId5"/>
                        <a:stretch>
                          <a:fillRect/>
                        </a:stretch>
                      </p166:blipFill>
                      <p166:spPr xmlns:p166="http://schemas.microsoft.com/office/powerpoint/2016/6/main">
                        <a:xfrm>
                          <a:off x="1323511" y="57307"/>
                          <a:ext cx="2740489" cy="1541525"/>
                        </a:xfrm>
                        <a:prstGeom prst="rect">
                          <a:avLst/>
                        </a:prstGeom>
                        <a:ln w="3175">
                          <a:solidFill>
                            <a:prstClr val="ltGray"/>
                          </a:solidFill>
                        </a:ln>
                      </p166:spPr>
                    </psuz:zmPr>
                  </psuz:summaryZmObj>
                  <psuz:gridLayout/>
                </psuz:summaryZm>
              </a:graphicData>
            </a:graphic>
          </p:graphicFrame>
        </mc:Choice>
        <mc:Fallback>
          <p:grpSp>
            <p:nvGrpSpPr>
              <p:cNvPr id="3" name="Summary Zoom 2">
                <a:extLst>
                  <a:ext uri="{FF2B5EF4-FFF2-40B4-BE49-F238E27FC236}">
                    <a16:creationId xmlns:a16="http://schemas.microsoft.com/office/drawing/2014/main" id="{65FE31A8-BAD2-461C-9162-CCECE32B8506}"/>
                  </a:ext>
                </a:extLst>
              </p:cNvPr>
              <p:cNvGrpSpPr>
                <a:grpSpLocks noGrp="1" noUngrp="1" noRot="1" noChangeAspect="1" noMove="1" noResize="1"/>
              </p:cNvGrpSpPr>
              <p:nvPr/>
            </p:nvGrpSpPr>
            <p:grpSpPr>
              <a:xfrm>
                <a:off x="2032000" y="2619202"/>
                <a:ext cx="8128000" cy="3425613"/>
                <a:chOff x="2032000" y="2619202"/>
                <a:chExt cx="8128000" cy="3425613"/>
              </a:xfrm>
            </p:grpSpPr>
            <p:pic>
              <p:nvPicPr>
                <p:cNvPr id="2" name="Picture 2">
                  <a:hlinkClick r:id="rId6"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6440260" y="2658232"/>
                  <a:ext cx="2740489" cy="1541525"/>
                </a:xfrm>
                <a:prstGeom prst="rect">
                  <a:avLst/>
                </a:prstGeom>
                <a:ln w="3175">
                  <a:solidFill>
                    <a:prstClr val="ltGray"/>
                  </a:solidFill>
                </a:ln>
              </p:spPr>
            </p:pic>
            <p:pic>
              <p:nvPicPr>
                <p:cNvPr id="4" name="Picture 4">
                  <a:hlinkClick r:id="rId7"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4849790" y="4381610"/>
                  <a:ext cx="2740489" cy="1541525"/>
                </a:xfrm>
                <a:prstGeom prst="rect">
                  <a:avLst/>
                </a:prstGeom>
                <a:ln w="3175">
                  <a:solidFill>
                    <a:prstClr val="ltGray"/>
                  </a:solidFill>
                </a:ln>
              </p:spPr>
            </p:pic>
            <p:pic>
              <p:nvPicPr>
                <p:cNvPr id="6" name="Picture 6">
                  <a:hlinkClick r:id="rId8"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3355511" y="2676509"/>
                  <a:ext cx="2740489" cy="1541525"/>
                </a:xfrm>
                <a:prstGeom prst="rect">
                  <a:avLst/>
                </a:prstGeom>
                <a:ln w="3175">
                  <a:solidFill>
                    <a:prstClr val="ltGray"/>
                  </a:solidFill>
                </a:ln>
              </p:spPr>
            </p:pic>
          </p:grpSp>
        </mc:Fallback>
      </mc:AlternateContent>
      <p:sp>
        <p:nvSpPr>
          <p:cNvPr id="5" name="Title 4">
            <a:extLst>
              <a:ext uri="{FF2B5EF4-FFF2-40B4-BE49-F238E27FC236}">
                <a16:creationId xmlns:a16="http://schemas.microsoft.com/office/drawing/2014/main" id="{8D9E117D-B674-410D-9070-11B48472FDC3}"/>
              </a:ext>
            </a:extLst>
          </p:cNvPr>
          <p:cNvSpPr>
            <a:spLocks noGrp="1"/>
          </p:cNvSpPr>
          <p:nvPr>
            <p:ph type="title" idx="4294967295"/>
          </p:nvPr>
        </p:nvSpPr>
        <p:spPr>
          <a:xfrm>
            <a:off x="2545772" y="934864"/>
            <a:ext cx="7348538" cy="1684338"/>
          </a:xfrm>
        </p:spPr>
        <p:txBody>
          <a:bodyPr/>
          <a:lstStyle/>
          <a:p>
            <a:pPr algn="ctr"/>
            <a:r>
              <a:rPr lang="en-ZA" sz="4800" dirty="0">
                <a:solidFill>
                  <a:schemeClr val="tx1"/>
                </a:solidFill>
              </a:rPr>
              <a:t>Generative Adversarial Networks (GANs)</a:t>
            </a:r>
            <a:endParaRPr lang="en-ZA" sz="4800" dirty="0"/>
          </a:p>
        </p:txBody>
      </p:sp>
    </p:spTree>
    <p:extLst>
      <p:ext uri="{BB962C8B-B14F-4D97-AF65-F5344CB8AC3E}">
        <p14:creationId xmlns:p14="http://schemas.microsoft.com/office/powerpoint/2010/main" val="1616573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D5E02-5781-44DD-8B34-81CEC9971242}"/>
              </a:ext>
            </a:extLst>
          </p:cNvPr>
          <p:cNvSpPr>
            <a:spLocks noGrp="1"/>
          </p:cNvSpPr>
          <p:nvPr>
            <p:ph type="title"/>
          </p:nvPr>
        </p:nvSpPr>
        <p:spPr>
          <a:xfrm>
            <a:off x="1229560" y="448280"/>
            <a:ext cx="7098800" cy="647600"/>
          </a:xfrm>
        </p:spPr>
        <p:txBody>
          <a:bodyPr>
            <a:noAutofit/>
          </a:bodyPr>
          <a:lstStyle/>
          <a:p>
            <a:pPr algn="ctr"/>
            <a:r>
              <a:rPr lang="en-ZA" sz="3600" dirty="0"/>
              <a:t>GAN - Layman’s Explanation</a:t>
            </a:r>
          </a:p>
        </p:txBody>
      </p:sp>
      <p:sp>
        <p:nvSpPr>
          <p:cNvPr id="9" name="Content Placeholder 8">
            <a:extLst>
              <a:ext uri="{FF2B5EF4-FFF2-40B4-BE49-F238E27FC236}">
                <a16:creationId xmlns:a16="http://schemas.microsoft.com/office/drawing/2014/main" id="{B87BF9AD-C865-4736-A44D-FBF5F80D442C}"/>
              </a:ext>
            </a:extLst>
          </p:cNvPr>
          <p:cNvSpPr>
            <a:spLocks noGrp="1"/>
          </p:cNvSpPr>
          <p:nvPr>
            <p:ph type="body" idx="1"/>
          </p:nvPr>
        </p:nvSpPr>
        <p:spPr>
          <a:xfrm>
            <a:off x="1469647" y="5686557"/>
            <a:ext cx="7223760" cy="940040"/>
          </a:xfrm>
        </p:spPr>
        <p:txBody>
          <a:bodyPr>
            <a:normAutofit/>
          </a:bodyPr>
          <a:lstStyle/>
          <a:p>
            <a:pPr marL="0" indent="0" algn="ctr">
              <a:buNone/>
            </a:pPr>
            <a:r>
              <a:rPr lang="en-ZA" dirty="0"/>
              <a:t>Artist learns from famous paintings and tries to mimic the artists to sell his painting as a counterfeit for millions of dollars</a:t>
            </a:r>
          </a:p>
          <a:p>
            <a:pPr marL="0" indent="0">
              <a:buNone/>
            </a:pPr>
            <a:endParaRPr lang="en-ZA" dirty="0"/>
          </a:p>
        </p:txBody>
      </p:sp>
      <p:pic>
        <p:nvPicPr>
          <p:cNvPr id="2050" name="Picture 2" descr="Image result for clipart painter black and white">
            <a:extLst>
              <a:ext uri="{FF2B5EF4-FFF2-40B4-BE49-F238E27FC236}">
                <a16:creationId xmlns:a16="http://schemas.microsoft.com/office/drawing/2014/main" id="{947E8FF1-144E-4F5D-842C-93E63091B9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1527" y="2665000"/>
            <a:ext cx="2905125" cy="304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DD2C0E4-4BD2-42D1-9F0B-67DC5BB5BB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320" y="1145000"/>
            <a:ext cx="4844286" cy="3961597"/>
          </a:xfrm>
          <a:prstGeom prst="rect">
            <a:avLst/>
          </a:prstGeom>
        </p:spPr>
      </p:pic>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1C5190E3-80FE-41B8-80B2-09F4EC27FEA3}"/>
                  </a:ext>
                </a:extLst>
              </p:cNvPr>
              <p:cNvGraphicFramePr>
                <a:graphicFrameLocks noChangeAspect="1"/>
              </p:cNvGraphicFramePr>
              <p:nvPr>
                <p:extLst>
                  <p:ext uri="{D42A27DB-BD31-4B8C-83A1-F6EECF244321}">
                    <p14:modId xmlns:p14="http://schemas.microsoft.com/office/powerpoint/2010/main" val="2289286714"/>
                  </p:ext>
                </p:extLst>
              </p:nvPr>
            </p:nvGraphicFramePr>
            <p:xfrm rot="20778914">
              <a:off x="5295738" y="3033552"/>
              <a:ext cx="251767" cy="1327259"/>
            </p:xfrm>
            <a:graphic>
              <a:graphicData uri="http://schemas.microsoft.com/office/powerpoint/2016/slidezoom">
                <pslz:sldZm>
                  <pslz:sldZmObj sldId="268" cId="493555771">
                    <pslz:zmPr id="{CA3A8599-9464-44D7-97F8-3A9AA93E8671}" returnToParent="0" imageType="cover" transitionDur="100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rot="20778914">
                          <a:off x="0" y="0"/>
                          <a:ext cx="251767" cy="1327259"/>
                        </a:xfrm>
                        <a:prstGeom prst="rect">
                          <a:avLst/>
                        </a:prstGeom>
                        <a:ln w="3175">
                          <a:solidFill>
                            <a:prstClr val="ltGray"/>
                          </a:solidFill>
                        </a:ln>
                      </p166:spPr>
                    </pslz:zmPr>
                  </pslz:sldZmObj>
                </pslz:sldZm>
              </a:graphicData>
            </a:graphic>
          </p:graphicFrame>
        </mc:Choice>
        <mc:Fallback xmlns="">
          <p:pic>
            <p:nvPicPr>
              <p:cNvPr id="4" name="Slide Zoom 3">
                <a:hlinkClick r:id="rId6" action="ppaction://hlinksldjump"/>
                <a:extLst>
                  <a:ext uri="{FF2B5EF4-FFF2-40B4-BE49-F238E27FC236}">
                    <a16:creationId xmlns:a16="http://schemas.microsoft.com/office/drawing/2014/main" id="{1C5190E3-80FE-41B8-80B2-09F4EC27FEA3}"/>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rot="20778914">
                <a:off x="5295738" y="3033552"/>
                <a:ext cx="251767" cy="1327259"/>
              </a:xfrm>
              <a:prstGeom prst="rect">
                <a:avLst/>
              </a:prstGeom>
              <a:ln w="3175">
                <a:solidFill>
                  <a:prstClr val="ltGray"/>
                </a:solidFill>
              </a:ln>
            </p:spPr>
          </p:pic>
        </mc:Fallback>
      </mc:AlternateContent>
    </p:spTree>
    <p:extLst>
      <p:ext uri="{BB962C8B-B14F-4D97-AF65-F5344CB8AC3E}">
        <p14:creationId xmlns:p14="http://schemas.microsoft.com/office/powerpoint/2010/main" val="4219135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1000" fill="hold"/>
                                        <p:tgtEl>
                                          <p:spTgt spid="2050"/>
                                        </p:tgtEl>
                                        <p:attrNameLst>
                                          <p:attrName>ppt_w</p:attrName>
                                        </p:attrNameLst>
                                      </p:cBhvr>
                                      <p:tavLst>
                                        <p:tav tm="0">
                                          <p:val>
                                            <p:fltVal val="0"/>
                                          </p:val>
                                        </p:tav>
                                        <p:tav tm="100000">
                                          <p:val>
                                            <p:strVal val="#ppt_w"/>
                                          </p:val>
                                        </p:tav>
                                      </p:tavLst>
                                    </p:anim>
                                    <p:anim calcmode="lin" valueType="num">
                                      <p:cBhvr>
                                        <p:cTn id="8" dur="1000" fill="hold"/>
                                        <p:tgtEl>
                                          <p:spTgt spid="2050"/>
                                        </p:tgtEl>
                                        <p:attrNameLst>
                                          <p:attrName>ppt_h</p:attrName>
                                        </p:attrNameLst>
                                      </p:cBhvr>
                                      <p:tavLst>
                                        <p:tav tm="0">
                                          <p:val>
                                            <p:fltVal val="0"/>
                                          </p:val>
                                        </p:tav>
                                        <p:tav tm="100000">
                                          <p:val>
                                            <p:strVal val="#ppt_h"/>
                                          </p:val>
                                        </p:tav>
                                      </p:tavLst>
                                    </p:anim>
                                    <p:anim calcmode="lin" valueType="num">
                                      <p:cBhvr>
                                        <p:cTn id="9" dur="1000" fill="hold"/>
                                        <p:tgtEl>
                                          <p:spTgt spid="2050"/>
                                        </p:tgtEl>
                                        <p:attrNameLst>
                                          <p:attrName>style.rotation</p:attrName>
                                        </p:attrNameLst>
                                      </p:cBhvr>
                                      <p:tavLst>
                                        <p:tav tm="0">
                                          <p:val>
                                            <p:fltVal val="90"/>
                                          </p:val>
                                        </p:tav>
                                        <p:tav tm="100000">
                                          <p:val>
                                            <p:fltVal val="0"/>
                                          </p:val>
                                        </p:tav>
                                      </p:tavLst>
                                    </p:anim>
                                    <p:animEffect transition="in" filter="fade">
                                      <p:cBhvr>
                                        <p:cTn id="10" dur="1000"/>
                                        <p:tgtEl>
                                          <p:spTgt spid="2050"/>
                                        </p:tgtEl>
                                      </p:cBhvr>
                                    </p:animEffect>
                                  </p:childTnLst>
                                </p:cTn>
                              </p:par>
                              <p:par>
                                <p:cTn id="11" presetID="6" presetClass="entr" presetSubtype="16"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circle(in)">
                                      <p:cBhvr>
                                        <p:cTn id="13" dur="2000"/>
                                        <p:tgtEl>
                                          <p:spTgt spid="6"/>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wheel(1)">
                                      <p:cBhvr>
                                        <p:cTn id="16" dur="2000"/>
                                        <p:tgtEl>
                                          <p:spTgt spid="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heel(1)">
                                      <p:cBhvr>
                                        <p:cTn id="21"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9F0E25-190E-4159-9B56-602D2D6543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7296" y="0"/>
            <a:ext cx="8405984" cy="6858000"/>
          </a:xfrm>
          <a:prstGeom prst="rect">
            <a:avLst/>
          </a:prstGeom>
        </p:spPr>
      </p:pic>
      <p:pic>
        <p:nvPicPr>
          <p:cNvPr id="3076" name="Picture 4" descr="Image result for detective clipart black and white">
            <a:extLst>
              <a:ext uri="{FF2B5EF4-FFF2-40B4-BE49-F238E27FC236}">
                <a16:creationId xmlns:a16="http://schemas.microsoft.com/office/drawing/2014/main" id="{E72E88CE-476B-4566-B58A-0F285BA11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2512" y="2066204"/>
            <a:ext cx="2953728" cy="4483609"/>
          </a:xfrm>
          <a:prstGeom prst="rect">
            <a:avLst/>
          </a:prstGeom>
          <a:noFill/>
          <a:extLst>
            <a:ext uri="{909E8E84-426E-40DD-AFC4-6F175D3DCCD1}">
              <a14:hiddenFill xmlns:a14="http://schemas.microsoft.com/office/drawing/2010/main">
                <a:solidFill>
                  <a:srgbClr val="FFFFFF"/>
                </a:solidFill>
              </a14:hiddenFill>
            </a:ext>
          </a:extLst>
        </p:spPr>
      </p:pic>
      <p:sp>
        <p:nvSpPr>
          <p:cNvPr id="8" name="Thought Bubble: Cloud 7">
            <a:extLst>
              <a:ext uri="{FF2B5EF4-FFF2-40B4-BE49-F238E27FC236}">
                <a16:creationId xmlns:a16="http://schemas.microsoft.com/office/drawing/2014/main" id="{A376BD62-837E-463B-9F50-F438CD4017BA}"/>
              </a:ext>
            </a:extLst>
          </p:cNvPr>
          <p:cNvSpPr/>
          <p:nvPr/>
        </p:nvSpPr>
        <p:spPr>
          <a:xfrm flipH="1">
            <a:off x="2218544" y="142240"/>
            <a:ext cx="3204064" cy="1923964"/>
          </a:xfrm>
          <a:prstGeom prst="cloudCallou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solidFill>
                  <a:schemeClr val="tx1"/>
                </a:solidFill>
              </a:rPr>
              <a:t>This is definitely not made by any artist I know. Worthless in my opinion.</a:t>
            </a:r>
          </a:p>
        </p:txBody>
      </p:sp>
      <p:sp>
        <p:nvSpPr>
          <p:cNvPr id="12" name="Content Placeholder 8">
            <a:extLst>
              <a:ext uri="{FF2B5EF4-FFF2-40B4-BE49-F238E27FC236}">
                <a16:creationId xmlns:a16="http://schemas.microsoft.com/office/drawing/2014/main" id="{BB471CD2-A519-4059-8D3F-C0D683EF4677}"/>
              </a:ext>
            </a:extLst>
          </p:cNvPr>
          <p:cNvSpPr>
            <a:spLocks noGrp="1"/>
          </p:cNvSpPr>
          <p:nvPr>
            <p:ph type="body" idx="1"/>
          </p:nvPr>
        </p:nvSpPr>
        <p:spPr>
          <a:xfrm>
            <a:off x="551056" y="3115731"/>
            <a:ext cx="3204064" cy="2600450"/>
          </a:xfrm>
        </p:spPr>
        <p:txBody>
          <a:bodyPr>
            <a:normAutofit/>
          </a:bodyPr>
          <a:lstStyle/>
          <a:p>
            <a:pPr marL="0" indent="0" algn="ctr">
              <a:buNone/>
            </a:pPr>
            <a:r>
              <a:rPr lang="en-ZA" dirty="0"/>
              <a:t>A detective looks at the painting and, using his mastery in art, determines if the painting was made by a famous artist or if it’s just a fake.</a:t>
            </a:r>
          </a:p>
          <a:p>
            <a:pPr marL="0" indent="0">
              <a:buNone/>
            </a:pPr>
            <a:endParaRPr lang="en-ZA" dirty="0"/>
          </a:p>
        </p:txBody>
      </p:sp>
    </p:spTree>
    <p:extLst>
      <p:ext uri="{BB962C8B-B14F-4D97-AF65-F5344CB8AC3E}">
        <p14:creationId xmlns:p14="http://schemas.microsoft.com/office/powerpoint/2010/main" val="493555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 calcmode="lin" valueType="num">
                                      <p:cBhvr additive="base">
                                        <p:cTn id="7" dur="500" fill="hold"/>
                                        <p:tgtEl>
                                          <p:spTgt spid="3076"/>
                                        </p:tgtEl>
                                        <p:attrNameLst>
                                          <p:attrName>ppt_x</p:attrName>
                                        </p:attrNameLst>
                                      </p:cBhvr>
                                      <p:tavLst>
                                        <p:tav tm="0">
                                          <p:val>
                                            <p:strVal val="#ppt_x"/>
                                          </p:val>
                                        </p:tav>
                                        <p:tav tm="100000">
                                          <p:val>
                                            <p:strVal val="#ppt_x"/>
                                          </p:val>
                                        </p:tav>
                                      </p:tavLst>
                                    </p:anim>
                                    <p:anim calcmode="lin" valueType="num">
                                      <p:cBhvr additive="base">
                                        <p:cTn id="8" dur="500" fill="hold"/>
                                        <p:tgtEl>
                                          <p:spTgt spid="3076"/>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87BF9AD-C865-4736-A44D-FBF5F80D442C}"/>
              </a:ext>
            </a:extLst>
          </p:cNvPr>
          <p:cNvSpPr>
            <a:spLocks noGrp="1"/>
          </p:cNvSpPr>
          <p:nvPr>
            <p:ph type="body" idx="1"/>
          </p:nvPr>
        </p:nvSpPr>
        <p:spPr>
          <a:xfrm>
            <a:off x="4114801" y="5735677"/>
            <a:ext cx="5171440" cy="940040"/>
          </a:xfrm>
        </p:spPr>
        <p:txBody>
          <a:bodyPr>
            <a:normAutofit/>
          </a:bodyPr>
          <a:lstStyle/>
          <a:p>
            <a:pPr marL="0" indent="0">
              <a:buNone/>
            </a:pPr>
            <a:r>
              <a:rPr lang="en-ZA" dirty="0"/>
              <a:t>The artist tries again and again and again</a:t>
            </a:r>
          </a:p>
          <a:p>
            <a:pPr marL="0" indent="0">
              <a:buNone/>
            </a:pPr>
            <a:endParaRPr lang="en-ZA" dirty="0"/>
          </a:p>
        </p:txBody>
      </p:sp>
      <p:pic>
        <p:nvPicPr>
          <p:cNvPr id="2050" name="Picture 2" descr="Image result for clipart painter black and white">
            <a:extLst>
              <a:ext uri="{FF2B5EF4-FFF2-40B4-BE49-F238E27FC236}">
                <a16:creationId xmlns:a16="http://schemas.microsoft.com/office/drawing/2014/main" id="{947E8FF1-144E-4F5D-842C-93E63091B9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1527" y="2665000"/>
            <a:ext cx="2905125" cy="304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DD2C0E4-4BD2-42D1-9F0B-67DC5BB5BB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321" y="365125"/>
            <a:ext cx="4844286" cy="3961597"/>
          </a:xfrm>
          <a:prstGeom prst="rect">
            <a:avLst/>
          </a:prstGeom>
        </p:spPr>
      </p:pic>
      <p:sp>
        <p:nvSpPr>
          <p:cNvPr id="7" name="Thought Bubble: Cloud 6">
            <a:extLst>
              <a:ext uri="{FF2B5EF4-FFF2-40B4-BE49-F238E27FC236}">
                <a16:creationId xmlns:a16="http://schemas.microsoft.com/office/drawing/2014/main" id="{9D17B3D9-94D5-4EA8-AE3A-416B17D5F86D}"/>
              </a:ext>
            </a:extLst>
          </p:cNvPr>
          <p:cNvSpPr/>
          <p:nvPr/>
        </p:nvSpPr>
        <p:spPr>
          <a:xfrm>
            <a:off x="6361369" y="943843"/>
            <a:ext cx="1930400" cy="1402080"/>
          </a:xfrm>
          <a:prstGeom prst="cloud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solidFill>
                  <a:schemeClr val="tx1"/>
                </a:solidFill>
              </a:rPr>
              <a:t>Worthless?? %$@! Try this one!</a:t>
            </a:r>
          </a:p>
        </p:txBody>
      </p:sp>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7CB61FBB-06FC-4DD0-87E8-33000B572E47}"/>
                  </a:ext>
                </a:extLst>
              </p:cNvPr>
              <p:cNvGraphicFramePr>
                <a:graphicFrameLocks noChangeAspect="1"/>
              </p:cNvGraphicFramePr>
              <p:nvPr>
                <p:extLst>
                  <p:ext uri="{D42A27DB-BD31-4B8C-83A1-F6EECF244321}">
                    <p14:modId xmlns:p14="http://schemas.microsoft.com/office/powerpoint/2010/main" val="3405343616"/>
                  </p:ext>
                </p:extLst>
              </p:nvPr>
            </p:nvGraphicFramePr>
            <p:xfrm rot="20829372">
              <a:off x="5241741" y="2957001"/>
              <a:ext cx="362942" cy="1532942"/>
            </p:xfrm>
            <a:graphic>
              <a:graphicData uri="http://schemas.microsoft.com/office/powerpoint/2016/slidezoom">
                <pslz:sldZm>
                  <pslz:sldZmObj sldId="270" cId="3892911941">
                    <pslz:zmPr id="{D9C650CB-D0B8-4A9F-BD03-077A101D4571}" returnToParent="0" imageType="cover" transitionDur="100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rot="20829372">
                          <a:off x="0" y="0"/>
                          <a:ext cx="362942" cy="1532942"/>
                        </a:xfrm>
                        <a:prstGeom prst="rect">
                          <a:avLst/>
                        </a:prstGeom>
                        <a:ln w="3175">
                          <a:solidFill>
                            <a:prstClr val="ltGray"/>
                          </a:solidFill>
                        </a:ln>
                      </p166:spPr>
                    </pslz:zmPr>
                  </pslz:sldZmObj>
                </pslz:sldZm>
              </a:graphicData>
            </a:graphic>
          </p:graphicFrame>
        </mc:Choice>
        <mc:Fallback xmlns="">
          <p:pic>
            <p:nvPicPr>
              <p:cNvPr id="10" name="Slide Zoom 9">
                <a:hlinkClick r:id="rId6" action="ppaction://hlinksldjump"/>
                <a:extLst>
                  <a:ext uri="{FF2B5EF4-FFF2-40B4-BE49-F238E27FC236}">
                    <a16:creationId xmlns:a16="http://schemas.microsoft.com/office/drawing/2014/main" id="{7CB61FBB-06FC-4DD0-87E8-33000B572E47}"/>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rot="20829372">
                <a:off x="5241741" y="2957001"/>
                <a:ext cx="362942" cy="1532942"/>
              </a:xfrm>
              <a:prstGeom prst="rect">
                <a:avLst/>
              </a:prstGeom>
              <a:ln w="3175">
                <a:solidFill>
                  <a:prstClr val="ltGray"/>
                </a:solidFill>
              </a:ln>
            </p:spPr>
          </p:pic>
        </mc:Fallback>
      </mc:AlternateContent>
      <p:sp>
        <p:nvSpPr>
          <p:cNvPr id="16" name="Thought Bubble: Cloud 15">
            <a:extLst>
              <a:ext uri="{FF2B5EF4-FFF2-40B4-BE49-F238E27FC236}">
                <a16:creationId xmlns:a16="http://schemas.microsoft.com/office/drawing/2014/main" id="{C3D4B1F4-5565-4824-BDB9-302CD8CCB7B6}"/>
              </a:ext>
            </a:extLst>
          </p:cNvPr>
          <p:cNvSpPr/>
          <p:nvPr/>
        </p:nvSpPr>
        <p:spPr>
          <a:xfrm>
            <a:off x="6361369" y="955182"/>
            <a:ext cx="1930400" cy="1402080"/>
          </a:xfrm>
          <a:prstGeom prst="cloud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solidFill>
                  <a:schemeClr val="tx1"/>
                </a:solidFill>
              </a:rPr>
              <a:t>Okay! What about this one?</a:t>
            </a:r>
          </a:p>
        </p:txBody>
      </p:sp>
      <p:sp>
        <p:nvSpPr>
          <p:cNvPr id="17" name="Thought Bubble: Cloud 16">
            <a:extLst>
              <a:ext uri="{FF2B5EF4-FFF2-40B4-BE49-F238E27FC236}">
                <a16:creationId xmlns:a16="http://schemas.microsoft.com/office/drawing/2014/main" id="{C6CF9DDA-004D-4DA5-82EA-A9A522A206B6}"/>
              </a:ext>
            </a:extLst>
          </p:cNvPr>
          <p:cNvSpPr/>
          <p:nvPr/>
        </p:nvSpPr>
        <p:spPr>
          <a:xfrm>
            <a:off x="6361369" y="932504"/>
            <a:ext cx="1930400" cy="1402080"/>
          </a:xfrm>
          <a:prstGeom prst="cloud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solidFill>
                  <a:schemeClr val="tx1"/>
                </a:solidFill>
              </a:rPr>
              <a:t>And this one?</a:t>
            </a:r>
          </a:p>
        </p:txBody>
      </p:sp>
      <p:pic>
        <p:nvPicPr>
          <p:cNvPr id="5130" name="Picture 10" descr="Image result for paintings">
            <a:extLst>
              <a:ext uri="{FF2B5EF4-FFF2-40B4-BE49-F238E27FC236}">
                <a16:creationId xmlns:a16="http://schemas.microsoft.com/office/drawing/2014/main" id="{251E20FA-7F08-428E-941C-7FEA065A00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881093">
            <a:off x="5231886" y="2966178"/>
            <a:ext cx="396659" cy="1543244"/>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Image result for paintings">
            <a:extLst>
              <a:ext uri="{FF2B5EF4-FFF2-40B4-BE49-F238E27FC236}">
                <a16:creationId xmlns:a16="http://schemas.microsoft.com/office/drawing/2014/main" id="{C27B0140-6FC8-4B92-8461-8E963B6EB5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0878362">
            <a:off x="5209307" y="2963436"/>
            <a:ext cx="423187" cy="1502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46425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par>
                                <p:cTn id="10" presetID="21" presetClass="entr" presetSubtype="1" fill="hold" nodeType="withEffect">
                                  <p:stCondLst>
                                    <p:cond delay="0"/>
                                  </p:stCondLst>
                                  <p:childTnLst>
                                    <p:set>
                                      <p:cBhvr>
                                        <p:cTn id="11" dur="1" fill="hold">
                                          <p:stCondLst>
                                            <p:cond delay="0"/>
                                          </p:stCondLst>
                                        </p:cTn>
                                        <p:tgtEl>
                                          <p:spTgt spid="5130"/>
                                        </p:tgtEl>
                                        <p:attrNameLst>
                                          <p:attrName>style.visibility</p:attrName>
                                        </p:attrNameLst>
                                      </p:cBhvr>
                                      <p:to>
                                        <p:strVal val="visible"/>
                                      </p:to>
                                    </p:set>
                                    <p:animEffect transition="in" filter="wheel(1)">
                                      <p:cBhvr>
                                        <p:cTn id="12" dur="2000"/>
                                        <p:tgtEl>
                                          <p:spTgt spid="513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grpId="0" nodeType="clickEffect">
                                  <p:stCondLst>
                                    <p:cond delay="0"/>
                                  </p:stCondLst>
                                  <p:childTnLst>
                                    <p:anim calcmode="lin" valueType="num">
                                      <p:cBhvr additive="base">
                                        <p:cTn id="16" dur="500"/>
                                        <p:tgtEl>
                                          <p:spTgt spid="7"/>
                                        </p:tgtEl>
                                        <p:attrNameLst>
                                          <p:attrName>ppt_x</p:attrName>
                                        </p:attrNameLst>
                                      </p:cBhvr>
                                      <p:tavLst>
                                        <p:tav tm="0">
                                          <p:val>
                                            <p:strVal val="ppt_x"/>
                                          </p:val>
                                        </p:tav>
                                        <p:tav tm="100000">
                                          <p:val>
                                            <p:strVal val="ppt_x"/>
                                          </p:val>
                                        </p:tav>
                                      </p:tavLst>
                                    </p:anim>
                                    <p:anim calcmode="lin" valueType="num">
                                      <p:cBhvr additive="base">
                                        <p:cTn id="17" dur="500"/>
                                        <p:tgtEl>
                                          <p:spTgt spid="7"/>
                                        </p:tgtEl>
                                        <p:attrNameLst>
                                          <p:attrName>ppt_y</p:attrName>
                                        </p:attrNameLst>
                                      </p:cBhvr>
                                      <p:tavLst>
                                        <p:tav tm="0">
                                          <p:val>
                                            <p:strVal val="ppt_y"/>
                                          </p:val>
                                        </p:tav>
                                        <p:tav tm="100000">
                                          <p:val>
                                            <p:strVal val="1+ppt_h/2"/>
                                          </p:val>
                                        </p:tav>
                                      </p:tavLst>
                                    </p:anim>
                                    <p:set>
                                      <p:cBhvr>
                                        <p:cTn id="18" dur="1" fill="hold">
                                          <p:stCondLst>
                                            <p:cond delay="499"/>
                                          </p:stCondLst>
                                        </p:cTn>
                                        <p:tgtEl>
                                          <p:spTgt spid="7"/>
                                        </p:tgtEl>
                                        <p:attrNameLst>
                                          <p:attrName>style.visibility</p:attrName>
                                        </p:attrNameLst>
                                      </p:cBhvr>
                                      <p:to>
                                        <p:strVal val="hidden"/>
                                      </p:to>
                                    </p:set>
                                  </p:childTnLst>
                                </p:cTn>
                              </p:par>
                              <p:par>
                                <p:cTn id="19" presetID="2" presetClass="exit" presetSubtype="4" fill="hold" nodeType="withEffect">
                                  <p:stCondLst>
                                    <p:cond delay="0"/>
                                  </p:stCondLst>
                                  <p:childTnLst>
                                    <p:anim calcmode="lin" valueType="num">
                                      <p:cBhvr additive="base">
                                        <p:cTn id="20" dur="500"/>
                                        <p:tgtEl>
                                          <p:spTgt spid="5130"/>
                                        </p:tgtEl>
                                        <p:attrNameLst>
                                          <p:attrName>ppt_x</p:attrName>
                                        </p:attrNameLst>
                                      </p:cBhvr>
                                      <p:tavLst>
                                        <p:tav tm="0">
                                          <p:val>
                                            <p:strVal val="ppt_x"/>
                                          </p:val>
                                        </p:tav>
                                        <p:tav tm="100000">
                                          <p:val>
                                            <p:strVal val="ppt_x"/>
                                          </p:val>
                                        </p:tav>
                                      </p:tavLst>
                                    </p:anim>
                                    <p:anim calcmode="lin" valueType="num">
                                      <p:cBhvr additive="base">
                                        <p:cTn id="21" dur="500"/>
                                        <p:tgtEl>
                                          <p:spTgt spid="5130"/>
                                        </p:tgtEl>
                                        <p:attrNameLst>
                                          <p:attrName>ppt_y</p:attrName>
                                        </p:attrNameLst>
                                      </p:cBhvr>
                                      <p:tavLst>
                                        <p:tav tm="0">
                                          <p:val>
                                            <p:strVal val="ppt_y"/>
                                          </p:val>
                                        </p:tav>
                                        <p:tav tm="100000">
                                          <p:val>
                                            <p:strVal val="1+ppt_h/2"/>
                                          </p:val>
                                        </p:tav>
                                      </p:tavLst>
                                    </p:anim>
                                    <p:set>
                                      <p:cBhvr>
                                        <p:cTn id="22" dur="1" fill="hold">
                                          <p:stCondLst>
                                            <p:cond delay="499"/>
                                          </p:stCondLst>
                                        </p:cTn>
                                        <p:tgtEl>
                                          <p:spTgt spid="513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barn(inVertical)">
                                      <p:cBhvr>
                                        <p:cTn id="27" dur="500"/>
                                        <p:tgtEl>
                                          <p:spTgt spid="16"/>
                                        </p:tgtEl>
                                      </p:cBhvr>
                                    </p:animEffect>
                                  </p:childTnLst>
                                </p:cTn>
                              </p:par>
                              <p:par>
                                <p:cTn id="28" presetID="21" presetClass="entr" presetSubtype="1" fill="hold" nodeType="withEffect">
                                  <p:stCondLst>
                                    <p:cond delay="0"/>
                                  </p:stCondLst>
                                  <p:childTnLst>
                                    <p:set>
                                      <p:cBhvr>
                                        <p:cTn id="29" dur="1" fill="hold">
                                          <p:stCondLst>
                                            <p:cond delay="0"/>
                                          </p:stCondLst>
                                        </p:cTn>
                                        <p:tgtEl>
                                          <p:spTgt spid="5132"/>
                                        </p:tgtEl>
                                        <p:attrNameLst>
                                          <p:attrName>style.visibility</p:attrName>
                                        </p:attrNameLst>
                                      </p:cBhvr>
                                      <p:to>
                                        <p:strVal val="visible"/>
                                      </p:to>
                                    </p:set>
                                    <p:animEffect transition="in" filter="wheel(1)">
                                      <p:cBhvr>
                                        <p:cTn id="30" dur="2000"/>
                                        <p:tgtEl>
                                          <p:spTgt spid="5132"/>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xit" presetSubtype="4" fill="hold" grpId="1" nodeType="clickEffect">
                                  <p:stCondLst>
                                    <p:cond delay="0"/>
                                  </p:stCondLst>
                                  <p:childTnLst>
                                    <p:anim calcmode="lin" valueType="num">
                                      <p:cBhvr additive="base">
                                        <p:cTn id="34" dur="500"/>
                                        <p:tgtEl>
                                          <p:spTgt spid="16"/>
                                        </p:tgtEl>
                                        <p:attrNameLst>
                                          <p:attrName>ppt_x</p:attrName>
                                        </p:attrNameLst>
                                      </p:cBhvr>
                                      <p:tavLst>
                                        <p:tav tm="0">
                                          <p:val>
                                            <p:strVal val="ppt_x"/>
                                          </p:val>
                                        </p:tav>
                                        <p:tav tm="100000">
                                          <p:val>
                                            <p:strVal val="ppt_x"/>
                                          </p:val>
                                        </p:tav>
                                      </p:tavLst>
                                    </p:anim>
                                    <p:anim calcmode="lin" valueType="num">
                                      <p:cBhvr additive="base">
                                        <p:cTn id="35" dur="500"/>
                                        <p:tgtEl>
                                          <p:spTgt spid="16"/>
                                        </p:tgtEl>
                                        <p:attrNameLst>
                                          <p:attrName>ppt_y</p:attrName>
                                        </p:attrNameLst>
                                      </p:cBhvr>
                                      <p:tavLst>
                                        <p:tav tm="0">
                                          <p:val>
                                            <p:strVal val="ppt_y"/>
                                          </p:val>
                                        </p:tav>
                                        <p:tav tm="100000">
                                          <p:val>
                                            <p:strVal val="1+ppt_h/2"/>
                                          </p:val>
                                        </p:tav>
                                      </p:tavLst>
                                    </p:anim>
                                    <p:set>
                                      <p:cBhvr>
                                        <p:cTn id="36" dur="1" fill="hold">
                                          <p:stCondLst>
                                            <p:cond delay="499"/>
                                          </p:stCondLst>
                                        </p:cTn>
                                        <p:tgtEl>
                                          <p:spTgt spid="16"/>
                                        </p:tgtEl>
                                        <p:attrNameLst>
                                          <p:attrName>style.visibility</p:attrName>
                                        </p:attrNameLst>
                                      </p:cBhvr>
                                      <p:to>
                                        <p:strVal val="hidden"/>
                                      </p:to>
                                    </p:set>
                                  </p:childTnLst>
                                </p:cTn>
                              </p:par>
                              <p:par>
                                <p:cTn id="37" presetID="2" presetClass="exit" presetSubtype="4" fill="hold" nodeType="withEffect">
                                  <p:stCondLst>
                                    <p:cond delay="0"/>
                                  </p:stCondLst>
                                  <p:childTnLst>
                                    <p:anim calcmode="lin" valueType="num">
                                      <p:cBhvr additive="base">
                                        <p:cTn id="38" dur="500"/>
                                        <p:tgtEl>
                                          <p:spTgt spid="5132"/>
                                        </p:tgtEl>
                                        <p:attrNameLst>
                                          <p:attrName>ppt_x</p:attrName>
                                        </p:attrNameLst>
                                      </p:cBhvr>
                                      <p:tavLst>
                                        <p:tav tm="0">
                                          <p:val>
                                            <p:strVal val="ppt_x"/>
                                          </p:val>
                                        </p:tav>
                                        <p:tav tm="100000">
                                          <p:val>
                                            <p:strVal val="ppt_x"/>
                                          </p:val>
                                        </p:tav>
                                      </p:tavLst>
                                    </p:anim>
                                    <p:anim calcmode="lin" valueType="num">
                                      <p:cBhvr additive="base">
                                        <p:cTn id="39" dur="500"/>
                                        <p:tgtEl>
                                          <p:spTgt spid="5132"/>
                                        </p:tgtEl>
                                        <p:attrNameLst>
                                          <p:attrName>ppt_y</p:attrName>
                                        </p:attrNameLst>
                                      </p:cBhvr>
                                      <p:tavLst>
                                        <p:tav tm="0">
                                          <p:val>
                                            <p:strVal val="ppt_y"/>
                                          </p:val>
                                        </p:tav>
                                        <p:tav tm="100000">
                                          <p:val>
                                            <p:strVal val="1+ppt_h/2"/>
                                          </p:val>
                                        </p:tav>
                                      </p:tavLst>
                                    </p:anim>
                                    <p:set>
                                      <p:cBhvr>
                                        <p:cTn id="40" dur="1" fill="hold">
                                          <p:stCondLst>
                                            <p:cond delay="499"/>
                                          </p:stCondLst>
                                        </p:cTn>
                                        <p:tgtEl>
                                          <p:spTgt spid="5132"/>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down)">
                                      <p:cBhvr>
                                        <p:cTn id="45" dur="500"/>
                                        <p:tgtEl>
                                          <p:spTgt spid="17"/>
                                        </p:tgtEl>
                                      </p:cBhvr>
                                    </p:animEffect>
                                  </p:childTnLst>
                                </p:cTn>
                              </p:par>
                              <p:par>
                                <p:cTn id="46" presetID="21" presetClass="entr" presetSubtype="1" fill="hold" nodeType="with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heel(1)">
                                      <p:cBhvr>
                                        <p:cTn id="48"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7" grpId="0" animBg="1"/>
      <p:bldP spid="16" grpId="0" animBg="1"/>
      <p:bldP spid="16" grpId="1" animBg="1"/>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973746-50EB-4ACE-833D-8D67CA961F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3668" y="0"/>
            <a:ext cx="8539772" cy="6858000"/>
          </a:xfrm>
          <a:prstGeom prst="rect">
            <a:avLst/>
          </a:prstGeom>
        </p:spPr>
      </p:pic>
      <p:pic>
        <p:nvPicPr>
          <p:cNvPr id="3076" name="Picture 4" descr="Image result for detective clipart black and white">
            <a:extLst>
              <a:ext uri="{FF2B5EF4-FFF2-40B4-BE49-F238E27FC236}">
                <a16:creationId xmlns:a16="http://schemas.microsoft.com/office/drawing/2014/main" id="{E72E88CE-476B-4566-B58A-0F285BA11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242" y="2232151"/>
            <a:ext cx="2953728" cy="4483609"/>
          </a:xfrm>
          <a:prstGeom prst="rect">
            <a:avLst/>
          </a:prstGeom>
          <a:noFill/>
          <a:extLst>
            <a:ext uri="{909E8E84-426E-40DD-AFC4-6F175D3DCCD1}">
              <a14:hiddenFill xmlns:a14="http://schemas.microsoft.com/office/drawing/2010/main">
                <a:solidFill>
                  <a:srgbClr val="FFFFFF"/>
                </a:solidFill>
              </a14:hiddenFill>
            </a:ext>
          </a:extLst>
        </p:spPr>
      </p:pic>
      <p:sp>
        <p:nvSpPr>
          <p:cNvPr id="7" name="Thought Bubble: Cloud 6">
            <a:extLst>
              <a:ext uri="{FF2B5EF4-FFF2-40B4-BE49-F238E27FC236}">
                <a16:creationId xmlns:a16="http://schemas.microsoft.com/office/drawing/2014/main" id="{ED5F65B2-A4B7-41DE-B75F-9A1224BCFAED}"/>
              </a:ext>
            </a:extLst>
          </p:cNvPr>
          <p:cNvSpPr/>
          <p:nvPr/>
        </p:nvSpPr>
        <p:spPr>
          <a:xfrm flipH="1">
            <a:off x="664064" y="71120"/>
            <a:ext cx="3204064" cy="1923964"/>
          </a:xfrm>
          <a:prstGeom prst="cloudCallout">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solidFill>
                  <a:schemeClr val="tx1"/>
                </a:solidFill>
              </a:rPr>
              <a:t>O MY $@#! This could be a long last van Gogh!!! </a:t>
            </a:r>
          </a:p>
          <a:p>
            <a:pPr algn="ctr"/>
            <a:r>
              <a:rPr lang="en-ZA" dirty="0">
                <a:solidFill>
                  <a:schemeClr val="tx1"/>
                </a:solidFill>
              </a:rPr>
              <a:t>Millions and millions of $$$ for this painting!!!</a:t>
            </a:r>
          </a:p>
        </p:txBody>
      </p:sp>
    </p:spTree>
    <p:extLst>
      <p:ext uri="{BB962C8B-B14F-4D97-AF65-F5344CB8AC3E}">
        <p14:creationId xmlns:p14="http://schemas.microsoft.com/office/powerpoint/2010/main" val="3892911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62BD-9E53-4D15-AC07-F67A9BBAB2B7}"/>
              </a:ext>
            </a:extLst>
          </p:cNvPr>
          <p:cNvSpPr>
            <a:spLocks noGrp="1"/>
          </p:cNvSpPr>
          <p:nvPr>
            <p:ph type="title"/>
          </p:nvPr>
        </p:nvSpPr>
        <p:spPr>
          <a:xfrm>
            <a:off x="1490662" y="525508"/>
            <a:ext cx="7098800" cy="647600"/>
          </a:xfrm>
        </p:spPr>
        <p:txBody>
          <a:bodyPr>
            <a:normAutofit fontScale="90000"/>
          </a:bodyPr>
          <a:lstStyle/>
          <a:p>
            <a:r>
              <a:rPr lang="en-ZA" dirty="0"/>
              <a:t>Infinite Loop</a:t>
            </a:r>
          </a:p>
        </p:txBody>
      </p:sp>
      <p:sp>
        <p:nvSpPr>
          <p:cNvPr id="5" name="Arrow: Curved Right 4">
            <a:extLst>
              <a:ext uri="{FF2B5EF4-FFF2-40B4-BE49-F238E27FC236}">
                <a16:creationId xmlns:a16="http://schemas.microsoft.com/office/drawing/2014/main" id="{AAACB805-BC4A-410E-8D43-7D6A4970C58D}"/>
              </a:ext>
            </a:extLst>
          </p:cNvPr>
          <p:cNvSpPr/>
          <p:nvPr/>
        </p:nvSpPr>
        <p:spPr>
          <a:xfrm>
            <a:off x="1816861" y="2222674"/>
            <a:ext cx="2077375" cy="388842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endParaRPr>
          </a:p>
        </p:txBody>
      </p:sp>
      <p:pic>
        <p:nvPicPr>
          <p:cNvPr id="6" name="Picture 2" descr="Image result for clipart painter black and white">
            <a:extLst>
              <a:ext uri="{FF2B5EF4-FFF2-40B4-BE49-F238E27FC236}">
                <a16:creationId xmlns:a16="http://schemas.microsoft.com/office/drawing/2014/main" id="{344007A5-E8A0-49C1-8576-450C2E6730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1440" y="1824255"/>
            <a:ext cx="1247471" cy="130882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detective clipart black and white">
            <a:extLst>
              <a:ext uri="{FF2B5EF4-FFF2-40B4-BE49-F238E27FC236}">
                <a16:creationId xmlns:a16="http://schemas.microsoft.com/office/drawing/2014/main" id="{6A8C1ACD-7AE3-4283-B0F0-DE17E6DEEB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2676" y="4771108"/>
            <a:ext cx="964997" cy="1464817"/>
          </a:xfrm>
          <a:prstGeom prst="rect">
            <a:avLst/>
          </a:prstGeom>
          <a:noFill/>
          <a:extLst>
            <a:ext uri="{909E8E84-426E-40DD-AFC4-6F175D3DCCD1}">
              <a14:hiddenFill xmlns:a14="http://schemas.microsoft.com/office/drawing/2010/main">
                <a:solidFill>
                  <a:srgbClr val="FFFFFF"/>
                </a:solidFill>
              </a14:hiddenFill>
            </a:ext>
          </a:extLst>
        </p:spPr>
      </p:pic>
      <p:sp>
        <p:nvSpPr>
          <p:cNvPr id="8" name="Arrow: Curved Right 7">
            <a:extLst>
              <a:ext uri="{FF2B5EF4-FFF2-40B4-BE49-F238E27FC236}">
                <a16:creationId xmlns:a16="http://schemas.microsoft.com/office/drawing/2014/main" id="{03AC05A8-7487-4B5E-BACD-9329D27B0372}"/>
              </a:ext>
            </a:extLst>
          </p:cNvPr>
          <p:cNvSpPr/>
          <p:nvPr/>
        </p:nvSpPr>
        <p:spPr>
          <a:xfrm rot="10800000">
            <a:off x="5884416" y="2097843"/>
            <a:ext cx="2077375" cy="388842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endParaRPr>
          </a:p>
        </p:txBody>
      </p:sp>
      <p:sp>
        <p:nvSpPr>
          <p:cNvPr id="9" name="TextBox 8">
            <a:extLst>
              <a:ext uri="{FF2B5EF4-FFF2-40B4-BE49-F238E27FC236}">
                <a16:creationId xmlns:a16="http://schemas.microsoft.com/office/drawing/2014/main" id="{9D8BCCFF-BC04-4E03-A9B1-3B29A2E9FD5E}"/>
              </a:ext>
            </a:extLst>
          </p:cNvPr>
          <p:cNvSpPr txBox="1"/>
          <p:nvPr/>
        </p:nvSpPr>
        <p:spPr>
          <a:xfrm>
            <a:off x="3716491" y="1386515"/>
            <a:ext cx="2486335" cy="307777"/>
          </a:xfrm>
          <a:prstGeom prst="rect">
            <a:avLst/>
          </a:prstGeom>
          <a:noFill/>
        </p:spPr>
        <p:txBody>
          <a:bodyPr wrap="square" rtlCol="0">
            <a:spAutoFit/>
          </a:bodyPr>
          <a:lstStyle/>
          <a:p>
            <a:r>
              <a:rPr lang="en-ZA" dirty="0"/>
              <a:t>Creates/generates painting</a:t>
            </a:r>
          </a:p>
        </p:txBody>
      </p:sp>
      <p:sp>
        <p:nvSpPr>
          <p:cNvPr id="10" name="TextBox 9">
            <a:extLst>
              <a:ext uri="{FF2B5EF4-FFF2-40B4-BE49-F238E27FC236}">
                <a16:creationId xmlns:a16="http://schemas.microsoft.com/office/drawing/2014/main" id="{E4F21329-4CF6-4C3F-AC95-6B1B231F7903}"/>
              </a:ext>
            </a:extLst>
          </p:cNvPr>
          <p:cNvSpPr txBox="1"/>
          <p:nvPr/>
        </p:nvSpPr>
        <p:spPr>
          <a:xfrm>
            <a:off x="3385796" y="6235925"/>
            <a:ext cx="3049172" cy="307777"/>
          </a:xfrm>
          <a:prstGeom prst="rect">
            <a:avLst/>
          </a:prstGeom>
          <a:noFill/>
        </p:spPr>
        <p:txBody>
          <a:bodyPr wrap="square" rtlCol="0">
            <a:spAutoFit/>
          </a:bodyPr>
          <a:lstStyle/>
          <a:p>
            <a:r>
              <a:rPr lang="en-ZA" dirty="0"/>
              <a:t>Determines if painting is real or fake</a:t>
            </a:r>
          </a:p>
        </p:txBody>
      </p:sp>
      <p:sp>
        <p:nvSpPr>
          <p:cNvPr id="11" name="Rectangle 10">
            <a:extLst>
              <a:ext uri="{FF2B5EF4-FFF2-40B4-BE49-F238E27FC236}">
                <a16:creationId xmlns:a16="http://schemas.microsoft.com/office/drawing/2014/main" id="{765556C2-4E78-48F8-B865-915341B45B72}"/>
              </a:ext>
            </a:extLst>
          </p:cNvPr>
          <p:cNvSpPr/>
          <p:nvPr/>
        </p:nvSpPr>
        <p:spPr>
          <a:xfrm>
            <a:off x="2194561" y="3536628"/>
            <a:ext cx="5385816" cy="923330"/>
          </a:xfrm>
          <a:prstGeom prst="rect">
            <a:avLst/>
          </a:prstGeom>
          <a:noFill/>
        </p:spPr>
        <p:txBody>
          <a:bodyPr wrap="squar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Equilibrium</a:t>
            </a:r>
          </a:p>
        </p:txBody>
      </p:sp>
      <p:sp>
        <p:nvSpPr>
          <p:cNvPr id="3" name="Arrow: Right 2">
            <a:extLst>
              <a:ext uri="{FF2B5EF4-FFF2-40B4-BE49-F238E27FC236}">
                <a16:creationId xmlns:a16="http://schemas.microsoft.com/office/drawing/2014/main" id="{8AA7792D-136D-4F75-8155-6881DDDEA669}"/>
              </a:ext>
            </a:extLst>
          </p:cNvPr>
          <p:cNvSpPr/>
          <p:nvPr/>
        </p:nvSpPr>
        <p:spPr>
          <a:xfrm>
            <a:off x="5824976" y="1925979"/>
            <a:ext cx="970679" cy="101725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p>
        </p:txBody>
      </p:sp>
      <p:sp>
        <p:nvSpPr>
          <p:cNvPr id="12" name="Arrow: Right 11">
            <a:extLst>
              <a:ext uri="{FF2B5EF4-FFF2-40B4-BE49-F238E27FC236}">
                <a16:creationId xmlns:a16="http://schemas.microsoft.com/office/drawing/2014/main" id="{1F2296F7-F2A0-4811-B0DE-F52431E7EB0A}"/>
              </a:ext>
            </a:extLst>
          </p:cNvPr>
          <p:cNvSpPr/>
          <p:nvPr/>
        </p:nvSpPr>
        <p:spPr>
          <a:xfrm>
            <a:off x="5743177" y="5053350"/>
            <a:ext cx="948216" cy="100922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p>
        </p:txBody>
      </p:sp>
      <p:sp>
        <p:nvSpPr>
          <p:cNvPr id="4" name="TextBox 3">
            <a:extLst>
              <a:ext uri="{FF2B5EF4-FFF2-40B4-BE49-F238E27FC236}">
                <a16:creationId xmlns:a16="http://schemas.microsoft.com/office/drawing/2014/main" id="{EDD809D2-2528-45DF-B5BA-BED51BB181CB}"/>
              </a:ext>
            </a:extLst>
          </p:cNvPr>
          <p:cNvSpPr txBox="1"/>
          <p:nvPr/>
        </p:nvSpPr>
        <p:spPr>
          <a:xfrm>
            <a:off x="6637708" y="1797680"/>
            <a:ext cx="2371593" cy="1200329"/>
          </a:xfrm>
          <a:prstGeom prst="rect">
            <a:avLst/>
          </a:prstGeom>
          <a:noFill/>
        </p:spPr>
        <p:txBody>
          <a:bodyPr wrap="square" rtlCol="0">
            <a:spAutoFit/>
          </a:bodyPr>
          <a:lstStyle/>
          <a:p>
            <a:pPr algn="ctr"/>
            <a:r>
              <a:rPr lang="en-ZA" sz="3600" b="1" dirty="0"/>
              <a:t>Master painter</a:t>
            </a:r>
          </a:p>
        </p:txBody>
      </p:sp>
      <p:sp>
        <p:nvSpPr>
          <p:cNvPr id="13" name="TextBox 12">
            <a:extLst>
              <a:ext uri="{FF2B5EF4-FFF2-40B4-BE49-F238E27FC236}">
                <a16:creationId xmlns:a16="http://schemas.microsoft.com/office/drawing/2014/main" id="{DAAE82EB-86DD-4D7C-B7A7-1C9676D70B1D}"/>
              </a:ext>
            </a:extLst>
          </p:cNvPr>
          <p:cNvSpPr txBox="1"/>
          <p:nvPr/>
        </p:nvSpPr>
        <p:spPr>
          <a:xfrm>
            <a:off x="6504000" y="4957798"/>
            <a:ext cx="2371593" cy="1200329"/>
          </a:xfrm>
          <a:prstGeom prst="rect">
            <a:avLst/>
          </a:prstGeom>
          <a:noFill/>
        </p:spPr>
        <p:txBody>
          <a:bodyPr wrap="square" rtlCol="0">
            <a:spAutoFit/>
          </a:bodyPr>
          <a:lstStyle/>
          <a:p>
            <a:pPr algn="ctr"/>
            <a:r>
              <a:rPr lang="en-ZA" sz="3600" b="1" dirty="0"/>
              <a:t>Master Detective</a:t>
            </a:r>
          </a:p>
        </p:txBody>
      </p:sp>
    </p:spTree>
    <p:extLst>
      <p:ext uri="{BB962C8B-B14F-4D97-AF65-F5344CB8AC3E}">
        <p14:creationId xmlns:p14="http://schemas.microsoft.com/office/powerpoint/2010/main" val="2909735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0" tmFilter="0, 0; .2, .5; .8, .5; 1, 0"/>
                                        <p:tgtEl>
                                          <p:spTgt spid="11"/>
                                        </p:tgtEl>
                                      </p:cBhvr>
                                    </p:animEffect>
                                    <p:animScale>
                                      <p:cBhvr>
                                        <p:cTn id="12" dur="250" autoRev="1" fill="hold"/>
                                        <p:tgtEl>
                                          <p:spTgt spid="11"/>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childTnLst>
                                    <p:animEffect transition="out" filter="fade">
                                      <p:cBhvr>
                                        <p:cTn id="16" dur="500"/>
                                        <p:tgtEl>
                                          <p:spTgt spid="9"/>
                                        </p:tgtEl>
                                      </p:cBhvr>
                                    </p:animEffect>
                                    <p:set>
                                      <p:cBhvr>
                                        <p:cTn id="17" dur="1" fill="hold">
                                          <p:stCondLst>
                                            <p:cond delay="499"/>
                                          </p:stCondLst>
                                        </p:cTn>
                                        <p:tgtEl>
                                          <p:spTgt spid="9"/>
                                        </p:tgtEl>
                                        <p:attrNameLst>
                                          <p:attrName>style.visibility</p:attrName>
                                        </p:attrNameLst>
                                      </p:cBhvr>
                                      <p:to>
                                        <p:strVal val="hidden"/>
                                      </p:to>
                                    </p:set>
                                  </p:childTnLst>
                                </p:cTn>
                              </p:par>
                              <p:par>
                                <p:cTn id="18" presetID="10" presetClass="exit" presetSubtype="0" fill="hold" grpId="1" nodeType="with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10"/>
                                        </p:tgtEl>
                                      </p:cBhvr>
                                    </p:animEffect>
                                    <p:set>
                                      <p:cBhvr>
                                        <p:cTn id="23" dur="1" fill="hold">
                                          <p:stCondLst>
                                            <p:cond delay="499"/>
                                          </p:stCondLst>
                                        </p:cTn>
                                        <p:tgtEl>
                                          <p:spTgt spid="10"/>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8"/>
                                        </p:tgtEl>
                                      </p:cBhvr>
                                    </p:animEffect>
                                    <p:set>
                                      <p:cBhvr>
                                        <p:cTn id="26" dur="1" fill="hold">
                                          <p:stCondLst>
                                            <p:cond delay="499"/>
                                          </p:stCondLst>
                                        </p:cTn>
                                        <p:tgtEl>
                                          <p:spTgt spid="8"/>
                                        </p:tgtEl>
                                        <p:attrNameLst>
                                          <p:attrName>style.visibility</p:attrName>
                                        </p:attrNameLst>
                                      </p:cBhvr>
                                      <p:to>
                                        <p:strVal val="hidden"/>
                                      </p:to>
                                    </p:set>
                                  </p:childTnLst>
                                </p:cTn>
                              </p:par>
                              <p:par>
                                <p:cTn id="27" presetID="10" presetClass="exit" presetSubtype="0" fill="hold" grpId="2" nodeType="withEffect">
                                  <p:stCondLst>
                                    <p:cond delay="0"/>
                                  </p:stCondLst>
                                  <p:childTnLst>
                                    <p:animEffect transition="out" filter="fade">
                                      <p:cBhvr>
                                        <p:cTn id="28" dur="500"/>
                                        <p:tgtEl>
                                          <p:spTgt spid="11"/>
                                        </p:tgtEl>
                                      </p:cBhvr>
                                    </p:animEffect>
                                    <p:set>
                                      <p:cBhvr>
                                        <p:cTn id="29" dur="1" fill="hold">
                                          <p:stCondLst>
                                            <p:cond delay="499"/>
                                          </p:stCondLst>
                                        </p:cTn>
                                        <p:tgtEl>
                                          <p:spTgt spid="11"/>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8" grpId="1" animBg="1"/>
      <p:bldP spid="9" grpId="1"/>
      <p:bldP spid="10" grpId="1"/>
      <p:bldP spid="11" grpId="0"/>
      <p:bldP spid="11" grpId="1"/>
      <p:bldP spid="11" grpId="2"/>
      <p:bldP spid="3" grpId="0" animBg="1"/>
      <p:bldP spid="12" grpId="0" animBg="1"/>
      <p:bldP spid="4"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70048-7586-4F1D-842B-74D5BD0847C8}"/>
              </a:ext>
            </a:extLst>
          </p:cNvPr>
          <p:cNvPicPr>
            <a:picLocks noChangeAspect="1"/>
          </p:cNvPicPr>
          <p:nvPr/>
        </p:nvPicPr>
        <p:blipFill>
          <a:blip r:embed="rId3"/>
          <a:stretch>
            <a:fillRect/>
          </a:stretch>
        </p:blipFill>
        <p:spPr>
          <a:xfrm flipH="1">
            <a:off x="0" y="0"/>
            <a:ext cx="7682845" cy="6826766"/>
          </a:xfrm>
          <a:prstGeom prst="rect">
            <a:avLst/>
          </a:prstGeom>
        </p:spPr>
      </p:pic>
      <p:sp>
        <p:nvSpPr>
          <p:cNvPr id="7" name="Title 4">
            <a:extLst>
              <a:ext uri="{FF2B5EF4-FFF2-40B4-BE49-F238E27FC236}">
                <a16:creationId xmlns:a16="http://schemas.microsoft.com/office/drawing/2014/main" id="{27AB200C-576C-436D-82E9-2E9E21F3A936}"/>
              </a:ext>
            </a:extLst>
          </p:cNvPr>
          <p:cNvSpPr txBox="1">
            <a:spLocks/>
          </p:cNvSpPr>
          <p:nvPr/>
        </p:nvSpPr>
        <p:spPr>
          <a:xfrm>
            <a:off x="2027298" y="207388"/>
            <a:ext cx="7348538" cy="1007219"/>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marR="0" lvl="1"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2pPr>
            <a:lvl3pPr marR="0" lvl="2"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3pPr>
            <a:lvl4pPr marR="0" lvl="3"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4pPr>
            <a:lvl5pPr marR="0" lvl="4"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5pPr>
            <a:lvl6pPr marR="0" lvl="5"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6pPr>
            <a:lvl7pPr marR="0" lvl="6"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7pPr>
            <a:lvl8pPr marR="0" lvl="7"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8pPr>
            <a:lvl9pPr marR="0" lvl="8"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9pPr>
          </a:lstStyle>
          <a:p>
            <a:pPr algn="ctr"/>
            <a:r>
              <a:rPr lang="en-ZA" dirty="0"/>
              <a:t>Implementation of GANs</a:t>
            </a:r>
          </a:p>
        </p:txBody>
      </p:sp>
      <p:sp>
        <p:nvSpPr>
          <p:cNvPr id="8" name="TextBox 7">
            <a:extLst>
              <a:ext uri="{FF2B5EF4-FFF2-40B4-BE49-F238E27FC236}">
                <a16:creationId xmlns:a16="http://schemas.microsoft.com/office/drawing/2014/main" id="{52A9AE4B-8367-4FD2-BDE0-6684B7B19BDD}"/>
              </a:ext>
            </a:extLst>
          </p:cNvPr>
          <p:cNvSpPr txBox="1"/>
          <p:nvPr/>
        </p:nvSpPr>
        <p:spPr>
          <a:xfrm>
            <a:off x="2289963" y="1214607"/>
            <a:ext cx="5392882" cy="707886"/>
          </a:xfrm>
          <a:prstGeom prst="rect">
            <a:avLst/>
          </a:prstGeom>
          <a:noFill/>
        </p:spPr>
        <p:txBody>
          <a:bodyPr wrap="square" rtlCol="0">
            <a:spAutoFit/>
          </a:bodyPr>
          <a:lstStyle/>
          <a:p>
            <a:r>
              <a:rPr lang="en-ZA" sz="2000" dirty="0"/>
              <a:t>Painter 	   -------	rename	----------	Generator</a:t>
            </a:r>
          </a:p>
          <a:p>
            <a:r>
              <a:rPr lang="en-ZA" sz="2000" dirty="0"/>
              <a:t>Detective -------	rename	----------	Discriminator</a:t>
            </a:r>
          </a:p>
        </p:txBody>
      </p:sp>
      <p:sp>
        <p:nvSpPr>
          <p:cNvPr id="9" name="TextBox 8">
            <a:extLst>
              <a:ext uri="{FF2B5EF4-FFF2-40B4-BE49-F238E27FC236}">
                <a16:creationId xmlns:a16="http://schemas.microsoft.com/office/drawing/2014/main" id="{6D8A08AB-45F7-47B0-B787-DBEFB2D6F322}"/>
              </a:ext>
            </a:extLst>
          </p:cNvPr>
          <p:cNvSpPr txBox="1"/>
          <p:nvPr/>
        </p:nvSpPr>
        <p:spPr>
          <a:xfrm>
            <a:off x="2289963" y="2143249"/>
            <a:ext cx="5804555" cy="1015663"/>
          </a:xfrm>
          <a:prstGeom prst="rect">
            <a:avLst/>
          </a:prstGeom>
          <a:noFill/>
        </p:spPr>
        <p:txBody>
          <a:bodyPr wrap="square" rtlCol="0">
            <a:spAutoFit/>
          </a:bodyPr>
          <a:lstStyle/>
          <a:p>
            <a:r>
              <a:rPr lang="en-ZA" sz="2000" dirty="0"/>
              <a:t>Discriminator:	CNN (Black Box) that takes data 		as input and determines if the 			input data is ‘real’ or ‘fake’ </a:t>
            </a:r>
          </a:p>
        </p:txBody>
      </p:sp>
      <p:sp>
        <p:nvSpPr>
          <p:cNvPr id="10" name="TextBox 9">
            <a:extLst>
              <a:ext uri="{FF2B5EF4-FFF2-40B4-BE49-F238E27FC236}">
                <a16:creationId xmlns:a16="http://schemas.microsoft.com/office/drawing/2014/main" id="{C1B0D35B-315D-49F8-98D4-3E51F55CD004}"/>
              </a:ext>
            </a:extLst>
          </p:cNvPr>
          <p:cNvSpPr txBox="1"/>
          <p:nvPr/>
        </p:nvSpPr>
        <p:spPr>
          <a:xfrm>
            <a:off x="2289963" y="3413383"/>
            <a:ext cx="5804555" cy="1631216"/>
          </a:xfrm>
          <a:prstGeom prst="rect">
            <a:avLst/>
          </a:prstGeom>
          <a:noFill/>
        </p:spPr>
        <p:txBody>
          <a:bodyPr wrap="square" rtlCol="0">
            <a:spAutoFit/>
          </a:bodyPr>
          <a:lstStyle/>
          <a:p>
            <a:r>
              <a:rPr lang="en-ZA" sz="2000" dirty="0"/>
              <a:t>Generator:	CNN (Black Box) that takes 			random noise as input and 			creates/generates data of the 			same format as the data being 			studied by the discriminator </a:t>
            </a:r>
          </a:p>
        </p:txBody>
      </p:sp>
      <p:sp>
        <p:nvSpPr>
          <p:cNvPr id="11" name="TextBox 10">
            <a:extLst>
              <a:ext uri="{FF2B5EF4-FFF2-40B4-BE49-F238E27FC236}">
                <a16:creationId xmlns:a16="http://schemas.microsoft.com/office/drawing/2014/main" id="{318E46B5-9C38-45A0-B26D-D9992B23CD57}"/>
              </a:ext>
            </a:extLst>
          </p:cNvPr>
          <p:cNvSpPr txBox="1"/>
          <p:nvPr/>
        </p:nvSpPr>
        <p:spPr>
          <a:xfrm>
            <a:off x="3193972" y="5289450"/>
            <a:ext cx="3584864" cy="707886"/>
          </a:xfrm>
          <a:prstGeom prst="rect">
            <a:avLst/>
          </a:prstGeom>
          <a:noFill/>
        </p:spPr>
        <p:txBody>
          <a:bodyPr wrap="square" rtlCol="0">
            <a:spAutoFit/>
          </a:bodyPr>
          <a:lstStyle/>
          <a:p>
            <a:pPr algn="ctr"/>
            <a:r>
              <a:rPr lang="en-ZA" sz="2000" dirty="0"/>
              <a:t>Create loop between Generator and Discriminator</a:t>
            </a:r>
          </a:p>
        </p:txBody>
      </p:sp>
    </p:spTree>
    <p:extLst>
      <p:ext uri="{BB962C8B-B14F-4D97-AF65-F5344CB8AC3E}">
        <p14:creationId xmlns:p14="http://schemas.microsoft.com/office/powerpoint/2010/main" val="2874238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7A2C37A-DFCA-4787-9894-DDCF86AE7C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 y="0"/>
            <a:ext cx="7965651" cy="6858000"/>
          </a:xfrm>
          <a:prstGeom prst="rect">
            <a:avLst/>
          </a:prstGeom>
        </p:spPr>
      </p:pic>
      <p:sp>
        <p:nvSpPr>
          <p:cNvPr id="2" name="Title 1">
            <a:extLst>
              <a:ext uri="{FF2B5EF4-FFF2-40B4-BE49-F238E27FC236}">
                <a16:creationId xmlns:a16="http://schemas.microsoft.com/office/drawing/2014/main" id="{8CB4DB35-F31D-4CBC-AB03-5D6BFADE7217}"/>
              </a:ext>
            </a:extLst>
          </p:cNvPr>
          <p:cNvSpPr>
            <a:spLocks noGrp="1"/>
          </p:cNvSpPr>
          <p:nvPr>
            <p:ph type="title"/>
          </p:nvPr>
        </p:nvSpPr>
        <p:spPr>
          <a:xfrm>
            <a:off x="2121030" y="76922"/>
            <a:ext cx="7348400" cy="1143200"/>
          </a:xfrm>
        </p:spPr>
        <p:txBody>
          <a:bodyPr>
            <a:noAutofit/>
          </a:bodyPr>
          <a:lstStyle/>
          <a:p>
            <a:r>
              <a:rPr lang="en-ZA" sz="6000" dirty="0">
                <a:solidFill>
                  <a:schemeClr val="tx1"/>
                </a:solidFill>
              </a:rPr>
              <a:t>My Project</a:t>
            </a:r>
          </a:p>
        </p:txBody>
      </p:sp>
      <p:sp>
        <p:nvSpPr>
          <p:cNvPr id="4" name="Text Placeholder 3">
            <a:extLst>
              <a:ext uri="{FF2B5EF4-FFF2-40B4-BE49-F238E27FC236}">
                <a16:creationId xmlns:a16="http://schemas.microsoft.com/office/drawing/2014/main" id="{A6D4D9DC-8707-4506-9C7C-2058DECDAF0E}"/>
              </a:ext>
            </a:extLst>
          </p:cNvPr>
          <p:cNvSpPr>
            <a:spLocks noGrp="1"/>
          </p:cNvSpPr>
          <p:nvPr>
            <p:ph type="body" idx="1"/>
          </p:nvPr>
        </p:nvSpPr>
        <p:spPr>
          <a:xfrm>
            <a:off x="2653357" y="1220122"/>
            <a:ext cx="6064182" cy="3473600"/>
          </a:xfrm>
        </p:spPr>
        <p:txBody>
          <a:bodyPr/>
          <a:lstStyle/>
          <a:p>
            <a:pPr marL="285750" indent="-285750">
              <a:buClrTx/>
              <a:buFont typeface="Arial" panose="020B0604020202020204" pitchFamily="34" charset="0"/>
              <a:buChar char="•"/>
            </a:pPr>
            <a:r>
              <a:rPr lang="en-ZA" sz="2000" dirty="0">
                <a:solidFill>
                  <a:schemeClr val="tx1"/>
                </a:solidFill>
              </a:rPr>
              <a:t>Masters under Prof. Johan du Preez</a:t>
            </a:r>
          </a:p>
          <a:p>
            <a:pPr marL="285750" indent="-285750">
              <a:buClrTx/>
              <a:buFont typeface="Arial" panose="020B0604020202020204" pitchFamily="34" charset="0"/>
              <a:buChar char="•"/>
            </a:pPr>
            <a:r>
              <a:rPr lang="en-ZA" sz="2000" dirty="0">
                <a:solidFill>
                  <a:schemeClr val="tx1"/>
                </a:solidFill>
              </a:rPr>
              <a:t>Sponsored by SCS Space Group based in Somerset West</a:t>
            </a:r>
          </a:p>
          <a:p>
            <a:pPr marL="285750" indent="-285750">
              <a:buClrTx/>
              <a:buFont typeface="Arial" panose="020B0604020202020204" pitchFamily="34" charset="0"/>
              <a:buChar char="•"/>
            </a:pPr>
            <a:r>
              <a:rPr lang="en-ZA" sz="2000" dirty="0">
                <a:solidFill>
                  <a:schemeClr val="tx1"/>
                </a:solidFill>
              </a:rPr>
              <a:t>Hyperspectral Satellite Imagery Segmentation/Classification</a:t>
            </a:r>
          </a:p>
          <a:p>
            <a:pPr marL="895335" lvl="1" indent="-285750">
              <a:buClrTx/>
              <a:buFont typeface="Arial" panose="020B0604020202020204" pitchFamily="34" charset="0"/>
              <a:buChar char="•"/>
            </a:pPr>
            <a:r>
              <a:rPr lang="en-ZA" sz="2000" dirty="0">
                <a:solidFill>
                  <a:schemeClr val="tx1"/>
                </a:solidFill>
              </a:rPr>
              <a:t>Urban areas vs Agriculture</a:t>
            </a:r>
          </a:p>
          <a:p>
            <a:pPr marL="895335" lvl="1" indent="-285750">
              <a:buClrTx/>
              <a:buFont typeface="Arial" panose="020B0604020202020204" pitchFamily="34" charset="0"/>
              <a:buChar char="•"/>
            </a:pPr>
            <a:r>
              <a:rPr lang="en-ZA" sz="2000" dirty="0">
                <a:solidFill>
                  <a:schemeClr val="tx1"/>
                </a:solidFill>
              </a:rPr>
              <a:t>Types of Agriculture</a:t>
            </a:r>
          </a:p>
          <a:p>
            <a:pPr marL="1504919" lvl="2" indent="-285750">
              <a:buClrTx/>
              <a:buFont typeface="Arial" panose="020B0604020202020204" pitchFamily="34" charset="0"/>
              <a:buChar char="•"/>
            </a:pPr>
            <a:r>
              <a:rPr lang="en-ZA" sz="2000" dirty="0">
                <a:solidFill>
                  <a:schemeClr val="tx1"/>
                </a:solidFill>
              </a:rPr>
              <a:t>Health of Agriculture </a:t>
            </a:r>
          </a:p>
          <a:p>
            <a:pPr marL="285750" indent="-285750">
              <a:buClrTx/>
              <a:buFont typeface="Arial" panose="020B0604020202020204" pitchFamily="34" charset="0"/>
              <a:buChar char="•"/>
            </a:pPr>
            <a:endParaRPr lang="en-ZA" sz="2000" dirty="0">
              <a:solidFill>
                <a:schemeClr val="tx1"/>
              </a:solidFill>
            </a:endParaRPr>
          </a:p>
          <a:p>
            <a:endParaRPr lang="en-ZA" sz="2000" dirty="0"/>
          </a:p>
        </p:txBody>
      </p:sp>
      <p:pic>
        <p:nvPicPr>
          <p:cNvPr id="7" name="Picture 4" descr="Image result for hyperspectral cube indian pines">
            <a:extLst>
              <a:ext uri="{FF2B5EF4-FFF2-40B4-BE49-F238E27FC236}">
                <a16:creationId xmlns:a16="http://schemas.microsoft.com/office/drawing/2014/main" id="{CFF9B106-21DC-4C2F-9930-1C480A8AD6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868" y="4290123"/>
            <a:ext cx="5272125" cy="2251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4378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34A1C0-6CB0-4EED-B769-FF9A17F222C8}"/>
              </a:ext>
            </a:extLst>
          </p:cNvPr>
          <p:cNvPicPr>
            <a:picLocks noChangeAspect="1"/>
          </p:cNvPicPr>
          <p:nvPr/>
        </p:nvPicPr>
        <p:blipFill>
          <a:blip r:embed="rId3"/>
          <a:stretch>
            <a:fillRect/>
          </a:stretch>
        </p:blipFill>
        <p:spPr>
          <a:xfrm flipH="1">
            <a:off x="0" y="0"/>
            <a:ext cx="7682845" cy="6826766"/>
          </a:xfrm>
          <a:prstGeom prst="rect">
            <a:avLst/>
          </a:prstGeom>
        </p:spPr>
      </p:pic>
      <p:sp>
        <p:nvSpPr>
          <p:cNvPr id="2" name="Title 1">
            <a:extLst>
              <a:ext uri="{FF2B5EF4-FFF2-40B4-BE49-F238E27FC236}">
                <a16:creationId xmlns:a16="http://schemas.microsoft.com/office/drawing/2014/main" id="{941983C5-DD80-485C-A000-3978EE13A477}"/>
              </a:ext>
            </a:extLst>
          </p:cNvPr>
          <p:cNvSpPr>
            <a:spLocks noGrp="1"/>
          </p:cNvSpPr>
          <p:nvPr>
            <p:ph type="title"/>
          </p:nvPr>
        </p:nvSpPr>
        <p:spPr>
          <a:xfrm>
            <a:off x="1816232" y="111235"/>
            <a:ext cx="7348400" cy="1143200"/>
          </a:xfrm>
        </p:spPr>
        <p:txBody>
          <a:bodyPr/>
          <a:lstStyle/>
          <a:p>
            <a:pPr algn="ctr"/>
            <a:r>
              <a:rPr lang="en-ZA" dirty="0"/>
              <a:t>GAN Loop</a:t>
            </a:r>
          </a:p>
        </p:txBody>
      </p:sp>
      <p:pic>
        <p:nvPicPr>
          <p:cNvPr id="6" name="Picture 5">
            <a:extLst>
              <a:ext uri="{FF2B5EF4-FFF2-40B4-BE49-F238E27FC236}">
                <a16:creationId xmlns:a16="http://schemas.microsoft.com/office/drawing/2014/main" id="{E1F53550-7A3C-4D69-9330-EF19A6D04A65}"/>
              </a:ext>
            </a:extLst>
          </p:cNvPr>
          <p:cNvPicPr>
            <a:picLocks noChangeAspect="1"/>
          </p:cNvPicPr>
          <p:nvPr/>
        </p:nvPicPr>
        <p:blipFill>
          <a:blip r:embed="rId4"/>
          <a:stretch>
            <a:fillRect/>
          </a:stretch>
        </p:blipFill>
        <p:spPr>
          <a:xfrm>
            <a:off x="3205511" y="2218260"/>
            <a:ext cx="5218228" cy="3149513"/>
          </a:xfrm>
          <a:prstGeom prst="rect">
            <a:avLst/>
          </a:prstGeom>
        </p:spPr>
      </p:pic>
      <p:cxnSp>
        <p:nvCxnSpPr>
          <p:cNvPr id="18" name="Straight Connector 17">
            <a:extLst>
              <a:ext uri="{FF2B5EF4-FFF2-40B4-BE49-F238E27FC236}">
                <a16:creationId xmlns:a16="http://schemas.microsoft.com/office/drawing/2014/main" id="{4A1B516B-8A18-4887-86CC-823DEE5A7360}"/>
              </a:ext>
            </a:extLst>
          </p:cNvPr>
          <p:cNvCxnSpPr/>
          <p:nvPr/>
        </p:nvCxnSpPr>
        <p:spPr>
          <a:xfrm flipH="1">
            <a:off x="2824218" y="1736637"/>
            <a:ext cx="5081047"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A657B5A-C3DE-4EEE-8F9B-40B862772FE8}"/>
              </a:ext>
            </a:extLst>
          </p:cNvPr>
          <p:cNvCxnSpPr>
            <a:cxnSpLocks/>
          </p:cNvCxnSpPr>
          <p:nvPr/>
        </p:nvCxnSpPr>
        <p:spPr>
          <a:xfrm>
            <a:off x="2824218" y="1702583"/>
            <a:ext cx="0" cy="307891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8402C11-B8F2-406E-8690-F9F19D985E3D}"/>
              </a:ext>
            </a:extLst>
          </p:cNvPr>
          <p:cNvCxnSpPr>
            <a:cxnSpLocks/>
          </p:cNvCxnSpPr>
          <p:nvPr/>
        </p:nvCxnSpPr>
        <p:spPr>
          <a:xfrm>
            <a:off x="2824218" y="4740855"/>
            <a:ext cx="381293"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6ABA63B-E496-456F-A58E-DABFF94FD2D9}"/>
              </a:ext>
            </a:extLst>
          </p:cNvPr>
          <p:cNvCxnSpPr>
            <a:cxnSpLocks/>
          </p:cNvCxnSpPr>
          <p:nvPr/>
        </p:nvCxnSpPr>
        <p:spPr>
          <a:xfrm>
            <a:off x="7897410" y="1702583"/>
            <a:ext cx="0" cy="515677"/>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2219DAF-39D6-44A6-8699-913BA83F31CD}"/>
              </a:ext>
            </a:extLst>
          </p:cNvPr>
          <p:cNvSpPr txBox="1"/>
          <p:nvPr/>
        </p:nvSpPr>
        <p:spPr>
          <a:xfrm>
            <a:off x="4969704" y="1365670"/>
            <a:ext cx="1178351" cy="307777"/>
          </a:xfrm>
          <a:prstGeom prst="rect">
            <a:avLst/>
          </a:prstGeom>
          <a:noFill/>
        </p:spPr>
        <p:txBody>
          <a:bodyPr wrap="square" rtlCol="0">
            <a:spAutoFit/>
          </a:bodyPr>
          <a:lstStyle/>
          <a:p>
            <a:r>
              <a:rPr lang="en-ZA" dirty="0"/>
              <a:t>Loop</a:t>
            </a:r>
          </a:p>
        </p:txBody>
      </p:sp>
      <p:cxnSp>
        <p:nvCxnSpPr>
          <p:cNvPr id="36" name="Straight Arrow Connector 35">
            <a:extLst>
              <a:ext uri="{FF2B5EF4-FFF2-40B4-BE49-F238E27FC236}">
                <a16:creationId xmlns:a16="http://schemas.microsoft.com/office/drawing/2014/main" id="{5261180A-24DA-4664-9194-088D92FAADFA}"/>
              </a:ext>
            </a:extLst>
          </p:cNvPr>
          <p:cNvCxnSpPr>
            <a:cxnSpLocks/>
          </p:cNvCxnSpPr>
          <p:nvPr/>
        </p:nvCxnSpPr>
        <p:spPr>
          <a:xfrm>
            <a:off x="2824218" y="2715664"/>
            <a:ext cx="92019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4555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3"/>
                                        </p:tgtEl>
                                      </p:cBhvr>
                                    </p:animEffect>
                                    <p:set>
                                      <p:cBhvr>
                                        <p:cTn id="13" dur="1" fill="hold">
                                          <p:stCondLst>
                                            <p:cond delay="499"/>
                                          </p:stCondLst>
                                        </p:cTn>
                                        <p:tgtEl>
                                          <p:spTgt spid="23"/>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30"/>
                                        </p:tgtEl>
                                      </p:cBhvr>
                                    </p:animEffect>
                                    <p:set>
                                      <p:cBhvr>
                                        <p:cTn id="16" dur="1" fill="hold">
                                          <p:stCondLst>
                                            <p:cond delay="499"/>
                                          </p:stCondLst>
                                        </p:cTn>
                                        <p:tgtEl>
                                          <p:spTgt spid="30"/>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33"/>
                                        </p:tgtEl>
                                      </p:cBhvr>
                                    </p:animEffect>
                                    <p:set>
                                      <p:cBhvr>
                                        <p:cTn id="19" dur="1" fill="hold">
                                          <p:stCondLst>
                                            <p:cond delay="499"/>
                                          </p:stCondLst>
                                        </p:cTn>
                                        <p:tgtEl>
                                          <p:spTgt spid="33"/>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35"/>
                                        </p:tgtEl>
                                      </p:cBhvr>
                                    </p:animEffect>
                                    <p:set>
                                      <p:cBhvr>
                                        <p:cTn id="22" dur="1" fill="hold">
                                          <p:stCondLst>
                                            <p:cond delay="499"/>
                                          </p:stCondLst>
                                        </p:cTn>
                                        <p:tgtEl>
                                          <p:spTgt spid="35"/>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36"/>
                                        </p:tgtEl>
                                      </p:cBhvr>
                                    </p:animEffect>
                                    <p:set>
                                      <p:cBhvr>
                                        <p:cTn id="25" dur="1" fill="hold">
                                          <p:stCondLst>
                                            <p:cond delay="4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11266" name="Picture 2" descr="Image result for white image">
            <a:extLst>
              <a:ext uri="{FF2B5EF4-FFF2-40B4-BE49-F238E27FC236}">
                <a16:creationId xmlns:a16="http://schemas.microsoft.com/office/drawing/2014/main" id="{109DA876-3832-41CA-9CE8-9723BC1A99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227" y="-24040"/>
            <a:ext cx="7946938" cy="688204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F34A1C0-6CB0-4EED-B769-FF9A17F222C8}"/>
              </a:ext>
            </a:extLst>
          </p:cNvPr>
          <p:cNvPicPr>
            <a:picLocks noChangeAspect="1"/>
          </p:cNvPicPr>
          <p:nvPr/>
        </p:nvPicPr>
        <p:blipFill>
          <a:blip r:embed="rId4"/>
          <a:stretch>
            <a:fillRect/>
          </a:stretch>
        </p:blipFill>
        <p:spPr>
          <a:xfrm flipH="1">
            <a:off x="0" y="0"/>
            <a:ext cx="7682845" cy="6826766"/>
          </a:xfrm>
          <a:prstGeom prst="rect">
            <a:avLst/>
          </a:prstGeom>
        </p:spPr>
      </p:pic>
      <p:sp>
        <p:nvSpPr>
          <p:cNvPr id="2" name="Title 1">
            <a:extLst>
              <a:ext uri="{FF2B5EF4-FFF2-40B4-BE49-F238E27FC236}">
                <a16:creationId xmlns:a16="http://schemas.microsoft.com/office/drawing/2014/main" id="{941983C5-DD80-485C-A000-3978EE13A477}"/>
              </a:ext>
            </a:extLst>
          </p:cNvPr>
          <p:cNvSpPr>
            <a:spLocks noGrp="1"/>
          </p:cNvSpPr>
          <p:nvPr>
            <p:ph type="title"/>
          </p:nvPr>
        </p:nvSpPr>
        <p:spPr>
          <a:xfrm>
            <a:off x="1690541" y="69870"/>
            <a:ext cx="7348400" cy="1143200"/>
          </a:xfrm>
        </p:spPr>
        <p:txBody>
          <a:bodyPr/>
          <a:lstStyle/>
          <a:p>
            <a:pPr algn="ctr"/>
            <a:r>
              <a:rPr lang="en-ZA" dirty="0"/>
              <a:t>Loss Function/s</a:t>
            </a:r>
          </a:p>
        </p:txBody>
      </p:sp>
      <p:sp>
        <p:nvSpPr>
          <p:cNvPr id="3" name="TextBox 2">
            <a:extLst>
              <a:ext uri="{FF2B5EF4-FFF2-40B4-BE49-F238E27FC236}">
                <a16:creationId xmlns:a16="http://schemas.microsoft.com/office/drawing/2014/main" id="{E56A47E7-D6E7-43DB-9046-7F57C71F1FCD}"/>
              </a:ext>
            </a:extLst>
          </p:cNvPr>
          <p:cNvSpPr txBox="1"/>
          <p:nvPr/>
        </p:nvSpPr>
        <p:spPr>
          <a:xfrm>
            <a:off x="1911592" y="1203035"/>
            <a:ext cx="5203598" cy="1323439"/>
          </a:xfrm>
          <a:prstGeom prst="rect">
            <a:avLst/>
          </a:prstGeom>
          <a:noFill/>
        </p:spPr>
        <p:txBody>
          <a:bodyPr wrap="square" rtlCol="0">
            <a:spAutoFit/>
          </a:bodyPr>
          <a:lstStyle/>
          <a:p>
            <a:r>
              <a:rPr lang="en-ZA" sz="2000" dirty="0"/>
              <a:t>Let :	‘real’   	= 1</a:t>
            </a:r>
          </a:p>
          <a:p>
            <a:r>
              <a:rPr lang="en-ZA" sz="2000" dirty="0"/>
              <a:t>	‘fake’ 	= 0</a:t>
            </a:r>
          </a:p>
          <a:p>
            <a:r>
              <a:rPr lang="en-ZA" sz="2000" dirty="0"/>
              <a:t>	(for Discriminator’s</a:t>
            </a:r>
          </a:p>
          <a:p>
            <a:r>
              <a:rPr lang="en-ZA" sz="2000" dirty="0"/>
              <a:t>	 output)</a:t>
            </a:r>
          </a:p>
        </p:txBody>
      </p:sp>
      <p:sp>
        <p:nvSpPr>
          <p:cNvPr id="5" name="TextBox 4">
            <a:extLst>
              <a:ext uri="{FF2B5EF4-FFF2-40B4-BE49-F238E27FC236}">
                <a16:creationId xmlns:a16="http://schemas.microsoft.com/office/drawing/2014/main" id="{4CA5B73F-F1DF-4D06-A174-446EE75BB669}"/>
              </a:ext>
            </a:extLst>
          </p:cNvPr>
          <p:cNvSpPr txBox="1"/>
          <p:nvPr/>
        </p:nvSpPr>
        <p:spPr>
          <a:xfrm>
            <a:off x="2479248" y="2835284"/>
            <a:ext cx="5203597" cy="707886"/>
          </a:xfrm>
          <a:prstGeom prst="rect">
            <a:avLst/>
          </a:prstGeom>
          <a:noFill/>
        </p:spPr>
        <p:txBody>
          <a:bodyPr wrap="square" rtlCol="0">
            <a:spAutoFit/>
          </a:bodyPr>
          <a:lstStyle/>
          <a:p>
            <a:r>
              <a:rPr lang="en-ZA" sz="2000" dirty="0"/>
              <a:t>Create loss functions for the generator and the discriminator:</a:t>
            </a:r>
          </a:p>
        </p:txBody>
      </p:sp>
      <p:sp>
        <p:nvSpPr>
          <p:cNvPr id="7" name="TextBox 6">
            <a:extLst>
              <a:ext uri="{FF2B5EF4-FFF2-40B4-BE49-F238E27FC236}">
                <a16:creationId xmlns:a16="http://schemas.microsoft.com/office/drawing/2014/main" id="{B01CE6A6-AACA-4D46-BFDE-8CB07D10B9C0}"/>
              </a:ext>
            </a:extLst>
          </p:cNvPr>
          <p:cNvSpPr txBox="1"/>
          <p:nvPr/>
        </p:nvSpPr>
        <p:spPr>
          <a:xfrm>
            <a:off x="5112865" y="914485"/>
            <a:ext cx="4904509" cy="2062103"/>
          </a:xfrm>
          <a:prstGeom prst="rect">
            <a:avLst/>
          </a:prstGeom>
          <a:noFill/>
        </p:spPr>
        <p:txBody>
          <a:bodyPr wrap="square" rtlCol="0">
            <a:spAutoFit/>
          </a:bodyPr>
          <a:lstStyle/>
          <a:p>
            <a:endParaRPr lang="en-ZA" dirty="0"/>
          </a:p>
          <a:p>
            <a:r>
              <a:rPr lang="en-ZA" sz="2000" dirty="0"/>
              <a:t>Let:	G(z) = generated data points</a:t>
            </a:r>
          </a:p>
          <a:p>
            <a:r>
              <a:rPr lang="en-ZA" sz="2000" dirty="0"/>
              <a:t>	           from random noise z</a:t>
            </a:r>
          </a:p>
          <a:p>
            <a:r>
              <a:rPr lang="en-ZA" sz="2000" dirty="0"/>
              <a:t>	D(x) = discriminator’s 		           	           prediction of ‘1’ or ‘0’</a:t>
            </a:r>
          </a:p>
          <a:p>
            <a:r>
              <a:rPr lang="en-ZA" sz="2000" dirty="0"/>
              <a:t>	x      = real data points</a:t>
            </a:r>
          </a:p>
          <a:p>
            <a:endParaRPr lang="en-ZA"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8B14829-8756-45BB-9409-ECE5D2C901AA}"/>
                  </a:ext>
                </a:extLst>
              </p:cNvPr>
              <p:cNvSpPr txBox="1"/>
              <p:nvPr/>
            </p:nvSpPr>
            <p:spPr>
              <a:xfrm>
                <a:off x="2495187" y="3659639"/>
                <a:ext cx="4919903" cy="1168525"/>
              </a:xfrm>
              <a:prstGeom prst="rect">
                <a:avLst/>
              </a:prstGeom>
              <a:noFill/>
            </p:spPr>
            <p:txBody>
              <a:bodyPr wrap="square" rtlCol="0">
                <a:spAutoFit/>
              </a:bodyPr>
              <a:lstStyle/>
              <a:p>
                <a:r>
                  <a:rPr lang="en-ZA" sz="2000" dirty="0"/>
                  <a:t>G_loss = </a:t>
                </a:r>
                <a14:m>
                  <m:oMath xmlns:m="http://schemas.openxmlformats.org/officeDocument/2006/math">
                    <m:r>
                      <m:rPr>
                        <m:sty m:val="p"/>
                      </m:rPr>
                      <a:rPr lang="en-ZA" sz="2000" b="0" i="0" smtClean="0">
                        <a:latin typeface="Cambria Math" panose="02040503050406030204" pitchFamily="18" charset="0"/>
                      </a:rPr>
                      <m:t>min</m:t>
                    </m:r>
                    <m:r>
                      <a:rPr lang="en-ZA" sz="2000" b="0" i="0" smtClean="0">
                        <a:latin typeface="Cambria Math" panose="02040503050406030204" pitchFamily="18" charset="0"/>
                      </a:rPr>
                      <m:t>  </m:t>
                    </m:r>
                    <m:r>
                      <a:rPr lang="en-ZA" sz="2000" b="0" i="1" smtClean="0">
                        <a:latin typeface="Cambria Math" panose="02040503050406030204" pitchFamily="18" charset="0"/>
                      </a:rPr>
                      <m:t>⁡[</m:t>
                    </m:r>
                    <m:func>
                      <m:funcPr>
                        <m:ctrlPr>
                          <a:rPr lang="en-ZA" sz="2000" b="0" i="1" smtClean="0">
                            <a:latin typeface="Cambria Math" panose="02040503050406030204" pitchFamily="18" charset="0"/>
                          </a:rPr>
                        </m:ctrlPr>
                      </m:funcPr>
                      <m:fName>
                        <m:r>
                          <m:rPr>
                            <m:sty m:val="p"/>
                          </m:rPr>
                          <a:rPr lang="en-ZA" sz="2000" b="0" i="0" smtClean="0">
                            <a:latin typeface="Cambria Math" panose="02040503050406030204" pitchFamily="18" charset="0"/>
                          </a:rPr>
                          <m:t>log</m:t>
                        </m:r>
                      </m:fName>
                      <m:e>
                        <m:d>
                          <m:dPr>
                            <m:ctrlPr>
                              <a:rPr lang="en-ZA" sz="2000" b="0" i="1" smtClean="0">
                                <a:latin typeface="Cambria Math" panose="02040503050406030204" pitchFamily="18" charset="0"/>
                              </a:rPr>
                            </m:ctrlPr>
                          </m:dPr>
                          <m:e>
                            <m:r>
                              <a:rPr lang="en-ZA" sz="2000" b="0" i="1" smtClean="0">
                                <a:latin typeface="Cambria Math" panose="02040503050406030204" pitchFamily="18" charset="0"/>
                              </a:rPr>
                              <m:t>1−</m:t>
                            </m:r>
                            <m:r>
                              <a:rPr lang="en-ZA" sz="2000" b="0" i="1" smtClean="0">
                                <a:latin typeface="Cambria Math" panose="02040503050406030204" pitchFamily="18" charset="0"/>
                              </a:rPr>
                              <m:t>𝐷</m:t>
                            </m:r>
                            <m:d>
                              <m:dPr>
                                <m:ctrlPr>
                                  <a:rPr lang="en-ZA" sz="2000" b="0" i="1" smtClean="0">
                                    <a:latin typeface="Cambria Math" panose="02040503050406030204" pitchFamily="18" charset="0"/>
                                  </a:rPr>
                                </m:ctrlPr>
                              </m:dPr>
                              <m:e>
                                <m:r>
                                  <a:rPr lang="en-ZA" sz="2000" b="0" i="1" smtClean="0">
                                    <a:latin typeface="Cambria Math" panose="02040503050406030204" pitchFamily="18" charset="0"/>
                                  </a:rPr>
                                  <m:t>𝐺</m:t>
                                </m:r>
                                <m:d>
                                  <m:dPr>
                                    <m:ctrlPr>
                                      <a:rPr lang="en-ZA" sz="2000" b="0" i="1" smtClean="0">
                                        <a:latin typeface="Cambria Math" panose="02040503050406030204" pitchFamily="18" charset="0"/>
                                      </a:rPr>
                                    </m:ctrlPr>
                                  </m:dPr>
                                  <m:e>
                                    <m:r>
                                      <a:rPr lang="en-ZA" sz="2000" b="0" i="1" smtClean="0">
                                        <a:latin typeface="Cambria Math" panose="02040503050406030204" pitchFamily="18" charset="0"/>
                                      </a:rPr>
                                      <m:t>𝑧</m:t>
                                    </m:r>
                                  </m:e>
                                </m:d>
                              </m:e>
                            </m:d>
                          </m:e>
                        </m:d>
                        <m:r>
                          <a:rPr lang="en-ZA" sz="2000" b="0" i="1" smtClean="0">
                            <a:latin typeface="Cambria Math" panose="02040503050406030204" pitchFamily="18" charset="0"/>
                          </a:rPr>
                          <m:t>]</m:t>
                        </m:r>
                      </m:e>
                    </m:func>
                  </m:oMath>
                </a14:m>
                <a:r>
                  <a:rPr lang="en-ZA" sz="2000" dirty="0"/>
                  <a:t>	</a:t>
                </a:r>
              </a:p>
              <a:p>
                <a:r>
                  <a:rPr lang="en-ZA" sz="2000" dirty="0"/>
                  <a:t>	-	Make all generated data       		points have a ‘1’ label</a:t>
                </a:r>
              </a:p>
            </p:txBody>
          </p:sp>
        </mc:Choice>
        <mc:Fallback xmlns="">
          <p:sp>
            <p:nvSpPr>
              <p:cNvPr id="8" name="TextBox 7">
                <a:extLst>
                  <a:ext uri="{FF2B5EF4-FFF2-40B4-BE49-F238E27FC236}">
                    <a16:creationId xmlns:a16="http://schemas.microsoft.com/office/drawing/2014/main" id="{C8B14829-8756-45BB-9409-ECE5D2C901AA}"/>
                  </a:ext>
                </a:extLst>
              </p:cNvPr>
              <p:cNvSpPr txBox="1">
                <a:spLocks noRot="1" noChangeAspect="1" noMove="1" noResize="1" noEditPoints="1" noAdjustHandles="1" noChangeArrowheads="1" noChangeShapeType="1" noTextEdit="1"/>
              </p:cNvSpPr>
              <p:nvPr/>
            </p:nvSpPr>
            <p:spPr>
              <a:xfrm>
                <a:off x="2495187" y="3659639"/>
                <a:ext cx="4919903" cy="1168525"/>
              </a:xfrm>
              <a:prstGeom prst="rect">
                <a:avLst/>
              </a:prstGeom>
              <a:blipFill>
                <a:blip r:embed="rId5"/>
                <a:stretch>
                  <a:fillRect l="-1239" r="-7559" b="-8333"/>
                </a:stretch>
              </a:blipFill>
            </p:spPr>
            <p:txBody>
              <a:bodyPr/>
              <a:lstStyle/>
              <a:p>
                <a:r>
                  <a:rPr lang="en-ZA">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5B7F381-3B0F-4C60-AFC9-E964631A2CAD}"/>
                  </a:ext>
                </a:extLst>
              </p:cNvPr>
              <p:cNvSpPr txBox="1"/>
              <p:nvPr/>
            </p:nvSpPr>
            <p:spPr>
              <a:xfrm>
                <a:off x="2495187" y="4916814"/>
                <a:ext cx="5739105" cy="1476302"/>
              </a:xfrm>
              <a:prstGeom prst="rect">
                <a:avLst/>
              </a:prstGeom>
              <a:noFill/>
            </p:spPr>
            <p:txBody>
              <a:bodyPr wrap="square" rtlCol="0">
                <a:spAutoFit/>
              </a:bodyPr>
              <a:lstStyle/>
              <a:p>
                <a:r>
                  <a:rPr lang="en-ZA" sz="2000" dirty="0"/>
                  <a:t>D_loss = </a:t>
                </a:r>
                <a14:m>
                  <m:oMath xmlns:m="http://schemas.openxmlformats.org/officeDocument/2006/math">
                    <m:r>
                      <m:rPr>
                        <m:sty m:val="p"/>
                      </m:rPr>
                      <a:rPr lang="en-ZA" sz="2000" b="0" i="0" smtClean="0">
                        <a:latin typeface="Cambria Math" panose="02040503050406030204" pitchFamily="18" charset="0"/>
                      </a:rPr>
                      <m:t>max</m:t>
                    </m:r>
                    <m:r>
                      <a:rPr lang="en-ZA" sz="2000" b="0" i="0" smtClean="0">
                        <a:latin typeface="Cambria Math" panose="02040503050406030204" pitchFamily="18" charset="0"/>
                      </a:rPr>
                      <m:t>  </m:t>
                    </m:r>
                    <m:r>
                      <a:rPr lang="en-ZA" sz="2000" b="0" i="1" smtClean="0">
                        <a:latin typeface="Cambria Math" panose="02040503050406030204" pitchFamily="18" charset="0"/>
                      </a:rPr>
                      <m:t>⁡[</m:t>
                    </m:r>
                    <m:func>
                      <m:funcPr>
                        <m:ctrlPr>
                          <a:rPr lang="en-ZA" sz="2000" b="0" i="1" smtClean="0">
                            <a:latin typeface="Cambria Math" panose="02040503050406030204" pitchFamily="18" charset="0"/>
                          </a:rPr>
                        </m:ctrlPr>
                      </m:funcPr>
                      <m:fName>
                        <m:r>
                          <m:rPr>
                            <m:sty m:val="p"/>
                          </m:rPr>
                          <a:rPr lang="en-ZA" sz="2000" b="0" i="0" smtClean="0">
                            <a:latin typeface="Cambria Math" panose="02040503050406030204" pitchFamily="18" charset="0"/>
                          </a:rPr>
                          <m:t>log</m:t>
                        </m:r>
                      </m:fName>
                      <m:e>
                        <m:d>
                          <m:dPr>
                            <m:ctrlPr>
                              <a:rPr lang="en-ZA" sz="2000" b="0" i="1" smtClean="0">
                                <a:latin typeface="Cambria Math" panose="02040503050406030204" pitchFamily="18" charset="0"/>
                              </a:rPr>
                            </m:ctrlPr>
                          </m:dPr>
                          <m:e>
                            <m:r>
                              <a:rPr lang="en-ZA" sz="2000" b="0" i="1" smtClean="0">
                                <a:latin typeface="Cambria Math" panose="02040503050406030204" pitchFamily="18" charset="0"/>
                              </a:rPr>
                              <m:t>1−</m:t>
                            </m:r>
                            <m:r>
                              <a:rPr lang="en-ZA" sz="2000" b="0" i="1" smtClean="0">
                                <a:latin typeface="Cambria Math" panose="02040503050406030204" pitchFamily="18" charset="0"/>
                              </a:rPr>
                              <m:t>𝐷</m:t>
                            </m:r>
                            <m:d>
                              <m:dPr>
                                <m:ctrlPr>
                                  <a:rPr lang="en-ZA" sz="2000" b="0" i="1" smtClean="0">
                                    <a:latin typeface="Cambria Math" panose="02040503050406030204" pitchFamily="18" charset="0"/>
                                  </a:rPr>
                                </m:ctrlPr>
                              </m:dPr>
                              <m:e>
                                <m:r>
                                  <a:rPr lang="en-ZA" sz="2000" b="0" i="1" smtClean="0">
                                    <a:latin typeface="Cambria Math" panose="02040503050406030204" pitchFamily="18" charset="0"/>
                                  </a:rPr>
                                  <m:t>𝐺</m:t>
                                </m:r>
                                <m:d>
                                  <m:dPr>
                                    <m:ctrlPr>
                                      <a:rPr lang="en-ZA" sz="2000" b="0" i="1" smtClean="0">
                                        <a:latin typeface="Cambria Math" panose="02040503050406030204" pitchFamily="18" charset="0"/>
                                      </a:rPr>
                                    </m:ctrlPr>
                                  </m:dPr>
                                  <m:e>
                                    <m:r>
                                      <a:rPr lang="en-ZA" sz="2000" b="0" i="1" smtClean="0">
                                        <a:latin typeface="Cambria Math" panose="02040503050406030204" pitchFamily="18" charset="0"/>
                                      </a:rPr>
                                      <m:t>𝑧</m:t>
                                    </m:r>
                                  </m:e>
                                </m:d>
                              </m:e>
                            </m:d>
                          </m:e>
                        </m:d>
                        <m:r>
                          <a:rPr lang="en-ZA" sz="2000" b="0" i="1" smtClean="0">
                            <a:latin typeface="Cambria Math" panose="02040503050406030204" pitchFamily="18" charset="0"/>
                          </a:rPr>
                          <m:t>+</m:t>
                        </m:r>
                        <m:r>
                          <m:rPr>
                            <m:sty m:val="p"/>
                          </m:rPr>
                          <a:rPr lang="en-ZA" sz="2000" b="0" i="0" smtClean="0">
                            <a:latin typeface="Cambria Math" panose="02040503050406030204" pitchFamily="18" charset="0"/>
                          </a:rPr>
                          <m:t>log</m:t>
                        </m:r>
                        <m:r>
                          <a:rPr lang="en-ZA" sz="2000" b="0" i="1" smtClean="0">
                            <a:latin typeface="Cambria Math" panose="02040503050406030204" pitchFamily="18" charset="0"/>
                          </a:rPr>
                          <m:t>⁡(</m:t>
                        </m:r>
                        <m:r>
                          <a:rPr lang="en-ZA" sz="2000" b="0" i="1" smtClean="0">
                            <a:latin typeface="Cambria Math" panose="02040503050406030204" pitchFamily="18" charset="0"/>
                          </a:rPr>
                          <m:t>𝐷</m:t>
                        </m:r>
                        <m:r>
                          <a:rPr lang="en-ZA" sz="2000" b="0" i="1" smtClean="0">
                            <a:latin typeface="Cambria Math" panose="02040503050406030204" pitchFamily="18" charset="0"/>
                          </a:rPr>
                          <m:t>(</m:t>
                        </m:r>
                        <m:r>
                          <a:rPr lang="en-ZA" sz="2000" b="0" i="1" smtClean="0">
                            <a:latin typeface="Cambria Math" panose="02040503050406030204" pitchFamily="18" charset="0"/>
                          </a:rPr>
                          <m:t>𝑥</m:t>
                        </m:r>
                      </m:e>
                    </m:func>
                    <m:r>
                      <a:rPr lang="en-ZA" sz="2000" b="0" i="1" smtClean="0">
                        <a:latin typeface="Cambria Math" panose="02040503050406030204" pitchFamily="18" charset="0"/>
                      </a:rPr>
                      <m:t>))]</m:t>
                    </m:r>
                  </m:oMath>
                </a14:m>
                <a:endParaRPr lang="en-ZA" sz="2000" dirty="0"/>
              </a:p>
              <a:p>
                <a:r>
                  <a:rPr lang="en-ZA" sz="2000" dirty="0"/>
                  <a:t>	-	Make all generated data points 		 	have a ‘0’ label and all real 			data points have a ‘1’ label</a:t>
                </a:r>
              </a:p>
            </p:txBody>
          </p:sp>
        </mc:Choice>
        <mc:Fallback xmlns="">
          <p:sp>
            <p:nvSpPr>
              <p:cNvPr id="15" name="TextBox 14">
                <a:extLst>
                  <a:ext uri="{FF2B5EF4-FFF2-40B4-BE49-F238E27FC236}">
                    <a16:creationId xmlns:a16="http://schemas.microsoft.com/office/drawing/2014/main" id="{15B7F381-3B0F-4C60-AFC9-E964631A2CAD}"/>
                  </a:ext>
                </a:extLst>
              </p:cNvPr>
              <p:cNvSpPr txBox="1">
                <a:spLocks noRot="1" noChangeAspect="1" noMove="1" noResize="1" noEditPoints="1" noAdjustHandles="1" noChangeArrowheads="1" noChangeShapeType="1" noTextEdit="1"/>
              </p:cNvSpPr>
              <p:nvPr/>
            </p:nvSpPr>
            <p:spPr>
              <a:xfrm>
                <a:off x="2495187" y="4916814"/>
                <a:ext cx="5739105" cy="1476302"/>
              </a:xfrm>
              <a:prstGeom prst="rect">
                <a:avLst/>
              </a:prstGeom>
              <a:blipFill>
                <a:blip r:embed="rId6"/>
                <a:stretch>
                  <a:fillRect l="-1062" b="-6612"/>
                </a:stretch>
              </a:blipFill>
            </p:spPr>
            <p:txBody>
              <a:bodyPr/>
              <a:lstStyle/>
              <a:p>
                <a:r>
                  <a:rPr lang="en-ZA">
                    <a:noFill/>
                  </a:rPr>
                  <a:t> </a:t>
                </a:r>
              </a:p>
            </p:txBody>
          </p:sp>
        </mc:Fallback>
      </mc:AlternateContent>
      <p:cxnSp>
        <p:nvCxnSpPr>
          <p:cNvPr id="10" name="Straight Arrow Connector 9">
            <a:extLst>
              <a:ext uri="{FF2B5EF4-FFF2-40B4-BE49-F238E27FC236}">
                <a16:creationId xmlns:a16="http://schemas.microsoft.com/office/drawing/2014/main" id="{B6DBB860-0647-452C-9E7C-595731018420}"/>
              </a:ext>
            </a:extLst>
          </p:cNvPr>
          <p:cNvCxnSpPr>
            <a:cxnSpLocks/>
          </p:cNvCxnSpPr>
          <p:nvPr/>
        </p:nvCxnSpPr>
        <p:spPr>
          <a:xfrm>
            <a:off x="6546273" y="3948545"/>
            <a:ext cx="1487042" cy="19085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9EC01CA-68AE-437A-BD01-6D5DC0418BAB}"/>
                  </a:ext>
                </a:extLst>
              </p:cNvPr>
              <p:cNvSpPr txBox="1"/>
              <p:nvPr/>
            </p:nvSpPr>
            <p:spPr>
              <a:xfrm>
                <a:off x="8033315" y="3935681"/>
                <a:ext cx="1883576" cy="923330"/>
              </a:xfrm>
              <a:prstGeom prst="rect">
                <a:avLst/>
              </a:prstGeom>
              <a:noFill/>
            </p:spPr>
            <p:txBody>
              <a:bodyPr wrap="square" rtlCol="0">
                <a:spAutoFit/>
              </a:bodyPr>
              <a:lstStyle/>
              <a:p>
                <a14:m>
                  <m:oMath xmlns:m="http://schemas.openxmlformats.org/officeDocument/2006/math">
                    <m:func>
                      <m:funcPr>
                        <m:ctrlPr>
                          <a:rPr lang="en-ZA" sz="1800" i="1" smtClean="0">
                            <a:latin typeface="Cambria Math" panose="02040503050406030204" pitchFamily="18" charset="0"/>
                          </a:rPr>
                        </m:ctrlPr>
                      </m:funcPr>
                      <m:fName>
                        <m:r>
                          <m:rPr>
                            <m:sty m:val="p"/>
                          </m:rPr>
                          <a:rPr lang="en-ZA" sz="1800">
                            <a:latin typeface="Cambria Math" panose="02040503050406030204" pitchFamily="18" charset="0"/>
                          </a:rPr>
                          <m:t>log</m:t>
                        </m:r>
                      </m:fName>
                      <m:e>
                        <m:d>
                          <m:dPr>
                            <m:ctrlPr>
                              <a:rPr lang="en-ZA" sz="1800" i="1">
                                <a:latin typeface="Cambria Math" panose="02040503050406030204" pitchFamily="18" charset="0"/>
                              </a:rPr>
                            </m:ctrlPr>
                          </m:dPr>
                          <m:e>
                            <m:r>
                              <a:rPr lang="en-ZA" sz="1800" i="1">
                                <a:latin typeface="Cambria Math" panose="02040503050406030204" pitchFamily="18" charset="0"/>
                              </a:rPr>
                              <m:t>1−</m:t>
                            </m:r>
                            <m:r>
                              <a:rPr lang="en-ZA" sz="1800" b="0" i="1" smtClean="0">
                                <a:latin typeface="Cambria Math" panose="02040503050406030204" pitchFamily="18" charset="0"/>
                              </a:rPr>
                              <m:t>1</m:t>
                            </m:r>
                          </m:e>
                        </m:d>
                        <m:r>
                          <a:rPr lang="en-ZA" sz="1800" b="0" i="1" smtClean="0">
                            <a:latin typeface="Cambria Math" panose="02040503050406030204" pitchFamily="18" charset="0"/>
                          </a:rPr>
                          <m:t>=</m:t>
                        </m:r>
                      </m:e>
                    </m:func>
                    <m:r>
                      <a:rPr lang="en-ZA" sz="1800" b="0" i="1" smtClean="0">
                        <a:latin typeface="Cambria Math" panose="02040503050406030204" pitchFamily="18" charset="0"/>
                      </a:rPr>
                      <m:t> </m:t>
                    </m:r>
                  </m:oMath>
                </a14:m>
                <a:r>
                  <a:rPr lang="en-ZA" sz="1800" dirty="0"/>
                  <a:t>-inf </a:t>
                </a:r>
                <a14:m>
                  <m:oMath xmlns:m="http://schemas.openxmlformats.org/officeDocument/2006/math">
                    <m:func>
                      <m:funcPr>
                        <m:ctrlPr>
                          <a:rPr lang="en-ZA" sz="1800" i="1">
                            <a:latin typeface="Cambria Math" panose="02040503050406030204" pitchFamily="18" charset="0"/>
                          </a:rPr>
                        </m:ctrlPr>
                      </m:funcPr>
                      <m:fName>
                        <m:r>
                          <m:rPr>
                            <m:sty m:val="p"/>
                          </m:rPr>
                          <a:rPr lang="en-ZA" sz="1800">
                            <a:latin typeface="Cambria Math" panose="02040503050406030204" pitchFamily="18" charset="0"/>
                          </a:rPr>
                          <m:t>log</m:t>
                        </m:r>
                      </m:fName>
                      <m:e>
                        <m:d>
                          <m:dPr>
                            <m:ctrlPr>
                              <a:rPr lang="en-ZA" sz="1800" i="1">
                                <a:latin typeface="Cambria Math" panose="02040503050406030204" pitchFamily="18" charset="0"/>
                              </a:rPr>
                            </m:ctrlPr>
                          </m:dPr>
                          <m:e>
                            <m:r>
                              <a:rPr lang="en-ZA" sz="1800" i="1">
                                <a:latin typeface="Cambria Math" panose="02040503050406030204" pitchFamily="18" charset="0"/>
                              </a:rPr>
                              <m:t>1−</m:t>
                            </m:r>
                            <m:r>
                              <a:rPr lang="en-ZA" sz="1800" b="0" i="1" smtClean="0">
                                <a:latin typeface="Cambria Math" panose="02040503050406030204" pitchFamily="18" charset="0"/>
                              </a:rPr>
                              <m:t>0</m:t>
                            </m:r>
                          </m:e>
                        </m:d>
                        <m:r>
                          <a:rPr lang="en-ZA" sz="1800" i="1">
                            <a:latin typeface="Cambria Math" panose="02040503050406030204" pitchFamily="18" charset="0"/>
                          </a:rPr>
                          <m:t>=</m:t>
                        </m:r>
                      </m:e>
                    </m:func>
                    <m:r>
                      <a:rPr lang="en-ZA" sz="1800" i="1">
                        <a:latin typeface="Cambria Math" panose="02040503050406030204" pitchFamily="18" charset="0"/>
                      </a:rPr>
                      <m:t> </m:t>
                    </m:r>
                  </m:oMath>
                </a14:m>
                <a:r>
                  <a:rPr lang="en-ZA" sz="1800" dirty="0"/>
                  <a:t>0</a:t>
                </a:r>
              </a:p>
              <a:p>
                <a:endParaRPr lang="en-ZA" sz="1800" dirty="0"/>
              </a:p>
            </p:txBody>
          </p:sp>
        </mc:Choice>
        <mc:Fallback xmlns="">
          <p:sp>
            <p:nvSpPr>
              <p:cNvPr id="11" name="TextBox 10">
                <a:extLst>
                  <a:ext uri="{FF2B5EF4-FFF2-40B4-BE49-F238E27FC236}">
                    <a16:creationId xmlns:a16="http://schemas.microsoft.com/office/drawing/2014/main" id="{B9EC01CA-68AE-437A-BD01-6D5DC0418BAB}"/>
                  </a:ext>
                </a:extLst>
              </p:cNvPr>
              <p:cNvSpPr txBox="1">
                <a:spLocks noRot="1" noChangeAspect="1" noMove="1" noResize="1" noEditPoints="1" noAdjustHandles="1" noChangeArrowheads="1" noChangeShapeType="1" noTextEdit="1"/>
              </p:cNvSpPr>
              <p:nvPr/>
            </p:nvSpPr>
            <p:spPr>
              <a:xfrm>
                <a:off x="8033315" y="3935681"/>
                <a:ext cx="1883576" cy="923330"/>
              </a:xfrm>
              <a:prstGeom prst="rect">
                <a:avLst/>
              </a:prstGeom>
              <a:blipFill>
                <a:blip r:embed="rId7"/>
                <a:stretch>
                  <a:fillRect l="-971" t="-3974" r="-1294"/>
                </a:stretch>
              </a:blipFill>
            </p:spPr>
            <p:txBody>
              <a:bodyPr/>
              <a:lstStyle/>
              <a:p>
                <a:r>
                  <a:rPr lang="en-ZA">
                    <a:noFill/>
                  </a:rPr>
                  <a:t> </a:t>
                </a:r>
              </a:p>
            </p:txBody>
          </p:sp>
        </mc:Fallback>
      </mc:AlternateContent>
      <p:cxnSp>
        <p:nvCxnSpPr>
          <p:cNvPr id="21" name="Straight Arrow Connector 20">
            <a:extLst>
              <a:ext uri="{FF2B5EF4-FFF2-40B4-BE49-F238E27FC236}">
                <a16:creationId xmlns:a16="http://schemas.microsoft.com/office/drawing/2014/main" id="{6BBEBFB8-1336-4DD8-A5CB-5C42E8A0DBA5}"/>
              </a:ext>
            </a:extLst>
          </p:cNvPr>
          <p:cNvCxnSpPr>
            <a:cxnSpLocks/>
          </p:cNvCxnSpPr>
          <p:nvPr/>
        </p:nvCxnSpPr>
        <p:spPr>
          <a:xfrm flipV="1">
            <a:off x="6743700" y="4410210"/>
            <a:ext cx="1289615" cy="58426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2" name="Left Brace 21">
            <a:extLst>
              <a:ext uri="{FF2B5EF4-FFF2-40B4-BE49-F238E27FC236}">
                <a16:creationId xmlns:a16="http://schemas.microsoft.com/office/drawing/2014/main" id="{F1A42DBC-E8A5-45FC-928E-DB9320AFA1FE}"/>
              </a:ext>
            </a:extLst>
          </p:cNvPr>
          <p:cNvSpPr/>
          <p:nvPr/>
        </p:nvSpPr>
        <p:spPr>
          <a:xfrm>
            <a:off x="1667238" y="3776643"/>
            <a:ext cx="488708" cy="2306782"/>
          </a:xfrm>
          <a:prstGeom prst="leftBrace">
            <a:avLst/>
          </a:prstGeom>
          <a:ln w="76200"/>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24" name="TextBox 23">
            <a:extLst>
              <a:ext uri="{FF2B5EF4-FFF2-40B4-BE49-F238E27FC236}">
                <a16:creationId xmlns:a16="http://schemas.microsoft.com/office/drawing/2014/main" id="{9A1B3030-E6E4-49AE-86AE-34D2901CBB6E}"/>
              </a:ext>
            </a:extLst>
          </p:cNvPr>
          <p:cNvSpPr txBox="1"/>
          <p:nvPr/>
        </p:nvSpPr>
        <p:spPr>
          <a:xfrm>
            <a:off x="32639" y="3810276"/>
            <a:ext cx="1878953" cy="2308324"/>
          </a:xfrm>
          <a:prstGeom prst="rect">
            <a:avLst/>
          </a:prstGeom>
          <a:noFill/>
        </p:spPr>
        <p:txBody>
          <a:bodyPr wrap="square" rtlCol="0">
            <a:spAutoFit/>
          </a:bodyPr>
          <a:lstStyle/>
          <a:p>
            <a:r>
              <a:rPr lang="en-ZA" sz="1800" b="1" dirty="0">
                <a:solidFill>
                  <a:schemeClr val="tx1"/>
                </a:solidFill>
              </a:rPr>
              <a:t>Directly contradicting each other causing the generator and discriminator to ‘fight’ for optimality </a:t>
            </a:r>
          </a:p>
        </p:txBody>
      </p:sp>
      <p:sp>
        <p:nvSpPr>
          <p:cNvPr id="25" name="Right Brace 24">
            <a:extLst>
              <a:ext uri="{FF2B5EF4-FFF2-40B4-BE49-F238E27FC236}">
                <a16:creationId xmlns:a16="http://schemas.microsoft.com/office/drawing/2014/main" id="{90365018-3816-48D5-AE20-D721C01DE596}"/>
              </a:ext>
            </a:extLst>
          </p:cNvPr>
          <p:cNvSpPr/>
          <p:nvPr/>
        </p:nvSpPr>
        <p:spPr>
          <a:xfrm>
            <a:off x="9588885" y="3659639"/>
            <a:ext cx="526560" cy="2532568"/>
          </a:xfrm>
          <a:prstGeom prst="rightBrace">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31" name="TextBox 30">
            <a:extLst>
              <a:ext uri="{FF2B5EF4-FFF2-40B4-BE49-F238E27FC236}">
                <a16:creationId xmlns:a16="http://schemas.microsoft.com/office/drawing/2014/main" id="{7AF4DF14-0B45-46DA-8DB7-E818ABCC4166}"/>
              </a:ext>
            </a:extLst>
          </p:cNvPr>
          <p:cNvSpPr txBox="1"/>
          <p:nvPr/>
        </p:nvSpPr>
        <p:spPr>
          <a:xfrm>
            <a:off x="10197081" y="3389997"/>
            <a:ext cx="1878953" cy="2862322"/>
          </a:xfrm>
          <a:prstGeom prst="rect">
            <a:avLst/>
          </a:prstGeom>
          <a:noFill/>
        </p:spPr>
        <p:txBody>
          <a:bodyPr wrap="square" rtlCol="0">
            <a:spAutoFit/>
          </a:bodyPr>
          <a:lstStyle/>
          <a:p>
            <a:r>
              <a:rPr lang="en-ZA" sz="1800" b="1" dirty="0">
                <a:solidFill>
                  <a:schemeClr val="tx1"/>
                </a:solidFill>
              </a:rPr>
              <a:t>Therefore each loop the generator and discriminator is improving itself until neither can improve any further (equilibrium)</a:t>
            </a:r>
          </a:p>
        </p:txBody>
      </p:sp>
    </p:spTree>
    <p:extLst>
      <p:ext uri="{BB962C8B-B14F-4D97-AF65-F5344CB8AC3E}">
        <p14:creationId xmlns:p14="http://schemas.microsoft.com/office/powerpoint/2010/main" val="1112580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4"/>
                                        </p:tgtEl>
                                      </p:cBhvr>
                                    </p:animEffect>
                                    <p:set>
                                      <p:cBhvr>
                                        <p:cTn id="31" dur="1" fill="hold">
                                          <p:stCondLst>
                                            <p:cond delay="499"/>
                                          </p:stCondLst>
                                        </p:cTn>
                                        <p:tgtEl>
                                          <p:spTgt spid="4"/>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266"/>
                                        </p:tgtEl>
                                        <p:attrNameLst>
                                          <p:attrName>style.visibility</p:attrName>
                                        </p:attrNameLst>
                                      </p:cBhvr>
                                      <p:to>
                                        <p:strVal val="visible"/>
                                      </p:to>
                                    </p:set>
                                    <p:animEffect transition="in" filter="fade">
                                      <p:cBhvr>
                                        <p:cTn id="42" dur="500"/>
                                        <p:tgtEl>
                                          <p:spTgt spid="1126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5" grpId="0"/>
      <p:bldP spid="11" grpId="0"/>
      <p:bldP spid="22" grpId="0" animBg="1"/>
      <p:bldP spid="24" grpId="0"/>
      <p:bldP spid="25" grpId="0" animBg="1"/>
      <p:bldP spid="3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70048-7586-4F1D-842B-74D5BD0847C8}"/>
              </a:ext>
            </a:extLst>
          </p:cNvPr>
          <p:cNvPicPr>
            <a:picLocks noChangeAspect="1"/>
          </p:cNvPicPr>
          <p:nvPr/>
        </p:nvPicPr>
        <p:blipFill>
          <a:blip r:embed="rId3"/>
          <a:stretch>
            <a:fillRect/>
          </a:stretch>
        </p:blipFill>
        <p:spPr>
          <a:xfrm flipH="1">
            <a:off x="0" y="0"/>
            <a:ext cx="7682845" cy="6826766"/>
          </a:xfrm>
          <a:prstGeom prst="rect">
            <a:avLst/>
          </a:prstGeom>
        </p:spPr>
      </p:pic>
      <p:sp>
        <p:nvSpPr>
          <p:cNvPr id="7" name="Title 4">
            <a:extLst>
              <a:ext uri="{FF2B5EF4-FFF2-40B4-BE49-F238E27FC236}">
                <a16:creationId xmlns:a16="http://schemas.microsoft.com/office/drawing/2014/main" id="{27AB200C-576C-436D-82E9-2E9E21F3A936}"/>
              </a:ext>
            </a:extLst>
          </p:cNvPr>
          <p:cNvSpPr txBox="1">
            <a:spLocks/>
          </p:cNvSpPr>
          <p:nvPr/>
        </p:nvSpPr>
        <p:spPr>
          <a:xfrm>
            <a:off x="2009541" y="284086"/>
            <a:ext cx="7348538" cy="1559672"/>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marR="0" lvl="1"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2pPr>
            <a:lvl3pPr marR="0" lvl="2"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3pPr>
            <a:lvl4pPr marR="0" lvl="3"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4pPr>
            <a:lvl5pPr marR="0" lvl="4"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5pPr>
            <a:lvl6pPr marR="0" lvl="5"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6pPr>
            <a:lvl7pPr marR="0" lvl="6"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7pPr>
            <a:lvl8pPr marR="0" lvl="7"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8pPr>
            <a:lvl9pPr marR="0" lvl="8"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9pPr>
          </a:lstStyle>
          <a:p>
            <a:pPr algn="ctr"/>
            <a:r>
              <a:rPr lang="en-ZA" dirty="0"/>
              <a:t>What is actually happening to the models</a:t>
            </a:r>
          </a:p>
        </p:txBody>
      </p:sp>
      <p:sp>
        <p:nvSpPr>
          <p:cNvPr id="2" name="TextBox 1">
            <a:extLst>
              <a:ext uri="{FF2B5EF4-FFF2-40B4-BE49-F238E27FC236}">
                <a16:creationId xmlns:a16="http://schemas.microsoft.com/office/drawing/2014/main" id="{897ED429-FA3F-4B59-A0F7-E388212148AE}"/>
              </a:ext>
            </a:extLst>
          </p:cNvPr>
          <p:cNvSpPr txBox="1"/>
          <p:nvPr/>
        </p:nvSpPr>
        <p:spPr>
          <a:xfrm>
            <a:off x="2734056" y="2020824"/>
            <a:ext cx="5202936" cy="2246769"/>
          </a:xfrm>
          <a:prstGeom prst="rect">
            <a:avLst/>
          </a:prstGeom>
          <a:noFill/>
        </p:spPr>
        <p:txBody>
          <a:bodyPr wrap="square" rtlCol="0">
            <a:spAutoFit/>
          </a:bodyPr>
          <a:lstStyle/>
          <a:p>
            <a:pPr marL="342900" indent="-342900">
              <a:buFont typeface="Arial" panose="020B0604020202020204" pitchFamily="34" charset="0"/>
              <a:buChar char="•"/>
            </a:pPr>
            <a:r>
              <a:rPr lang="en-ZA" sz="2000" dirty="0"/>
              <a:t>The discriminator is learning details about the data distribution to make sure the generator has to be extremely good to produce data that has a ‘real’ label.</a:t>
            </a:r>
          </a:p>
          <a:p>
            <a:r>
              <a:rPr lang="en-ZA" sz="2000" dirty="0"/>
              <a:t>	Learning the ‘low dimensional 	manifolds’ of the data.</a:t>
            </a:r>
          </a:p>
          <a:p>
            <a:endParaRPr lang="en-ZA" sz="2000" dirty="0"/>
          </a:p>
        </p:txBody>
      </p:sp>
      <p:sp>
        <p:nvSpPr>
          <p:cNvPr id="3" name="TextBox 2">
            <a:extLst>
              <a:ext uri="{FF2B5EF4-FFF2-40B4-BE49-F238E27FC236}">
                <a16:creationId xmlns:a16="http://schemas.microsoft.com/office/drawing/2014/main" id="{DB929A2C-AC2B-4218-BF5B-2B2ECBDEB406}"/>
              </a:ext>
            </a:extLst>
          </p:cNvPr>
          <p:cNvSpPr txBox="1"/>
          <p:nvPr/>
        </p:nvSpPr>
        <p:spPr>
          <a:xfrm>
            <a:off x="2816352" y="4069080"/>
            <a:ext cx="4866493" cy="1323439"/>
          </a:xfrm>
          <a:prstGeom prst="rect">
            <a:avLst/>
          </a:prstGeom>
          <a:noFill/>
        </p:spPr>
        <p:txBody>
          <a:bodyPr wrap="square" rtlCol="0">
            <a:spAutoFit/>
          </a:bodyPr>
          <a:lstStyle/>
          <a:p>
            <a:pPr marL="342900" indent="-342900">
              <a:buFont typeface="Arial" panose="020B0604020202020204" pitchFamily="34" charset="0"/>
              <a:buChar char="•"/>
            </a:pPr>
            <a:r>
              <a:rPr lang="en-ZA" sz="2000" dirty="0"/>
              <a:t>The better the discriminator gets the better the generator gets at generating data that is able to fool the discriminator.</a:t>
            </a:r>
          </a:p>
        </p:txBody>
      </p:sp>
    </p:spTree>
    <p:extLst>
      <p:ext uri="{BB962C8B-B14F-4D97-AF65-F5344CB8AC3E}">
        <p14:creationId xmlns:p14="http://schemas.microsoft.com/office/powerpoint/2010/main" val="3597452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70048-7586-4F1D-842B-74D5BD0847C8}"/>
              </a:ext>
            </a:extLst>
          </p:cNvPr>
          <p:cNvPicPr>
            <a:picLocks noChangeAspect="1"/>
          </p:cNvPicPr>
          <p:nvPr/>
        </p:nvPicPr>
        <p:blipFill>
          <a:blip r:embed="rId3"/>
          <a:stretch>
            <a:fillRect/>
          </a:stretch>
        </p:blipFill>
        <p:spPr>
          <a:xfrm flipH="1">
            <a:off x="0" y="0"/>
            <a:ext cx="7682845" cy="6826766"/>
          </a:xfrm>
          <a:prstGeom prst="rect">
            <a:avLst/>
          </a:prstGeom>
        </p:spPr>
      </p:pic>
      <p:sp>
        <p:nvSpPr>
          <p:cNvPr id="7" name="Title 4">
            <a:extLst>
              <a:ext uri="{FF2B5EF4-FFF2-40B4-BE49-F238E27FC236}">
                <a16:creationId xmlns:a16="http://schemas.microsoft.com/office/drawing/2014/main" id="{27AB200C-576C-436D-82E9-2E9E21F3A936}"/>
              </a:ext>
            </a:extLst>
          </p:cNvPr>
          <p:cNvSpPr txBox="1">
            <a:spLocks/>
          </p:cNvSpPr>
          <p:nvPr/>
        </p:nvSpPr>
        <p:spPr>
          <a:xfrm>
            <a:off x="1909944" y="268453"/>
            <a:ext cx="7348538" cy="831704"/>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marR="0" lvl="1"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2pPr>
            <a:lvl3pPr marR="0" lvl="2"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3pPr>
            <a:lvl4pPr marR="0" lvl="3"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4pPr>
            <a:lvl5pPr marR="0" lvl="4"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5pPr>
            <a:lvl6pPr marR="0" lvl="5"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6pPr>
            <a:lvl7pPr marR="0" lvl="6"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7pPr>
            <a:lvl8pPr marR="0" lvl="7"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8pPr>
            <a:lvl9pPr marR="0" lvl="8"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9pPr>
          </a:lstStyle>
          <a:p>
            <a:pPr algn="ctr"/>
            <a:r>
              <a:rPr lang="en-ZA" dirty="0"/>
              <a:t>The Downfall of GANs</a:t>
            </a:r>
          </a:p>
        </p:txBody>
      </p:sp>
      <p:sp>
        <p:nvSpPr>
          <p:cNvPr id="9" name="TextBox 8">
            <a:extLst>
              <a:ext uri="{FF2B5EF4-FFF2-40B4-BE49-F238E27FC236}">
                <a16:creationId xmlns:a16="http://schemas.microsoft.com/office/drawing/2014/main" id="{3196C063-09D5-4141-A686-3139E940E64D}"/>
              </a:ext>
            </a:extLst>
          </p:cNvPr>
          <p:cNvSpPr txBox="1"/>
          <p:nvPr/>
        </p:nvSpPr>
        <p:spPr>
          <a:xfrm>
            <a:off x="2859938" y="2307263"/>
            <a:ext cx="6201766" cy="1323439"/>
          </a:xfrm>
          <a:prstGeom prst="rect">
            <a:avLst/>
          </a:prstGeom>
          <a:noFill/>
        </p:spPr>
        <p:txBody>
          <a:bodyPr wrap="square" rtlCol="0">
            <a:spAutoFit/>
          </a:bodyPr>
          <a:lstStyle/>
          <a:p>
            <a:r>
              <a:rPr lang="en-ZA" sz="2000" dirty="0"/>
              <a:t>Difficult to train due to:</a:t>
            </a:r>
          </a:p>
          <a:p>
            <a:pPr marL="342900" indent="-342900">
              <a:buFont typeface="Arial" panose="020B0604020202020204" pitchFamily="34" charset="0"/>
              <a:buChar char="•"/>
            </a:pPr>
            <a:r>
              <a:rPr lang="en-ZA" sz="2000" dirty="0"/>
              <a:t>Hyperparameter sensitivity</a:t>
            </a:r>
          </a:p>
          <a:p>
            <a:pPr marL="342900" indent="-342900">
              <a:buFont typeface="Arial" panose="020B0604020202020204" pitchFamily="34" charset="0"/>
              <a:buChar char="•"/>
            </a:pPr>
            <a:r>
              <a:rPr lang="en-ZA" sz="2000" dirty="0"/>
              <a:t>Architecture sensitivity</a:t>
            </a:r>
          </a:p>
          <a:p>
            <a:pPr marL="342900" indent="-342900">
              <a:buFont typeface="Arial" panose="020B0604020202020204" pitchFamily="34" charset="0"/>
              <a:buChar char="•"/>
            </a:pPr>
            <a:r>
              <a:rPr lang="en-ZA" sz="2000" dirty="0"/>
              <a:t>Vanishing gradients</a:t>
            </a:r>
          </a:p>
        </p:txBody>
      </p:sp>
      <p:sp>
        <p:nvSpPr>
          <p:cNvPr id="11" name="TextBox 10">
            <a:extLst>
              <a:ext uri="{FF2B5EF4-FFF2-40B4-BE49-F238E27FC236}">
                <a16:creationId xmlns:a16="http://schemas.microsoft.com/office/drawing/2014/main" id="{1FB62520-B47A-4F3A-9B1D-01B5D00C00AB}"/>
              </a:ext>
            </a:extLst>
          </p:cNvPr>
          <p:cNvSpPr txBox="1"/>
          <p:nvPr/>
        </p:nvSpPr>
        <p:spPr>
          <a:xfrm>
            <a:off x="2556175" y="3676394"/>
            <a:ext cx="5205793" cy="707886"/>
          </a:xfrm>
          <a:prstGeom prst="rect">
            <a:avLst/>
          </a:prstGeom>
          <a:noFill/>
        </p:spPr>
        <p:txBody>
          <a:bodyPr wrap="square" rtlCol="0">
            <a:spAutoFit/>
          </a:bodyPr>
          <a:lstStyle/>
          <a:p>
            <a:r>
              <a:rPr lang="en-ZA" sz="2000" dirty="0"/>
              <a:t>Modal Collapse 	      or        Doesn’t converge</a:t>
            </a:r>
          </a:p>
          <a:p>
            <a:endParaRPr lang="en-ZA" sz="2000" dirty="0"/>
          </a:p>
        </p:txBody>
      </p:sp>
      <p:sp>
        <p:nvSpPr>
          <p:cNvPr id="13" name="Arrow: Down 12">
            <a:extLst>
              <a:ext uri="{FF2B5EF4-FFF2-40B4-BE49-F238E27FC236}">
                <a16:creationId xmlns:a16="http://schemas.microsoft.com/office/drawing/2014/main" id="{A90B84AD-11A6-47D1-8239-D5F9E49A8DC8}"/>
              </a:ext>
            </a:extLst>
          </p:cNvPr>
          <p:cNvSpPr/>
          <p:nvPr/>
        </p:nvSpPr>
        <p:spPr>
          <a:xfrm>
            <a:off x="4440930" y="4136898"/>
            <a:ext cx="410067" cy="7078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 name="TextBox 13">
            <a:extLst>
              <a:ext uri="{FF2B5EF4-FFF2-40B4-BE49-F238E27FC236}">
                <a16:creationId xmlns:a16="http://schemas.microsoft.com/office/drawing/2014/main" id="{6D01E108-46D2-4A0D-9D74-BFBC439B6CF5}"/>
              </a:ext>
            </a:extLst>
          </p:cNvPr>
          <p:cNvSpPr txBox="1"/>
          <p:nvPr/>
        </p:nvSpPr>
        <p:spPr>
          <a:xfrm>
            <a:off x="2861005" y="4876078"/>
            <a:ext cx="605513" cy="400110"/>
          </a:xfrm>
          <a:prstGeom prst="rect">
            <a:avLst/>
          </a:prstGeom>
          <a:noFill/>
        </p:spPr>
        <p:txBody>
          <a:bodyPr wrap="square" rtlCol="0">
            <a:spAutoFit/>
          </a:bodyPr>
          <a:lstStyle/>
          <a:p>
            <a:r>
              <a:rPr lang="en-ZA" sz="2000" dirty="0"/>
              <a:t>e.g.</a:t>
            </a:r>
          </a:p>
        </p:txBody>
      </p:sp>
      <p:pic>
        <p:nvPicPr>
          <p:cNvPr id="16" name="Picture 15">
            <a:extLst>
              <a:ext uri="{FF2B5EF4-FFF2-40B4-BE49-F238E27FC236}">
                <a16:creationId xmlns:a16="http://schemas.microsoft.com/office/drawing/2014/main" id="{5C6A0D2D-47A3-4F95-9E02-982E14B58A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3469" y="4631985"/>
            <a:ext cx="2118981" cy="2127492"/>
          </a:xfrm>
          <a:prstGeom prst="rect">
            <a:avLst/>
          </a:prstGeom>
        </p:spPr>
      </p:pic>
      <p:pic>
        <p:nvPicPr>
          <p:cNvPr id="17" name="Picture 2" descr="Image result for mnist images">
            <a:extLst>
              <a:ext uri="{FF2B5EF4-FFF2-40B4-BE49-F238E27FC236}">
                <a16:creationId xmlns:a16="http://schemas.microsoft.com/office/drawing/2014/main" id="{343C1919-FA51-4A7F-BE12-7A94879A52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6275" y="4973300"/>
            <a:ext cx="1859378" cy="1634356"/>
          </a:xfrm>
          <a:prstGeom prst="rect">
            <a:avLst/>
          </a:prstGeom>
          <a:noFill/>
          <a:extLst>
            <a:ext uri="{909E8E84-426E-40DD-AFC4-6F175D3DCCD1}">
              <a14:hiddenFill xmlns:a14="http://schemas.microsoft.com/office/drawing/2010/main">
                <a:solidFill>
                  <a:srgbClr val="FFFFFF"/>
                </a:solidFill>
              </a14:hiddenFill>
            </a:ext>
          </a:extLst>
        </p:spPr>
      </p:pic>
      <p:sp>
        <p:nvSpPr>
          <p:cNvPr id="18" name="Arrow: Right 17">
            <a:extLst>
              <a:ext uri="{FF2B5EF4-FFF2-40B4-BE49-F238E27FC236}">
                <a16:creationId xmlns:a16="http://schemas.microsoft.com/office/drawing/2014/main" id="{9701569A-9148-4786-988A-C4D1A5742588}"/>
              </a:ext>
            </a:extLst>
          </p:cNvPr>
          <p:cNvSpPr/>
          <p:nvPr/>
        </p:nvSpPr>
        <p:spPr>
          <a:xfrm>
            <a:off x="6178296" y="5276188"/>
            <a:ext cx="1002384" cy="5142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9" name="TextBox 18">
            <a:extLst>
              <a:ext uri="{FF2B5EF4-FFF2-40B4-BE49-F238E27FC236}">
                <a16:creationId xmlns:a16="http://schemas.microsoft.com/office/drawing/2014/main" id="{9499DE77-B8E5-4B37-B9C3-0C35B405697C}"/>
              </a:ext>
            </a:extLst>
          </p:cNvPr>
          <p:cNvSpPr txBox="1"/>
          <p:nvPr/>
        </p:nvSpPr>
        <p:spPr>
          <a:xfrm>
            <a:off x="2106722" y="1245908"/>
            <a:ext cx="6954982" cy="1015663"/>
          </a:xfrm>
          <a:prstGeom prst="rect">
            <a:avLst/>
          </a:prstGeom>
          <a:noFill/>
        </p:spPr>
        <p:txBody>
          <a:bodyPr wrap="square" rtlCol="0">
            <a:spAutoFit/>
          </a:bodyPr>
          <a:lstStyle/>
          <a:p>
            <a:r>
              <a:rPr lang="en-ZA" sz="2000" dirty="0"/>
              <a:t>Currently no way of checking if the generator and discriminator is any good unless images are used (</a:t>
            </a:r>
            <a:r>
              <a:rPr lang="en-ZA" sz="2000" dirty="0" err="1"/>
              <a:t>Frechet</a:t>
            </a:r>
            <a:r>
              <a:rPr lang="en-ZA" sz="2000" dirty="0"/>
              <a:t> Inception Distance)</a:t>
            </a:r>
          </a:p>
        </p:txBody>
      </p:sp>
    </p:spTree>
    <p:extLst>
      <p:ext uri="{BB962C8B-B14F-4D97-AF65-F5344CB8AC3E}">
        <p14:creationId xmlns:p14="http://schemas.microsoft.com/office/powerpoint/2010/main" val="373284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P spid="14" grpId="0"/>
      <p:bldP spid="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470048-7586-4F1D-842B-74D5BD0847C8}"/>
              </a:ext>
            </a:extLst>
          </p:cNvPr>
          <p:cNvPicPr>
            <a:picLocks noChangeAspect="1"/>
          </p:cNvPicPr>
          <p:nvPr/>
        </p:nvPicPr>
        <p:blipFill>
          <a:blip r:embed="rId3"/>
          <a:stretch>
            <a:fillRect/>
          </a:stretch>
        </p:blipFill>
        <p:spPr>
          <a:xfrm flipH="1">
            <a:off x="0" y="0"/>
            <a:ext cx="7682845" cy="6826766"/>
          </a:xfrm>
          <a:prstGeom prst="rect">
            <a:avLst/>
          </a:prstGeom>
        </p:spPr>
      </p:pic>
      <p:sp>
        <p:nvSpPr>
          <p:cNvPr id="7" name="Title 4">
            <a:extLst>
              <a:ext uri="{FF2B5EF4-FFF2-40B4-BE49-F238E27FC236}">
                <a16:creationId xmlns:a16="http://schemas.microsoft.com/office/drawing/2014/main" id="{27AB200C-576C-436D-82E9-2E9E21F3A936}"/>
              </a:ext>
            </a:extLst>
          </p:cNvPr>
          <p:cNvSpPr txBox="1">
            <a:spLocks/>
          </p:cNvSpPr>
          <p:nvPr/>
        </p:nvSpPr>
        <p:spPr>
          <a:xfrm>
            <a:off x="1731146" y="254412"/>
            <a:ext cx="7874227" cy="831704"/>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marR="0" lvl="1"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2pPr>
            <a:lvl3pPr marR="0" lvl="2"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3pPr>
            <a:lvl4pPr marR="0" lvl="3"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4pPr>
            <a:lvl5pPr marR="0" lvl="4"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5pPr>
            <a:lvl6pPr marR="0" lvl="5"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6pPr>
            <a:lvl7pPr marR="0" lvl="6"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7pPr>
            <a:lvl8pPr marR="0" lvl="7"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8pPr>
            <a:lvl9pPr marR="0" lvl="8"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9pPr>
          </a:lstStyle>
          <a:p>
            <a:pPr algn="ctr"/>
            <a:r>
              <a:rPr lang="en-ZA" dirty="0"/>
              <a:t>Tips for those making GANs</a:t>
            </a:r>
          </a:p>
        </p:txBody>
      </p:sp>
      <p:sp>
        <p:nvSpPr>
          <p:cNvPr id="3" name="TextBox 2">
            <a:extLst>
              <a:ext uri="{FF2B5EF4-FFF2-40B4-BE49-F238E27FC236}">
                <a16:creationId xmlns:a16="http://schemas.microsoft.com/office/drawing/2014/main" id="{103221B7-2C17-4869-9A63-2C00D5E65FE4}"/>
              </a:ext>
            </a:extLst>
          </p:cNvPr>
          <p:cNvSpPr txBox="1"/>
          <p:nvPr/>
        </p:nvSpPr>
        <p:spPr>
          <a:xfrm>
            <a:off x="2894029" y="1238206"/>
            <a:ext cx="6598763" cy="1323439"/>
          </a:xfrm>
          <a:prstGeom prst="rect">
            <a:avLst/>
          </a:prstGeom>
          <a:noFill/>
        </p:spPr>
        <p:txBody>
          <a:bodyPr wrap="square" rtlCol="0">
            <a:spAutoFit/>
          </a:bodyPr>
          <a:lstStyle/>
          <a:p>
            <a:r>
              <a:rPr lang="en-ZA" sz="2000" dirty="0"/>
              <a:t>Many tips online:</a:t>
            </a:r>
          </a:p>
          <a:p>
            <a:pPr marL="342900" indent="-342900">
              <a:buFont typeface="Arial" panose="020B0604020202020204" pitchFamily="34" charset="0"/>
              <a:buChar char="•"/>
            </a:pPr>
            <a:r>
              <a:rPr lang="en-ZA" sz="2000" dirty="0"/>
              <a:t>Soft Labelling (‘real’ = 0.9 and ‘fake’ = 0.1)</a:t>
            </a:r>
          </a:p>
          <a:p>
            <a:pPr marL="342900" indent="-342900">
              <a:buFont typeface="Arial" panose="020B0604020202020204" pitchFamily="34" charset="0"/>
              <a:buChar char="•"/>
            </a:pPr>
            <a:r>
              <a:rPr lang="en-ZA" sz="2000" dirty="0"/>
              <a:t>Different learning rates for the two models</a:t>
            </a:r>
          </a:p>
          <a:p>
            <a:pPr marL="342900" indent="-342900">
              <a:buFont typeface="Arial" panose="020B0604020202020204" pitchFamily="34" charset="0"/>
              <a:buChar char="•"/>
            </a:pPr>
            <a:r>
              <a:rPr lang="en-ZA" sz="2000" dirty="0"/>
              <a:t>etc. (Check any google post on GANs)</a:t>
            </a:r>
          </a:p>
        </p:txBody>
      </p:sp>
      <p:sp>
        <p:nvSpPr>
          <p:cNvPr id="5" name="TextBox 4">
            <a:extLst>
              <a:ext uri="{FF2B5EF4-FFF2-40B4-BE49-F238E27FC236}">
                <a16:creationId xmlns:a16="http://schemas.microsoft.com/office/drawing/2014/main" id="{8B3A94E2-C230-4C4D-9803-025E25CCB23B}"/>
              </a:ext>
            </a:extLst>
          </p:cNvPr>
          <p:cNvSpPr txBox="1"/>
          <p:nvPr/>
        </p:nvSpPr>
        <p:spPr>
          <a:xfrm>
            <a:off x="2894029" y="2774883"/>
            <a:ext cx="5392132" cy="3785652"/>
          </a:xfrm>
          <a:prstGeom prst="rect">
            <a:avLst/>
          </a:prstGeom>
          <a:noFill/>
        </p:spPr>
        <p:txBody>
          <a:bodyPr wrap="square" rtlCol="0">
            <a:spAutoFit/>
          </a:bodyPr>
          <a:lstStyle/>
          <a:p>
            <a:r>
              <a:rPr lang="en-ZA" sz="2000" dirty="0"/>
              <a:t>My Experience:</a:t>
            </a:r>
          </a:p>
          <a:p>
            <a:pPr marL="342900" indent="-342900">
              <a:buFont typeface="Arial" panose="020B0604020202020204" pitchFamily="34" charset="0"/>
              <a:buChar char="•"/>
            </a:pPr>
            <a:r>
              <a:rPr lang="en-ZA" sz="2000" dirty="0"/>
              <a:t>Use architectures and hyperparameters that have been proven to work (check GitHub)</a:t>
            </a:r>
          </a:p>
          <a:p>
            <a:pPr marL="342900" indent="-342900">
              <a:buFont typeface="Arial" panose="020B0604020202020204" pitchFamily="34" charset="0"/>
              <a:buChar char="•"/>
            </a:pPr>
            <a:r>
              <a:rPr lang="en-ZA" sz="2000" dirty="0"/>
              <a:t>Convert your data to an image format that will allow both the use of previous model architectures as well as allow the designer to check if the models are converging or not by checking the images created by the generator</a:t>
            </a:r>
          </a:p>
          <a:p>
            <a:pPr marL="342900" indent="-342900">
              <a:buFont typeface="Arial" panose="020B0604020202020204" pitchFamily="34" charset="0"/>
              <a:buChar char="•"/>
            </a:pPr>
            <a:r>
              <a:rPr lang="en-ZA" sz="2000" dirty="0"/>
              <a:t>Use different GAN methods </a:t>
            </a:r>
          </a:p>
          <a:p>
            <a:r>
              <a:rPr lang="en-ZA" sz="2000" dirty="0"/>
              <a:t>	</a:t>
            </a:r>
          </a:p>
        </p:txBody>
      </p:sp>
    </p:spTree>
    <p:extLst>
      <p:ext uri="{BB962C8B-B14F-4D97-AF65-F5344CB8AC3E}">
        <p14:creationId xmlns:p14="http://schemas.microsoft.com/office/powerpoint/2010/main" val="2937268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27AB200C-576C-436D-82E9-2E9E21F3A936}"/>
              </a:ext>
            </a:extLst>
          </p:cNvPr>
          <p:cNvSpPr txBox="1">
            <a:spLocks/>
          </p:cNvSpPr>
          <p:nvPr/>
        </p:nvSpPr>
        <p:spPr>
          <a:xfrm>
            <a:off x="1731146" y="254412"/>
            <a:ext cx="7874227" cy="831704"/>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marR="0" lvl="1"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2pPr>
            <a:lvl3pPr marR="0" lvl="2"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3pPr>
            <a:lvl4pPr marR="0" lvl="3"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4pPr>
            <a:lvl5pPr marR="0" lvl="4"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5pPr>
            <a:lvl6pPr marR="0" lvl="5"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6pPr>
            <a:lvl7pPr marR="0" lvl="6"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7pPr>
            <a:lvl8pPr marR="0" lvl="7"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8pPr>
            <a:lvl9pPr marR="0" lvl="8"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9pPr>
          </a:lstStyle>
          <a:p>
            <a:pPr algn="ctr"/>
            <a:endParaRPr lang="en-ZA" dirty="0"/>
          </a:p>
        </p:txBody>
      </p:sp>
      <p:pic>
        <p:nvPicPr>
          <p:cNvPr id="8" name="Picture 4" descr="Image result for hyperspectral cube indian pines">
            <a:extLst>
              <a:ext uri="{FF2B5EF4-FFF2-40B4-BE49-F238E27FC236}">
                <a16:creationId xmlns:a16="http://schemas.microsoft.com/office/drawing/2014/main" id="{631E3F30-5FE8-4F21-9F32-901AAF8B26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366" y="376174"/>
            <a:ext cx="5148893" cy="219840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1570F6C8-947A-4098-AD99-EC70E6ADF6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3812" y="2844015"/>
            <a:ext cx="2169196" cy="2061335"/>
          </a:xfrm>
          <a:prstGeom prst="rect">
            <a:avLst/>
          </a:prstGeom>
        </p:spPr>
      </p:pic>
      <p:sp>
        <p:nvSpPr>
          <p:cNvPr id="11" name="TextBox 10">
            <a:extLst>
              <a:ext uri="{FF2B5EF4-FFF2-40B4-BE49-F238E27FC236}">
                <a16:creationId xmlns:a16="http://schemas.microsoft.com/office/drawing/2014/main" id="{D046A8A2-BF0C-4505-9A42-444B149CF235}"/>
              </a:ext>
            </a:extLst>
          </p:cNvPr>
          <p:cNvSpPr txBox="1"/>
          <p:nvPr/>
        </p:nvSpPr>
        <p:spPr>
          <a:xfrm>
            <a:off x="358686" y="2997520"/>
            <a:ext cx="2744919" cy="1754326"/>
          </a:xfrm>
          <a:prstGeom prst="rect">
            <a:avLst/>
          </a:prstGeom>
          <a:noFill/>
        </p:spPr>
        <p:txBody>
          <a:bodyPr wrap="square" rtlCol="0">
            <a:spAutoFit/>
          </a:bodyPr>
          <a:lstStyle/>
          <a:p>
            <a:r>
              <a:rPr lang="en-ZA" sz="1800" dirty="0"/>
              <a:t>Converting each pixel of size (1, 220) to a zero padded image of size (20, 20) you can compare the output of the GAN to the image</a:t>
            </a:r>
          </a:p>
        </p:txBody>
      </p:sp>
      <p:pic>
        <p:nvPicPr>
          <p:cNvPr id="13" name="Picture 12">
            <a:extLst>
              <a:ext uri="{FF2B5EF4-FFF2-40B4-BE49-F238E27FC236}">
                <a16:creationId xmlns:a16="http://schemas.microsoft.com/office/drawing/2014/main" id="{2F2451B6-F59C-4AA7-BCF7-B70E6D251A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2844015"/>
            <a:ext cx="2169196" cy="1907831"/>
          </a:xfrm>
          <a:prstGeom prst="rect">
            <a:avLst/>
          </a:prstGeom>
        </p:spPr>
      </p:pic>
      <p:sp>
        <p:nvSpPr>
          <p:cNvPr id="14" name="Arrow: Right 13">
            <a:extLst>
              <a:ext uri="{FF2B5EF4-FFF2-40B4-BE49-F238E27FC236}">
                <a16:creationId xmlns:a16="http://schemas.microsoft.com/office/drawing/2014/main" id="{845EFFF3-61C7-4FE2-A584-5602B0D46F8B}"/>
              </a:ext>
            </a:extLst>
          </p:cNvPr>
          <p:cNvSpPr/>
          <p:nvPr/>
        </p:nvSpPr>
        <p:spPr>
          <a:xfrm>
            <a:off x="5380397" y="3429000"/>
            <a:ext cx="575723" cy="4831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454415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5F9BD65-8D05-46F1-960C-DCC98FB67D82}"/>
              </a:ext>
            </a:extLst>
          </p:cNvPr>
          <p:cNvPicPr>
            <a:picLocks noChangeAspect="1"/>
          </p:cNvPicPr>
          <p:nvPr/>
        </p:nvPicPr>
        <p:blipFill>
          <a:blip r:embed="rId3"/>
          <a:stretch>
            <a:fillRect/>
          </a:stretch>
        </p:blipFill>
        <p:spPr>
          <a:xfrm flipH="1">
            <a:off x="0" y="0"/>
            <a:ext cx="7682845" cy="6826766"/>
          </a:xfrm>
          <a:prstGeom prst="rect">
            <a:avLst/>
          </a:prstGeom>
        </p:spPr>
      </p:pic>
      <p:sp>
        <p:nvSpPr>
          <p:cNvPr id="8" name="Title 4">
            <a:extLst>
              <a:ext uri="{FF2B5EF4-FFF2-40B4-BE49-F238E27FC236}">
                <a16:creationId xmlns:a16="http://schemas.microsoft.com/office/drawing/2014/main" id="{BD1CA9FA-1B0A-450D-AC96-F6F1CA4FED69}"/>
              </a:ext>
            </a:extLst>
          </p:cNvPr>
          <p:cNvSpPr txBox="1">
            <a:spLocks/>
          </p:cNvSpPr>
          <p:nvPr/>
        </p:nvSpPr>
        <p:spPr>
          <a:xfrm>
            <a:off x="1731146" y="254412"/>
            <a:ext cx="7874227" cy="831704"/>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marR="0" lvl="1"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2pPr>
            <a:lvl3pPr marR="0" lvl="2"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3pPr>
            <a:lvl4pPr marR="0" lvl="3"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4pPr>
            <a:lvl5pPr marR="0" lvl="4"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5pPr>
            <a:lvl6pPr marR="0" lvl="5"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6pPr>
            <a:lvl7pPr marR="0" lvl="6"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7pPr>
            <a:lvl8pPr marR="0" lvl="7"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8pPr>
            <a:lvl9pPr marR="0" lvl="8"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9pPr>
          </a:lstStyle>
          <a:p>
            <a:pPr algn="ctr"/>
            <a:r>
              <a:rPr lang="en-ZA" dirty="0"/>
              <a:t>Different GANs </a:t>
            </a:r>
          </a:p>
        </p:txBody>
      </p:sp>
      <mc:AlternateContent xmlns:mc="http://schemas.openxmlformats.org/markup-compatibility/2006">
        <mc:Choice xmlns:psuz="http://schemas.microsoft.com/office/powerpoint/2016/summaryzoom" Requires="psuz">
          <p:graphicFrame>
            <p:nvGraphicFramePr>
              <p:cNvPr id="11" name="Summary Zoom 10">
                <a:extLst>
                  <a:ext uri="{FF2B5EF4-FFF2-40B4-BE49-F238E27FC236}">
                    <a16:creationId xmlns:a16="http://schemas.microsoft.com/office/drawing/2014/main" id="{44BDF697-849F-4F3E-A18C-E5E20B7DB0B4}"/>
                  </a:ext>
                </a:extLst>
              </p:cNvPr>
              <p:cNvGraphicFramePr>
                <a:graphicFrameLocks noChangeAspect="1"/>
              </p:cNvGraphicFramePr>
              <p:nvPr>
                <p:extLst>
                  <p:ext uri="{D42A27DB-BD31-4B8C-83A1-F6EECF244321}">
                    <p14:modId xmlns:p14="http://schemas.microsoft.com/office/powerpoint/2010/main" val="2978985614"/>
                  </p:ext>
                </p:extLst>
              </p:nvPr>
            </p:nvGraphicFramePr>
            <p:xfrm>
              <a:off x="1731146" y="1751942"/>
              <a:ext cx="8252602" cy="3900776"/>
            </p:xfrm>
            <a:graphic>
              <a:graphicData uri="http://schemas.microsoft.com/office/powerpoint/2016/summaryzoom">
                <psuz:summaryZm>
                  <psuz:summaryZmObj sectionId="{6F5E9A74-01A6-4CF6-A9B6-8F541EE7D535}">
                    <psuz:zmPr id="{F4A2BCFD-3796-4E8E-9580-0B1A0CEABA31}" transitionDur="1000">
                      <p166:blipFill xmlns:p166="http://schemas.microsoft.com/office/powerpoint/2016/6/main">
                        <a:blip r:embed="rId4"/>
                        <a:stretch>
                          <a:fillRect/>
                        </a:stretch>
                      </p166:blipFill>
                      <p166:spPr xmlns:p166="http://schemas.microsoft.com/office/powerpoint/2016/6/main">
                        <a:xfrm>
                          <a:off x="947169" y="136527"/>
                          <a:ext cx="3120620" cy="1755349"/>
                        </a:xfrm>
                        <a:prstGeom prst="rect">
                          <a:avLst/>
                        </a:prstGeom>
                      </p166:spPr>
                    </psuz:zmPr>
                  </psuz:summaryZmObj>
                  <psuz:summaryZmObj sectionId="{E5A54ABC-6B4B-4CCA-9B92-15FB5B8C7BF9}">
                    <psuz:zmPr id="{D4384F5D-F938-4521-A457-6ADC6893644D}" transitionDur="1000">
                      <p166:blipFill xmlns:p166="http://schemas.microsoft.com/office/powerpoint/2016/6/main">
                        <a:blip r:embed="rId5"/>
                        <a:stretch>
                          <a:fillRect/>
                        </a:stretch>
                      </p166:blipFill>
                      <p166:spPr xmlns:p166="http://schemas.microsoft.com/office/powerpoint/2016/6/main">
                        <a:xfrm>
                          <a:off x="4184812" y="136527"/>
                          <a:ext cx="3120620" cy="1755349"/>
                        </a:xfrm>
                        <a:prstGeom prst="rect">
                          <a:avLst/>
                        </a:prstGeom>
                      </p166:spPr>
                    </psuz:zmPr>
                  </psuz:summaryZmObj>
                  <psuz:summaryZmObj sectionId="{34E763E5-AAEA-4727-B900-11FA8A6F2883}">
                    <psuz:zmPr id="{48EF58CE-3A1A-4FB6-8F06-E4B60E98A2A7}" transitionDur="1000">
                      <p166:blipFill xmlns:p166="http://schemas.microsoft.com/office/powerpoint/2016/6/main">
                        <a:blip r:embed="rId6"/>
                        <a:stretch>
                          <a:fillRect/>
                        </a:stretch>
                      </p166:blipFill>
                      <p166:spPr xmlns:p166="http://schemas.microsoft.com/office/powerpoint/2016/6/main">
                        <a:xfrm>
                          <a:off x="947169" y="2008899"/>
                          <a:ext cx="3120620" cy="1755349"/>
                        </a:xfrm>
                        <a:prstGeom prst="rect">
                          <a:avLst/>
                        </a:prstGeom>
                      </p166:spPr>
                    </psuz:zmPr>
                  </psuz:summaryZmObj>
                  <psuz:summaryZmObj sectionId="{DD01055A-FAE2-4CD3-ADF1-A71FC65020CA}">
                    <psuz:zmPr id="{4AFB8427-D9E9-4BE3-BDA8-0DC00202BE7F}" transitionDur="1000">
                      <p166:blipFill xmlns:p166="http://schemas.microsoft.com/office/powerpoint/2016/6/main">
                        <a:blip r:embed="rId7"/>
                        <a:stretch>
                          <a:fillRect/>
                        </a:stretch>
                      </p166:blipFill>
                      <p166:spPr xmlns:p166="http://schemas.microsoft.com/office/powerpoint/2016/6/main">
                        <a:xfrm>
                          <a:off x="4184812" y="2008899"/>
                          <a:ext cx="3120620" cy="1755349"/>
                        </a:xfrm>
                        <a:prstGeom prst="rect">
                          <a:avLst/>
                        </a:prstGeom>
                      </p166:spPr>
                    </psuz:zmPr>
                  </psuz:summaryZmObj>
                  <psuz:gridLayout/>
                </psuz:summaryZm>
              </a:graphicData>
            </a:graphic>
          </p:graphicFrame>
        </mc:Choice>
        <mc:Fallback>
          <p:grpSp>
            <p:nvGrpSpPr>
              <p:cNvPr id="11" name="Summary Zoom 10">
                <a:extLst>
                  <a:ext uri="{FF2B5EF4-FFF2-40B4-BE49-F238E27FC236}">
                    <a16:creationId xmlns:a16="http://schemas.microsoft.com/office/drawing/2014/main" id="{44BDF697-849F-4F3E-A18C-E5E20B7DB0B4}"/>
                  </a:ext>
                </a:extLst>
              </p:cNvPr>
              <p:cNvGrpSpPr>
                <a:grpSpLocks noGrp="1" noUngrp="1" noRot="1" noChangeAspect="1" noMove="1" noResize="1"/>
              </p:cNvGrpSpPr>
              <p:nvPr/>
            </p:nvGrpSpPr>
            <p:grpSpPr>
              <a:xfrm>
                <a:off x="1731146" y="1751942"/>
                <a:ext cx="8252602" cy="3900776"/>
                <a:chOff x="1731146" y="1751942"/>
                <a:chExt cx="8252602" cy="3900776"/>
              </a:xfrm>
            </p:grpSpPr>
            <p:pic>
              <p:nvPicPr>
                <p:cNvPr id="2" name="Picture 2">
                  <a:hlinkClick r:id="rId8"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2678315" y="1888469"/>
                  <a:ext cx="3120620" cy="1755349"/>
                </a:xfrm>
                <a:prstGeom prst="rect">
                  <a:avLst/>
                </a:prstGeom>
              </p:spPr>
            </p:pic>
            <p:pic>
              <p:nvPicPr>
                <p:cNvPr id="3" name="Picture 3">
                  <a:hlinkClick r:id="rId9"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5915958" y="1888469"/>
                  <a:ext cx="3120620" cy="1755349"/>
                </a:xfrm>
                <a:prstGeom prst="rect">
                  <a:avLst/>
                </a:prstGeom>
              </p:spPr>
            </p:pic>
            <p:pic>
              <p:nvPicPr>
                <p:cNvPr id="4" name="Picture 4">
                  <a:hlinkClick r:id="rId10"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2678315" y="3760841"/>
                  <a:ext cx="3120620" cy="1755349"/>
                </a:xfrm>
                <a:prstGeom prst="rect">
                  <a:avLst/>
                </a:prstGeom>
              </p:spPr>
            </p:pic>
            <p:pic>
              <p:nvPicPr>
                <p:cNvPr id="5" name="Picture 5">
                  <a:hlinkClick r:id="rId11"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5915958" y="3760841"/>
                  <a:ext cx="3120620" cy="1755349"/>
                </a:xfrm>
                <a:prstGeom prst="rect">
                  <a:avLst/>
                </a:prstGeom>
              </p:spPr>
            </p:pic>
          </p:grpSp>
        </mc:Fallback>
      </mc:AlternateContent>
    </p:spTree>
    <p:extLst>
      <p:ext uri="{BB962C8B-B14F-4D97-AF65-F5344CB8AC3E}">
        <p14:creationId xmlns:p14="http://schemas.microsoft.com/office/powerpoint/2010/main" val="134236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BD1CA9FA-1B0A-450D-AC96-F6F1CA4FED69}"/>
              </a:ext>
            </a:extLst>
          </p:cNvPr>
          <p:cNvSpPr txBox="1">
            <a:spLocks/>
          </p:cNvSpPr>
          <p:nvPr/>
        </p:nvSpPr>
        <p:spPr>
          <a:xfrm>
            <a:off x="1740290" y="109728"/>
            <a:ext cx="7874227" cy="1589036"/>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marR="0" lvl="1"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2pPr>
            <a:lvl3pPr marR="0" lvl="2"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3pPr>
            <a:lvl4pPr marR="0" lvl="3"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4pPr>
            <a:lvl5pPr marR="0" lvl="4"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5pPr>
            <a:lvl6pPr marR="0" lvl="5"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6pPr>
            <a:lvl7pPr marR="0" lvl="6"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7pPr>
            <a:lvl8pPr marR="0" lvl="7"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8pPr>
            <a:lvl9pPr marR="0" lvl="8"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9pPr>
          </a:lstStyle>
          <a:p>
            <a:pPr marL="0" marR="0" lvl="0" indent="0" algn="ctr" defTabSz="914400" rtl="0" eaLnBrk="1" fontAlgn="auto" latinLnBrk="0" hangingPunct="1">
              <a:lnSpc>
                <a:spcPct val="100000"/>
              </a:lnSpc>
              <a:spcBef>
                <a:spcPts val="0"/>
              </a:spcBef>
              <a:spcAft>
                <a:spcPts val="0"/>
              </a:spcAft>
              <a:buClr>
                <a:srgbClr val="434343"/>
              </a:buClr>
              <a:buSzPts val="4800"/>
              <a:buFont typeface="Lato Hairline"/>
              <a:buNone/>
              <a:tabLst/>
              <a:defRPr/>
            </a:pPr>
            <a:r>
              <a:rPr kumimoji="0" lang="en-ZA" sz="4800" b="0" i="0" u="none" strike="noStrike" kern="0" cap="none" spc="0" normalizeH="0" baseline="0" noProof="0" dirty="0">
                <a:ln>
                  <a:noFill/>
                </a:ln>
                <a:solidFill>
                  <a:srgbClr val="434343"/>
                </a:solidFill>
                <a:effectLst/>
                <a:uLnTx/>
                <a:uFillTx/>
                <a:latin typeface="Lato Hairline"/>
                <a:sym typeface="Lato Hairline"/>
              </a:rPr>
              <a:t>Mathematical look at Vanilla GAN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F6A6299-E9F9-4EC4-A6C1-2341C07624C4}"/>
                  </a:ext>
                </a:extLst>
              </p:cNvPr>
              <p:cNvSpPr txBox="1"/>
              <p:nvPr/>
            </p:nvSpPr>
            <p:spPr>
              <a:xfrm>
                <a:off x="392394" y="1843988"/>
                <a:ext cx="9529912" cy="1013611"/>
              </a:xfrm>
              <a:prstGeom prst="rect">
                <a:avLst/>
              </a:prstGeom>
              <a:noFill/>
            </p:spPr>
            <p:txBody>
              <a:bodyPr wrap="square" rtlCol="0">
                <a:spAutoFit/>
              </a:bodyPr>
              <a:lstStyle/>
              <a:p>
                <a:r>
                  <a:rPr lang="en-ZA" sz="2000" dirty="0"/>
                  <a:t>G_loss = </a:t>
                </a:r>
                <a14:m>
                  <m:oMath xmlns:m="http://schemas.openxmlformats.org/officeDocument/2006/math">
                    <m:r>
                      <m:rPr>
                        <m:sty m:val="p"/>
                      </m:rPr>
                      <a:rPr lang="en-ZA" sz="2000">
                        <a:latin typeface="Cambria Math" panose="02040503050406030204" pitchFamily="18" charset="0"/>
                      </a:rPr>
                      <m:t>min</m:t>
                    </m:r>
                    <m:r>
                      <a:rPr lang="en-ZA" sz="2000">
                        <a:latin typeface="Cambria Math" panose="02040503050406030204" pitchFamily="18" charset="0"/>
                      </a:rPr>
                      <m:t>  </m:t>
                    </m:r>
                    <m:r>
                      <a:rPr lang="en-ZA" sz="2000" i="1">
                        <a:latin typeface="Cambria Math" panose="02040503050406030204" pitchFamily="18" charset="0"/>
                      </a:rPr>
                      <m:t>⁡[</m:t>
                    </m:r>
                    <m:func>
                      <m:funcPr>
                        <m:ctrlPr>
                          <a:rPr lang="en-ZA" sz="2000" i="1">
                            <a:latin typeface="Cambria Math" panose="02040503050406030204" pitchFamily="18" charset="0"/>
                          </a:rPr>
                        </m:ctrlPr>
                      </m:funcPr>
                      <m:fName>
                        <m:r>
                          <m:rPr>
                            <m:sty m:val="p"/>
                          </m:rPr>
                          <a:rPr lang="en-ZA" sz="2000">
                            <a:latin typeface="Cambria Math" panose="02040503050406030204" pitchFamily="18" charset="0"/>
                          </a:rPr>
                          <m:t>log</m:t>
                        </m:r>
                      </m:fName>
                      <m:e>
                        <m:d>
                          <m:dPr>
                            <m:ctrlPr>
                              <a:rPr lang="en-ZA" sz="2000" i="1">
                                <a:latin typeface="Cambria Math" panose="02040503050406030204" pitchFamily="18" charset="0"/>
                              </a:rPr>
                            </m:ctrlPr>
                          </m:dPr>
                          <m:e>
                            <m:r>
                              <a:rPr lang="en-ZA" sz="2000" i="1">
                                <a:latin typeface="Cambria Math" panose="02040503050406030204" pitchFamily="18" charset="0"/>
                              </a:rPr>
                              <m:t>1−</m:t>
                            </m:r>
                            <m:r>
                              <a:rPr lang="en-ZA" sz="2000" i="1">
                                <a:latin typeface="Cambria Math" panose="02040503050406030204" pitchFamily="18" charset="0"/>
                              </a:rPr>
                              <m:t>𝐷</m:t>
                            </m:r>
                            <m:d>
                              <m:dPr>
                                <m:ctrlPr>
                                  <a:rPr lang="en-ZA" sz="2000" i="1">
                                    <a:latin typeface="Cambria Math" panose="02040503050406030204" pitchFamily="18" charset="0"/>
                                  </a:rPr>
                                </m:ctrlPr>
                              </m:dPr>
                              <m:e>
                                <m:r>
                                  <a:rPr lang="en-ZA" sz="2000" i="1">
                                    <a:latin typeface="Cambria Math" panose="02040503050406030204" pitchFamily="18" charset="0"/>
                                  </a:rPr>
                                  <m:t>𝐺</m:t>
                                </m:r>
                                <m:d>
                                  <m:dPr>
                                    <m:ctrlPr>
                                      <a:rPr lang="en-ZA" sz="2000" i="1">
                                        <a:latin typeface="Cambria Math" panose="02040503050406030204" pitchFamily="18" charset="0"/>
                                      </a:rPr>
                                    </m:ctrlPr>
                                  </m:dPr>
                                  <m:e>
                                    <m:r>
                                      <a:rPr lang="en-ZA" sz="2000" i="1">
                                        <a:latin typeface="Cambria Math" panose="02040503050406030204" pitchFamily="18" charset="0"/>
                                      </a:rPr>
                                      <m:t>𝑧</m:t>
                                    </m:r>
                                  </m:e>
                                </m:d>
                              </m:e>
                            </m:d>
                          </m:e>
                        </m:d>
                        <m:r>
                          <a:rPr lang="en-ZA" sz="2000" i="1">
                            <a:latin typeface="Cambria Math" panose="02040503050406030204" pitchFamily="18" charset="0"/>
                          </a:rPr>
                          <m:t>]</m:t>
                        </m:r>
                      </m:e>
                    </m:func>
                  </m:oMath>
                </a14:m>
                <a:r>
                  <a:rPr lang="en-ZA" sz="2000" dirty="0"/>
                  <a:t> 				</a:t>
                </a:r>
              </a:p>
              <a:p>
                <a:r>
                  <a:rPr lang="en-ZA" sz="2000" dirty="0"/>
                  <a:t>D_loss = </a:t>
                </a:r>
                <a14:m>
                  <m:oMath xmlns:m="http://schemas.openxmlformats.org/officeDocument/2006/math">
                    <m:r>
                      <m:rPr>
                        <m:sty m:val="p"/>
                      </m:rPr>
                      <a:rPr lang="en-ZA" sz="2000">
                        <a:latin typeface="Cambria Math" panose="02040503050406030204" pitchFamily="18" charset="0"/>
                      </a:rPr>
                      <m:t>max</m:t>
                    </m:r>
                    <m:r>
                      <a:rPr lang="en-ZA" sz="2000">
                        <a:latin typeface="Cambria Math" panose="02040503050406030204" pitchFamily="18" charset="0"/>
                      </a:rPr>
                      <m:t>  </m:t>
                    </m:r>
                    <m:r>
                      <a:rPr lang="en-ZA" sz="2000" i="1">
                        <a:latin typeface="Cambria Math" panose="02040503050406030204" pitchFamily="18" charset="0"/>
                      </a:rPr>
                      <m:t>⁡[</m:t>
                    </m:r>
                    <m:func>
                      <m:funcPr>
                        <m:ctrlPr>
                          <a:rPr lang="en-ZA" sz="2000" i="1">
                            <a:latin typeface="Cambria Math" panose="02040503050406030204" pitchFamily="18" charset="0"/>
                          </a:rPr>
                        </m:ctrlPr>
                      </m:funcPr>
                      <m:fName>
                        <m:r>
                          <m:rPr>
                            <m:sty m:val="p"/>
                          </m:rPr>
                          <a:rPr lang="en-ZA" sz="2000">
                            <a:latin typeface="Cambria Math" panose="02040503050406030204" pitchFamily="18" charset="0"/>
                          </a:rPr>
                          <m:t>log</m:t>
                        </m:r>
                      </m:fName>
                      <m:e>
                        <m:d>
                          <m:dPr>
                            <m:ctrlPr>
                              <a:rPr lang="en-ZA" sz="2000" i="1">
                                <a:latin typeface="Cambria Math" panose="02040503050406030204" pitchFamily="18" charset="0"/>
                              </a:rPr>
                            </m:ctrlPr>
                          </m:dPr>
                          <m:e>
                            <m:r>
                              <a:rPr lang="en-ZA" sz="2000" i="1">
                                <a:latin typeface="Cambria Math" panose="02040503050406030204" pitchFamily="18" charset="0"/>
                              </a:rPr>
                              <m:t>1−</m:t>
                            </m:r>
                            <m:r>
                              <a:rPr lang="en-ZA" sz="2000" i="1">
                                <a:latin typeface="Cambria Math" panose="02040503050406030204" pitchFamily="18" charset="0"/>
                              </a:rPr>
                              <m:t>𝐷</m:t>
                            </m:r>
                            <m:d>
                              <m:dPr>
                                <m:ctrlPr>
                                  <a:rPr lang="en-ZA" sz="2000" i="1">
                                    <a:latin typeface="Cambria Math" panose="02040503050406030204" pitchFamily="18" charset="0"/>
                                  </a:rPr>
                                </m:ctrlPr>
                              </m:dPr>
                              <m:e>
                                <m:r>
                                  <a:rPr lang="en-ZA" sz="2000" i="1">
                                    <a:latin typeface="Cambria Math" panose="02040503050406030204" pitchFamily="18" charset="0"/>
                                  </a:rPr>
                                  <m:t>𝐺</m:t>
                                </m:r>
                                <m:d>
                                  <m:dPr>
                                    <m:ctrlPr>
                                      <a:rPr lang="en-ZA" sz="2000" i="1">
                                        <a:latin typeface="Cambria Math" panose="02040503050406030204" pitchFamily="18" charset="0"/>
                                      </a:rPr>
                                    </m:ctrlPr>
                                  </m:dPr>
                                  <m:e>
                                    <m:r>
                                      <a:rPr lang="en-ZA" sz="2000" i="1">
                                        <a:latin typeface="Cambria Math" panose="02040503050406030204" pitchFamily="18" charset="0"/>
                                      </a:rPr>
                                      <m:t>𝑧</m:t>
                                    </m:r>
                                  </m:e>
                                </m:d>
                              </m:e>
                            </m:d>
                          </m:e>
                        </m:d>
                        <m:r>
                          <a:rPr lang="en-ZA" sz="2000" i="1">
                            <a:latin typeface="Cambria Math" panose="02040503050406030204" pitchFamily="18" charset="0"/>
                          </a:rPr>
                          <m:t>+</m:t>
                        </m:r>
                        <m:r>
                          <m:rPr>
                            <m:sty m:val="p"/>
                          </m:rPr>
                          <a:rPr lang="en-ZA" sz="2000">
                            <a:latin typeface="Cambria Math" panose="02040503050406030204" pitchFamily="18" charset="0"/>
                          </a:rPr>
                          <m:t>log</m:t>
                        </m:r>
                        <m:r>
                          <a:rPr lang="en-ZA" sz="2000" i="1">
                            <a:latin typeface="Cambria Math" panose="02040503050406030204" pitchFamily="18" charset="0"/>
                          </a:rPr>
                          <m:t>⁡(</m:t>
                        </m:r>
                        <m:r>
                          <a:rPr lang="en-ZA" sz="2000" i="1">
                            <a:latin typeface="Cambria Math" panose="02040503050406030204" pitchFamily="18" charset="0"/>
                          </a:rPr>
                          <m:t>𝐷</m:t>
                        </m:r>
                        <m:r>
                          <a:rPr lang="en-ZA" sz="2000" i="1">
                            <a:latin typeface="Cambria Math" panose="02040503050406030204" pitchFamily="18" charset="0"/>
                          </a:rPr>
                          <m:t>(</m:t>
                        </m:r>
                        <m:r>
                          <a:rPr lang="en-ZA" sz="2000" i="1">
                            <a:latin typeface="Cambria Math" panose="02040503050406030204" pitchFamily="18" charset="0"/>
                          </a:rPr>
                          <m:t>𝑥</m:t>
                        </m:r>
                      </m:e>
                    </m:func>
                    <m:r>
                      <a:rPr lang="en-ZA" sz="2000" i="1">
                        <a:latin typeface="Cambria Math" panose="02040503050406030204" pitchFamily="18" charset="0"/>
                      </a:rPr>
                      <m:t>))]</m:t>
                    </m:r>
                  </m:oMath>
                </a14:m>
                <a:r>
                  <a:rPr lang="en-ZA" sz="2000" dirty="0"/>
                  <a:t> </a:t>
                </a:r>
              </a:p>
            </p:txBody>
          </p:sp>
        </mc:Choice>
        <mc:Fallback xmlns="">
          <p:sp>
            <p:nvSpPr>
              <p:cNvPr id="3" name="TextBox 2">
                <a:extLst>
                  <a:ext uri="{FF2B5EF4-FFF2-40B4-BE49-F238E27FC236}">
                    <a16:creationId xmlns:a16="http://schemas.microsoft.com/office/drawing/2014/main" id="{7F6A6299-E9F9-4EC4-A6C1-2341C07624C4}"/>
                  </a:ext>
                </a:extLst>
              </p:cNvPr>
              <p:cNvSpPr txBox="1">
                <a:spLocks noRot="1" noChangeAspect="1" noMove="1" noResize="1" noEditPoints="1" noAdjustHandles="1" noChangeArrowheads="1" noChangeShapeType="1" noTextEdit="1"/>
              </p:cNvSpPr>
              <p:nvPr/>
            </p:nvSpPr>
            <p:spPr>
              <a:xfrm>
                <a:off x="392394" y="1843988"/>
                <a:ext cx="9529912" cy="1013611"/>
              </a:xfrm>
              <a:prstGeom prst="rect">
                <a:avLst/>
              </a:prstGeom>
              <a:blipFill>
                <a:blip r:embed="rId3"/>
                <a:stretch>
                  <a:fillRect l="-639" b="-1796"/>
                </a:stretch>
              </a:blipFill>
            </p:spPr>
            <p:txBody>
              <a:bodyPr/>
              <a:lstStyle/>
              <a:p>
                <a:r>
                  <a:rPr lang="en-ZA">
                    <a:noFill/>
                  </a:rPr>
                  <a:t> </a:t>
                </a:r>
              </a:p>
            </p:txBody>
          </p:sp>
        </mc:Fallback>
      </mc:AlternateContent>
      <p:sp>
        <p:nvSpPr>
          <p:cNvPr id="4" name="Right Brace 3">
            <a:extLst>
              <a:ext uri="{FF2B5EF4-FFF2-40B4-BE49-F238E27FC236}">
                <a16:creationId xmlns:a16="http://schemas.microsoft.com/office/drawing/2014/main" id="{D39AE9C7-FA8E-4FAA-9A77-CDD8A28ED409}"/>
              </a:ext>
            </a:extLst>
          </p:cNvPr>
          <p:cNvSpPr/>
          <p:nvPr/>
        </p:nvSpPr>
        <p:spPr>
          <a:xfrm>
            <a:off x="6010183" y="2041864"/>
            <a:ext cx="221942" cy="807868"/>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5" name="TextBox 4">
            <a:extLst>
              <a:ext uri="{FF2B5EF4-FFF2-40B4-BE49-F238E27FC236}">
                <a16:creationId xmlns:a16="http://schemas.microsoft.com/office/drawing/2014/main" id="{599425A6-17F1-4CF1-AF24-045DA2DFB284}"/>
              </a:ext>
            </a:extLst>
          </p:cNvPr>
          <p:cNvSpPr txBox="1"/>
          <p:nvPr/>
        </p:nvSpPr>
        <p:spPr>
          <a:xfrm>
            <a:off x="6430406" y="2291909"/>
            <a:ext cx="1896848" cy="307777"/>
          </a:xfrm>
          <a:prstGeom prst="rect">
            <a:avLst/>
          </a:prstGeom>
          <a:noFill/>
        </p:spPr>
        <p:txBody>
          <a:bodyPr wrap="square" rtlCol="0">
            <a:spAutoFit/>
          </a:bodyPr>
          <a:lstStyle/>
          <a:p>
            <a:r>
              <a:rPr lang="en-ZA" dirty="0"/>
              <a:t>Single data points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D9CA165-BC0C-42BA-ACD0-A68A6ACFD7D3}"/>
                  </a:ext>
                </a:extLst>
              </p:cNvPr>
              <p:cNvSpPr txBox="1"/>
              <p:nvPr/>
            </p:nvSpPr>
            <p:spPr>
              <a:xfrm>
                <a:off x="332336" y="4000402"/>
                <a:ext cx="9650027" cy="572273"/>
              </a:xfrm>
              <a:prstGeom prst="rect">
                <a:avLst/>
              </a:prstGeom>
              <a:noFill/>
            </p:spPr>
            <p:txBody>
              <a:bodyPr wrap="square" rtlCol="0">
                <a:spAutoFit/>
              </a:bodyPr>
              <a:lstStyle/>
              <a:p>
                <a:r>
                  <a:rPr lang="en-ZA" sz="2000" dirty="0"/>
                  <a:t>total_loss = </a:t>
                </a:r>
                <a14:m>
                  <m:oMath xmlns:m="http://schemas.openxmlformats.org/officeDocument/2006/math">
                    <m:limLow>
                      <m:limLowPr>
                        <m:ctrlPr>
                          <a:rPr lang="en-ZA" sz="2000" i="1">
                            <a:latin typeface="Cambria Math" panose="02040503050406030204" pitchFamily="18" charset="0"/>
                          </a:rPr>
                        </m:ctrlPr>
                      </m:limLowPr>
                      <m:e>
                        <m:r>
                          <m:rPr>
                            <m:sty m:val="p"/>
                          </m:rPr>
                          <a:rPr lang="en-ZA" sz="2000">
                            <a:latin typeface="Cambria Math" panose="02040503050406030204" pitchFamily="18" charset="0"/>
                          </a:rPr>
                          <m:t>max</m:t>
                        </m:r>
                      </m:e>
                      <m:lim>
                        <m:r>
                          <m:rPr>
                            <m:sty m:val="p"/>
                          </m:rPr>
                          <a:rPr lang="en-ZA" sz="2000">
                            <a:latin typeface="Cambria Math" panose="02040503050406030204" pitchFamily="18" charset="0"/>
                          </a:rPr>
                          <m:t>D</m:t>
                        </m:r>
                      </m:lim>
                    </m:limLow>
                    <m:limLow>
                      <m:limLowPr>
                        <m:ctrlPr>
                          <a:rPr lang="en-ZA" sz="2000" i="1">
                            <a:latin typeface="Cambria Math" panose="02040503050406030204" pitchFamily="18" charset="0"/>
                          </a:rPr>
                        </m:ctrlPr>
                      </m:limLowPr>
                      <m:e>
                        <m:r>
                          <a:rPr lang="en-ZA" sz="2000">
                            <a:latin typeface="Cambria Math" panose="02040503050406030204" pitchFamily="18" charset="0"/>
                          </a:rPr>
                          <m:t>  </m:t>
                        </m:r>
                        <m:r>
                          <m:rPr>
                            <m:sty m:val="p"/>
                          </m:rPr>
                          <a:rPr lang="en-ZA" sz="2000">
                            <a:latin typeface="Cambria Math" panose="02040503050406030204" pitchFamily="18" charset="0"/>
                          </a:rPr>
                          <m:t>min</m:t>
                        </m:r>
                        <m:r>
                          <a:rPr lang="en-ZA" sz="2000">
                            <a:latin typeface="Cambria Math" panose="02040503050406030204" pitchFamily="18" charset="0"/>
                          </a:rPr>
                          <m:t> </m:t>
                        </m:r>
                      </m:e>
                      <m:lim>
                        <m:r>
                          <m:rPr>
                            <m:sty m:val="p"/>
                          </m:rPr>
                          <a:rPr lang="en-ZA" sz="2000">
                            <a:latin typeface="Cambria Math" panose="02040503050406030204" pitchFamily="18" charset="0"/>
                          </a:rPr>
                          <m:t>G</m:t>
                        </m:r>
                      </m:lim>
                    </m:limLow>
                    <m:r>
                      <a:rPr lang="en-ZA" sz="2000" b="0" i="0" smtClean="0">
                        <a:latin typeface="Cambria Math" panose="02040503050406030204" pitchFamily="18" charset="0"/>
                      </a:rPr>
                      <m:t>(</m:t>
                    </m:r>
                    <m:r>
                      <a:rPr lang="en-ZA" sz="2000">
                        <a:latin typeface="Cambria Math" panose="02040503050406030204" pitchFamily="18" charset="0"/>
                      </a:rPr>
                      <m:t> </m:t>
                    </m:r>
                    <m:sSub>
                      <m:sSubPr>
                        <m:ctrlPr>
                          <a:rPr lang="en-ZA" sz="2000" i="1">
                            <a:latin typeface="Cambria Math" panose="02040503050406030204" pitchFamily="18" charset="0"/>
                          </a:rPr>
                        </m:ctrlPr>
                      </m:sSubPr>
                      <m:e>
                        <m:r>
                          <a:rPr lang="en-ZA" sz="2000" i="1">
                            <a:latin typeface="Cambria Math" panose="02040503050406030204" pitchFamily="18" charset="0"/>
                          </a:rPr>
                          <m:t>𝔼</m:t>
                        </m:r>
                      </m:e>
                      <m:sub>
                        <m:r>
                          <m:rPr>
                            <m:sty m:val="p"/>
                          </m:rPr>
                          <a:rPr lang="en-ZA" sz="2000">
                            <a:latin typeface="Cambria Math" panose="02040503050406030204" pitchFamily="18" charset="0"/>
                          </a:rPr>
                          <m:t>z</m:t>
                        </m:r>
                        <m:r>
                          <a:rPr lang="en-ZA" sz="2000">
                            <a:latin typeface="Cambria Math" panose="02040503050406030204" pitchFamily="18" charset="0"/>
                          </a:rPr>
                          <m:t>~</m:t>
                        </m:r>
                        <m:sSub>
                          <m:sSubPr>
                            <m:ctrlPr>
                              <a:rPr lang="en-ZA" sz="2000" i="1">
                                <a:latin typeface="Cambria Math" panose="02040503050406030204" pitchFamily="18" charset="0"/>
                              </a:rPr>
                            </m:ctrlPr>
                          </m:sSubPr>
                          <m:e>
                            <m:r>
                              <m:rPr>
                                <m:sty m:val="p"/>
                              </m:rPr>
                              <a:rPr lang="en-ZA" sz="2000">
                                <a:latin typeface="Cambria Math" panose="02040503050406030204" pitchFamily="18" charset="0"/>
                              </a:rPr>
                              <m:t>p</m:t>
                            </m:r>
                          </m:e>
                          <m:sub>
                            <m:r>
                              <m:rPr>
                                <m:sty m:val="p"/>
                              </m:rPr>
                              <a:rPr lang="en-ZA" sz="2000">
                                <a:latin typeface="Cambria Math" panose="02040503050406030204" pitchFamily="18" charset="0"/>
                              </a:rPr>
                              <m:t>z</m:t>
                            </m:r>
                            <m:r>
                              <a:rPr lang="en-ZA" sz="2000">
                                <a:latin typeface="Cambria Math" panose="02040503050406030204" pitchFamily="18" charset="0"/>
                              </a:rPr>
                              <m:t> </m:t>
                            </m:r>
                          </m:sub>
                        </m:sSub>
                        <m:r>
                          <a:rPr lang="en-ZA" sz="2000">
                            <a:latin typeface="Cambria Math" panose="02040503050406030204" pitchFamily="18" charset="0"/>
                          </a:rPr>
                          <m:t>(</m:t>
                        </m:r>
                        <m:r>
                          <m:rPr>
                            <m:sty m:val="p"/>
                          </m:rPr>
                          <a:rPr lang="en-ZA" sz="2000">
                            <a:latin typeface="Cambria Math" panose="02040503050406030204" pitchFamily="18" charset="0"/>
                          </a:rPr>
                          <m:t>z</m:t>
                        </m:r>
                        <m:r>
                          <a:rPr lang="en-ZA" sz="2000">
                            <a:latin typeface="Cambria Math" panose="02040503050406030204" pitchFamily="18" charset="0"/>
                          </a:rPr>
                          <m:t>)</m:t>
                        </m:r>
                      </m:sub>
                    </m:sSub>
                    <m:r>
                      <a:rPr lang="en-ZA" sz="2000">
                        <a:latin typeface="Cambria Math" panose="02040503050406030204" pitchFamily="18" charset="0"/>
                      </a:rPr>
                      <m:t>  </m:t>
                    </m:r>
                    <m:r>
                      <a:rPr lang="en-ZA" sz="2000" i="1">
                        <a:latin typeface="Cambria Math" panose="02040503050406030204" pitchFamily="18" charset="0"/>
                      </a:rPr>
                      <m:t>⁡</m:t>
                    </m:r>
                    <m:func>
                      <m:funcPr>
                        <m:ctrlPr>
                          <a:rPr lang="en-ZA" sz="2000" i="1">
                            <a:latin typeface="Cambria Math" panose="02040503050406030204" pitchFamily="18" charset="0"/>
                          </a:rPr>
                        </m:ctrlPr>
                      </m:funcPr>
                      <m:fName>
                        <m:r>
                          <m:rPr>
                            <m:sty m:val="p"/>
                          </m:rPr>
                          <a:rPr lang="en-ZA" sz="2000">
                            <a:latin typeface="Cambria Math" panose="02040503050406030204" pitchFamily="18" charset="0"/>
                          </a:rPr>
                          <m:t>log</m:t>
                        </m:r>
                      </m:fName>
                      <m:e>
                        <m:d>
                          <m:dPr>
                            <m:ctrlPr>
                              <a:rPr lang="en-ZA" sz="2000" i="1">
                                <a:latin typeface="Cambria Math" panose="02040503050406030204" pitchFamily="18" charset="0"/>
                              </a:rPr>
                            </m:ctrlPr>
                          </m:dPr>
                          <m:e>
                            <m:r>
                              <a:rPr lang="en-ZA" sz="2000" i="1">
                                <a:latin typeface="Cambria Math" panose="02040503050406030204" pitchFamily="18" charset="0"/>
                              </a:rPr>
                              <m:t>1−</m:t>
                            </m:r>
                            <m:r>
                              <a:rPr lang="en-ZA" sz="2000" i="1">
                                <a:latin typeface="Cambria Math" panose="02040503050406030204" pitchFamily="18" charset="0"/>
                              </a:rPr>
                              <m:t>𝐷</m:t>
                            </m:r>
                            <m:d>
                              <m:dPr>
                                <m:ctrlPr>
                                  <a:rPr lang="en-ZA" sz="2000" i="1">
                                    <a:latin typeface="Cambria Math" panose="02040503050406030204" pitchFamily="18" charset="0"/>
                                  </a:rPr>
                                </m:ctrlPr>
                              </m:dPr>
                              <m:e>
                                <m:r>
                                  <a:rPr lang="en-ZA" sz="2000" i="1">
                                    <a:latin typeface="Cambria Math" panose="02040503050406030204" pitchFamily="18" charset="0"/>
                                  </a:rPr>
                                  <m:t>𝐺</m:t>
                                </m:r>
                                <m:d>
                                  <m:dPr>
                                    <m:ctrlPr>
                                      <a:rPr lang="en-ZA" sz="2000" i="1">
                                        <a:latin typeface="Cambria Math" panose="02040503050406030204" pitchFamily="18" charset="0"/>
                                      </a:rPr>
                                    </m:ctrlPr>
                                  </m:dPr>
                                  <m:e>
                                    <m:r>
                                      <a:rPr lang="en-ZA" sz="2000" i="1">
                                        <a:latin typeface="Cambria Math" panose="02040503050406030204" pitchFamily="18" charset="0"/>
                                      </a:rPr>
                                      <m:t>𝑧</m:t>
                                    </m:r>
                                  </m:e>
                                </m:d>
                              </m:e>
                            </m:d>
                          </m:e>
                        </m:d>
                        <m:r>
                          <a:rPr lang="en-ZA" sz="2000" i="1">
                            <a:latin typeface="Cambria Math" panose="02040503050406030204" pitchFamily="18" charset="0"/>
                          </a:rPr>
                          <m:t>+</m:t>
                        </m:r>
                        <m:sSub>
                          <m:sSubPr>
                            <m:ctrlPr>
                              <a:rPr lang="en-ZA" sz="2000" i="1">
                                <a:latin typeface="Cambria Math" panose="02040503050406030204" pitchFamily="18" charset="0"/>
                              </a:rPr>
                            </m:ctrlPr>
                          </m:sSubPr>
                          <m:e>
                            <m:r>
                              <a:rPr lang="en-ZA" sz="2000" i="1">
                                <a:latin typeface="Cambria Math" panose="02040503050406030204" pitchFamily="18" charset="0"/>
                              </a:rPr>
                              <m:t>𝔼</m:t>
                            </m:r>
                          </m:e>
                          <m:sub>
                            <m:r>
                              <m:rPr>
                                <m:sty m:val="p"/>
                              </m:rPr>
                              <a:rPr lang="en-ZA" sz="2000">
                                <a:latin typeface="Cambria Math" panose="02040503050406030204" pitchFamily="18" charset="0"/>
                              </a:rPr>
                              <m:t>x</m:t>
                            </m:r>
                            <m:r>
                              <a:rPr lang="en-ZA" sz="2000">
                                <a:latin typeface="Cambria Math" panose="02040503050406030204" pitchFamily="18" charset="0"/>
                              </a:rPr>
                              <m:t>~</m:t>
                            </m:r>
                            <m:sSub>
                              <m:sSubPr>
                                <m:ctrlPr>
                                  <a:rPr lang="en-ZA" sz="2000" i="1">
                                    <a:latin typeface="Cambria Math" panose="02040503050406030204" pitchFamily="18" charset="0"/>
                                  </a:rPr>
                                </m:ctrlPr>
                              </m:sSubPr>
                              <m:e>
                                <m:r>
                                  <m:rPr>
                                    <m:sty m:val="p"/>
                                  </m:rPr>
                                  <a:rPr lang="en-ZA" sz="2000">
                                    <a:latin typeface="Cambria Math" panose="02040503050406030204" pitchFamily="18" charset="0"/>
                                  </a:rPr>
                                  <m:t>p</m:t>
                                </m:r>
                              </m:e>
                              <m:sub>
                                <m:r>
                                  <m:rPr>
                                    <m:sty m:val="p"/>
                                  </m:rPr>
                                  <a:rPr lang="en-ZA" sz="2000">
                                    <a:latin typeface="Cambria Math" panose="02040503050406030204" pitchFamily="18" charset="0"/>
                                  </a:rPr>
                                  <m:t>data</m:t>
                                </m:r>
                                <m:r>
                                  <a:rPr lang="en-ZA" sz="2000">
                                    <a:latin typeface="Cambria Math" panose="02040503050406030204" pitchFamily="18" charset="0"/>
                                  </a:rPr>
                                  <m:t> </m:t>
                                </m:r>
                              </m:sub>
                            </m:sSub>
                            <m:r>
                              <a:rPr lang="en-ZA" sz="2000">
                                <a:latin typeface="Cambria Math" panose="02040503050406030204" pitchFamily="18" charset="0"/>
                              </a:rPr>
                              <m:t>(</m:t>
                            </m:r>
                            <m:r>
                              <m:rPr>
                                <m:sty m:val="p"/>
                              </m:rPr>
                              <a:rPr lang="en-ZA" sz="2000">
                                <a:latin typeface="Cambria Math" panose="02040503050406030204" pitchFamily="18" charset="0"/>
                              </a:rPr>
                              <m:t>x</m:t>
                            </m:r>
                            <m:r>
                              <a:rPr lang="en-ZA" sz="2000">
                                <a:latin typeface="Cambria Math" panose="02040503050406030204" pitchFamily="18" charset="0"/>
                              </a:rPr>
                              <m:t>)</m:t>
                            </m:r>
                          </m:sub>
                        </m:sSub>
                        <m:r>
                          <m:rPr>
                            <m:sty m:val="p"/>
                          </m:rPr>
                          <a:rPr lang="en-ZA" sz="2000">
                            <a:latin typeface="Cambria Math" panose="02040503050406030204" pitchFamily="18" charset="0"/>
                          </a:rPr>
                          <m:t>log</m:t>
                        </m:r>
                        <m:r>
                          <a:rPr lang="en-ZA" sz="2000" i="1">
                            <a:latin typeface="Cambria Math" panose="02040503050406030204" pitchFamily="18" charset="0"/>
                          </a:rPr>
                          <m:t>⁡(</m:t>
                        </m:r>
                        <m:r>
                          <a:rPr lang="en-ZA" sz="2000" i="1">
                            <a:latin typeface="Cambria Math" panose="02040503050406030204" pitchFamily="18" charset="0"/>
                          </a:rPr>
                          <m:t>𝐷</m:t>
                        </m:r>
                        <m:r>
                          <a:rPr lang="en-ZA" sz="2000" i="1">
                            <a:latin typeface="Cambria Math" panose="02040503050406030204" pitchFamily="18" charset="0"/>
                          </a:rPr>
                          <m:t>(</m:t>
                        </m:r>
                        <m:r>
                          <a:rPr lang="en-ZA" sz="2000" i="1">
                            <a:latin typeface="Cambria Math" panose="02040503050406030204" pitchFamily="18" charset="0"/>
                          </a:rPr>
                          <m:t>𝑥</m:t>
                        </m:r>
                      </m:e>
                    </m:func>
                    <m:r>
                      <a:rPr lang="en-ZA" sz="2000" i="1">
                        <a:latin typeface="Cambria Math" panose="02040503050406030204" pitchFamily="18" charset="0"/>
                      </a:rPr>
                      <m:t>))</m:t>
                    </m:r>
                    <m:r>
                      <a:rPr lang="en-ZA" sz="2000" i="1" smtClean="0">
                        <a:latin typeface="Cambria Math" panose="02040503050406030204" pitchFamily="18" charset="0"/>
                      </a:rPr>
                      <m:t> </m:t>
                    </m:r>
                  </m:oMath>
                </a14:m>
                <a:r>
                  <a:rPr lang="en-ZA" sz="2000" dirty="0"/>
                  <a:t>)</a:t>
                </a:r>
              </a:p>
            </p:txBody>
          </p:sp>
        </mc:Choice>
        <mc:Fallback xmlns="">
          <p:sp>
            <p:nvSpPr>
              <p:cNvPr id="7" name="TextBox 6">
                <a:extLst>
                  <a:ext uri="{FF2B5EF4-FFF2-40B4-BE49-F238E27FC236}">
                    <a16:creationId xmlns:a16="http://schemas.microsoft.com/office/drawing/2014/main" id="{BD9CA165-BC0C-42BA-ACD0-A68A6ACFD7D3}"/>
                  </a:ext>
                </a:extLst>
              </p:cNvPr>
              <p:cNvSpPr txBox="1">
                <a:spLocks noRot="1" noChangeAspect="1" noMove="1" noResize="1" noEditPoints="1" noAdjustHandles="1" noChangeArrowheads="1" noChangeShapeType="1" noTextEdit="1"/>
              </p:cNvSpPr>
              <p:nvPr/>
            </p:nvSpPr>
            <p:spPr>
              <a:xfrm>
                <a:off x="332336" y="4000402"/>
                <a:ext cx="9650027" cy="572273"/>
              </a:xfrm>
              <a:prstGeom prst="rect">
                <a:avLst/>
              </a:prstGeom>
              <a:blipFill>
                <a:blip r:embed="rId4"/>
                <a:stretch>
                  <a:fillRect l="-695" b="-1064"/>
                </a:stretch>
              </a:blipFill>
            </p:spPr>
            <p:txBody>
              <a:bodyPr/>
              <a:lstStyle/>
              <a:p>
                <a:r>
                  <a:rPr lang="en-ZA">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F415D13-A73C-4272-822A-9E44557FB50E}"/>
                  </a:ext>
                </a:extLst>
              </p:cNvPr>
              <p:cNvSpPr txBox="1"/>
              <p:nvPr/>
            </p:nvSpPr>
            <p:spPr>
              <a:xfrm>
                <a:off x="314808" y="3075057"/>
                <a:ext cx="7544975" cy="707886"/>
              </a:xfrm>
              <a:prstGeom prst="rect">
                <a:avLst/>
              </a:prstGeom>
              <a:noFill/>
            </p:spPr>
            <p:txBody>
              <a:bodyPr wrap="square" rtlCol="0">
                <a:spAutoFit/>
              </a:bodyPr>
              <a:lstStyle/>
              <a:p>
                <a:r>
                  <a:rPr lang="en-ZA" sz="2000" dirty="0"/>
                  <a:t>Let </a:t>
                </a:r>
                <a14:m>
                  <m:oMath xmlns:m="http://schemas.openxmlformats.org/officeDocument/2006/math">
                    <m:sSub>
                      <m:sSubPr>
                        <m:ctrlPr>
                          <a:rPr lang="en-ZA" sz="2000" b="0" i="1" smtClean="0">
                            <a:latin typeface="Cambria Math" panose="02040503050406030204" pitchFamily="18" charset="0"/>
                          </a:rPr>
                        </m:ctrlPr>
                      </m:sSubPr>
                      <m:e>
                        <m:r>
                          <a:rPr lang="en-ZA" sz="2000" b="0" i="1" smtClean="0">
                            <a:latin typeface="Cambria Math" panose="02040503050406030204" pitchFamily="18" charset="0"/>
                          </a:rPr>
                          <m:t>𝑝</m:t>
                        </m:r>
                      </m:e>
                      <m:sub>
                        <m:r>
                          <a:rPr lang="en-ZA" sz="2000" b="0" i="1" smtClean="0">
                            <a:latin typeface="Cambria Math" panose="02040503050406030204" pitchFamily="18" charset="0"/>
                          </a:rPr>
                          <m:t>𝑧</m:t>
                        </m:r>
                      </m:sub>
                    </m:sSub>
                    <m:d>
                      <m:dPr>
                        <m:ctrlPr>
                          <a:rPr lang="en-ZA" sz="2000" b="0" i="1" smtClean="0">
                            <a:latin typeface="Cambria Math" panose="02040503050406030204" pitchFamily="18" charset="0"/>
                          </a:rPr>
                        </m:ctrlPr>
                      </m:dPr>
                      <m:e>
                        <m:r>
                          <a:rPr lang="en-ZA" sz="2000" b="0" i="1" smtClean="0">
                            <a:latin typeface="Cambria Math" panose="02040503050406030204" pitchFamily="18" charset="0"/>
                          </a:rPr>
                          <m:t>𝑧</m:t>
                        </m:r>
                      </m:e>
                    </m:d>
                    <m:r>
                      <a:rPr lang="en-ZA" sz="2000" b="0" i="1" smtClean="0">
                        <a:latin typeface="Cambria Math" panose="02040503050406030204" pitchFamily="18" charset="0"/>
                      </a:rPr>
                      <m:t>= </m:t>
                    </m:r>
                  </m:oMath>
                </a14:m>
                <a:r>
                  <a:rPr lang="en-ZA" sz="2000" dirty="0"/>
                  <a:t>the probability distribution of the generated data</a:t>
                </a:r>
              </a:p>
              <a:p>
                <a:r>
                  <a:rPr lang="en-ZA" sz="2000" dirty="0"/>
                  <a:t>Let </a:t>
                </a:r>
                <a14:m>
                  <m:oMath xmlns:m="http://schemas.openxmlformats.org/officeDocument/2006/math">
                    <m:sSub>
                      <m:sSubPr>
                        <m:ctrlPr>
                          <a:rPr lang="en-ZA" sz="2000" i="1">
                            <a:latin typeface="Cambria Math" panose="02040503050406030204" pitchFamily="18" charset="0"/>
                          </a:rPr>
                        </m:ctrlPr>
                      </m:sSubPr>
                      <m:e>
                        <m:r>
                          <a:rPr lang="en-ZA" sz="2000" i="1">
                            <a:latin typeface="Cambria Math" panose="02040503050406030204" pitchFamily="18" charset="0"/>
                          </a:rPr>
                          <m:t>𝑝</m:t>
                        </m:r>
                      </m:e>
                      <m:sub>
                        <m:r>
                          <a:rPr lang="en-ZA" sz="2000" b="0" i="1" smtClean="0">
                            <a:latin typeface="Cambria Math" panose="02040503050406030204" pitchFamily="18" charset="0"/>
                          </a:rPr>
                          <m:t>𝑥</m:t>
                        </m:r>
                      </m:sub>
                    </m:sSub>
                    <m:d>
                      <m:dPr>
                        <m:ctrlPr>
                          <a:rPr lang="en-ZA" sz="2000" i="1">
                            <a:latin typeface="Cambria Math" panose="02040503050406030204" pitchFamily="18" charset="0"/>
                          </a:rPr>
                        </m:ctrlPr>
                      </m:dPr>
                      <m:e>
                        <m:r>
                          <a:rPr lang="en-ZA" sz="2000" b="0" i="1" smtClean="0">
                            <a:latin typeface="Cambria Math" panose="02040503050406030204" pitchFamily="18" charset="0"/>
                          </a:rPr>
                          <m:t>𝑥</m:t>
                        </m:r>
                      </m:e>
                    </m:d>
                    <m:r>
                      <a:rPr lang="en-ZA" sz="2000" i="1">
                        <a:latin typeface="Cambria Math" panose="02040503050406030204" pitchFamily="18" charset="0"/>
                      </a:rPr>
                      <m:t>= </m:t>
                    </m:r>
                  </m:oMath>
                </a14:m>
                <a:r>
                  <a:rPr lang="en-ZA" sz="2000" dirty="0"/>
                  <a:t>the probability distribution of the original data</a:t>
                </a:r>
              </a:p>
            </p:txBody>
          </p:sp>
        </mc:Choice>
        <mc:Fallback xmlns="">
          <p:sp>
            <p:nvSpPr>
              <p:cNvPr id="14" name="TextBox 13">
                <a:extLst>
                  <a:ext uri="{FF2B5EF4-FFF2-40B4-BE49-F238E27FC236}">
                    <a16:creationId xmlns:a16="http://schemas.microsoft.com/office/drawing/2014/main" id="{9F415D13-A73C-4272-822A-9E44557FB50E}"/>
                  </a:ext>
                </a:extLst>
              </p:cNvPr>
              <p:cNvSpPr txBox="1">
                <a:spLocks noRot="1" noChangeAspect="1" noMove="1" noResize="1" noEditPoints="1" noAdjustHandles="1" noChangeArrowheads="1" noChangeShapeType="1" noTextEdit="1"/>
              </p:cNvSpPr>
              <p:nvPr/>
            </p:nvSpPr>
            <p:spPr>
              <a:xfrm>
                <a:off x="314808" y="3075057"/>
                <a:ext cx="7544975" cy="707886"/>
              </a:xfrm>
              <a:prstGeom prst="rect">
                <a:avLst/>
              </a:prstGeom>
              <a:blipFill>
                <a:blip r:embed="rId5"/>
                <a:stretch>
                  <a:fillRect l="-889" t="-3419" b="-14530"/>
                </a:stretch>
              </a:blipFill>
            </p:spPr>
            <p:txBody>
              <a:bodyPr/>
              <a:lstStyle/>
              <a:p>
                <a:r>
                  <a:rPr lang="en-ZA">
                    <a:noFill/>
                  </a:rPr>
                  <a:t> </a:t>
                </a:r>
              </a:p>
            </p:txBody>
          </p:sp>
        </mc:Fallback>
      </mc:AlternateContent>
      <p:sp>
        <p:nvSpPr>
          <p:cNvPr id="15" name="TextBox 14">
            <a:extLst>
              <a:ext uri="{FF2B5EF4-FFF2-40B4-BE49-F238E27FC236}">
                <a16:creationId xmlns:a16="http://schemas.microsoft.com/office/drawing/2014/main" id="{B01AA2CB-0C22-432B-B242-146240F43E92}"/>
              </a:ext>
            </a:extLst>
          </p:cNvPr>
          <p:cNvSpPr txBox="1"/>
          <p:nvPr/>
        </p:nvSpPr>
        <p:spPr>
          <a:xfrm>
            <a:off x="5632881" y="2951825"/>
            <a:ext cx="914400" cy="914400"/>
          </a:xfrm>
          <a:prstGeom prst="rect">
            <a:avLst/>
          </a:prstGeom>
          <a:noFill/>
        </p:spPr>
        <p:txBody>
          <a:bodyPr wrap="square" rtlCol="0">
            <a:spAutoFit/>
          </a:bodyPr>
          <a:lstStyle/>
          <a:p>
            <a:endParaRPr lang="en-ZA"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5DC9617-677E-4E56-84EC-5EDA2470DE9E}"/>
                  </a:ext>
                </a:extLst>
              </p:cNvPr>
              <p:cNvSpPr txBox="1"/>
              <p:nvPr/>
            </p:nvSpPr>
            <p:spPr>
              <a:xfrm>
                <a:off x="314807" y="4779470"/>
                <a:ext cx="9000181" cy="628762"/>
              </a:xfrm>
              <a:prstGeom prst="rect">
                <a:avLst/>
              </a:prstGeom>
              <a:noFill/>
            </p:spPr>
            <p:txBody>
              <a:bodyPr wrap="square" rtlCol="0">
                <a:spAutoFit/>
              </a:bodyPr>
              <a:lstStyle/>
              <a:p>
                <a:r>
                  <a:rPr lang="en-ZA" sz="2000" dirty="0"/>
                  <a:t>	    = </a:t>
                </a:r>
                <a14:m>
                  <m:oMath xmlns:m="http://schemas.openxmlformats.org/officeDocument/2006/math">
                    <m:limLow>
                      <m:limLowPr>
                        <m:ctrlPr>
                          <a:rPr lang="en-ZA" sz="2000" i="1">
                            <a:latin typeface="Cambria Math" panose="02040503050406030204" pitchFamily="18" charset="0"/>
                          </a:rPr>
                        </m:ctrlPr>
                      </m:limLowPr>
                      <m:e>
                        <m:r>
                          <m:rPr>
                            <m:sty m:val="p"/>
                          </m:rPr>
                          <a:rPr lang="en-ZA" sz="2000">
                            <a:latin typeface="Cambria Math" panose="02040503050406030204" pitchFamily="18" charset="0"/>
                          </a:rPr>
                          <m:t>max</m:t>
                        </m:r>
                      </m:e>
                      <m:lim>
                        <m:r>
                          <m:rPr>
                            <m:sty m:val="p"/>
                          </m:rPr>
                          <a:rPr lang="en-ZA" sz="2000">
                            <a:latin typeface="Cambria Math" panose="02040503050406030204" pitchFamily="18" charset="0"/>
                          </a:rPr>
                          <m:t>D</m:t>
                        </m:r>
                      </m:lim>
                    </m:limLow>
                    <m:limLow>
                      <m:limLowPr>
                        <m:ctrlPr>
                          <a:rPr lang="en-ZA" sz="2000" i="1">
                            <a:latin typeface="Cambria Math" panose="02040503050406030204" pitchFamily="18" charset="0"/>
                          </a:rPr>
                        </m:ctrlPr>
                      </m:limLowPr>
                      <m:e>
                        <m:r>
                          <a:rPr lang="en-ZA" sz="2000">
                            <a:latin typeface="Cambria Math" panose="02040503050406030204" pitchFamily="18" charset="0"/>
                          </a:rPr>
                          <m:t>  </m:t>
                        </m:r>
                        <m:r>
                          <m:rPr>
                            <m:sty m:val="p"/>
                          </m:rPr>
                          <a:rPr lang="en-ZA" sz="2000">
                            <a:latin typeface="Cambria Math" panose="02040503050406030204" pitchFamily="18" charset="0"/>
                          </a:rPr>
                          <m:t>min</m:t>
                        </m:r>
                        <m:r>
                          <a:rPr lang="en-ZA" sz="2000">
                            <a:latin typeface="Cambria Math" panose="02040503050406030204" pitchFamily="18" charset="0"/>
                          </a:rPr>
                          <m:t>  (</m:t>
                        </m:r>
                      </m:e>
                      <m:lim>
                        <m:r>
                          <m:rPr>
                            <m:sty m:val="p"/>
                          </m:rPr>
                          <a:rPr lang="en-ZA" sz="2000">
                            <a:latin typeface="Cambria Math" panose="02040503050406030204" pitchFamily="18" charset="0"/>
                          </a:rPr>
                          <m:t>G</m:t>
                        </m:r>
                      </m:lim>
                    </m:limLow>
                    <m:nary>
                      <m:naryPr>
                        <m:supHide m:val="on"/>
                        <m:ctrlPr>
                          <a:rPr lang="en-ZA" sz="2000" i="1">
                            <a:latin typeface="Cambria Math" panose="02040503050406030204" pitchFamily="18" charset="0"/>
                          </a:rPr>
                        </m:ctrlPr>
                      </m:naryPr>
                      <m:sub>
                        <m:r>
                          <m:rPr>
                            <m:brk m:alnAt="7"/>
                          </m:rPr>
                          <a:rPr lang="en-ZA" sz="2000" i="1">
                            <a:latin typeface="Cambria Math" panose="02040503050406030204" pitchFamily="18" charset="0"/>
                          </a:rPr>
                          <m:t>𝑧</m:t>
                        </m:r>
                      </m:sub>
                      <m:sup/>
                      <m:e>
                        <m:sSub>
                          <m:sSubPr>
                            <m:ctrlPr>
                              <a:rPr lang="en-ZA" sz="2000" i="1">
                                <a:latin typeface="Cambria Math" panose="02040503050406030204" pitchFamily="18" charset="0"/>
                              </a:rPr>
                            </m:ctrlPr>
                          </m:sSubPr>
                          <m:e>
                            <m:r>
                              <a:rPr lang="en-ZA" sz="2000" i="1">
                                <a:latin typeface="Cambria Math" panose="02040503050406030204" pitchFamily="18" charset="0"/>
                              </a:rPr>
                              <m:t>𝑝</m:t>
                            </m:r>
                          </m:e>
                          <m:sub>
                            <m:r>
                              <a:rPr lang="en-ZA" sz="2000" i="1">
                                <a:latin typeface="Cambria Math" panose="02040503050406030204" pitchFamily="18" charset="0"/>
                              </a:rPr>
                              <m:t>𝑧</m:t>
                            </m:r>
                          </m:sub>
                        </m:sSub>
                      </m:e>
                    </m:nary>
                    <m:d>
                      <m:dPr>
                        <m:ctrlPr>
                          <a:rPr lang="en-ZA" sz="2000" i="1">
                            <a:latin typeface="Cambria Math" panose="02040503050406030204" pitchFamily="18" charset="0"/>
                          </a:rPr>
                        </m:ctrlPr>
                      </m:dPr>
                      <m:e>
                        <m:r>
                          <a:rPr lang="en-ZA" sz="2000" i="1">
                            <a:latin typeface="Cambria Math" panose="02040503050406030204" pitchFamily="18" charset="0"/>
                          </a:rPr>
                          <m:t>𝑧</m:t>
                        </m:r>
                      </m:e>
                    </m:d>
                    <m:r>
                      <a:rPr lang="en-ZA" sz="2000" i="1">
                        <a:latin typeface="Cambria Math" panose="02040503050406030204" pitchFamily="18" charset="0"/>
                      </a:rPr>
                      <m:t>⁡</m:t>
                    </m:r>
                    <m:func>
                      <m:funcPr>
                        <m:ctrlPr>
                          <a:rPr lang="en-ZA" sz="2000" i="1">
                            <a:latin typeface="Cambria Math" panose="02040503050406030204" pitchFamily="18" charset="0"/>
                          </a:rPr>
                        </m:ctrlPr>
                      </m:funcPr>
                      <m:fName>
                        <m:r>
                          <m:rPr>
                            <m:sty m:val="p"/>
                          </m:rPr>
                          <a:rPr lang="en-ZA" sz="2000">
                            <a:latin typeface="Cambria Math" panose="02040503050406030204" pitchFamily="18" charset="0"/>
                          </a:rPr>
                          <m:t>log</m:t>
                        </m:r>
                      </m:fName>
                      <m:e>
                        <m:d>
                          <m:dPr>
                            <m:ctrlPr>
                              <a:rPr lang="en-ZA" sz="2000" i="1">
                                <a:latin typeface="Cambria Math" panose="02040503050406030204" pitchFamily="18" charset="0"/>
                              </a:rPr>
                            </m:ctrlPr>
                          </m:dPr>
                          <m:e>
                            <m:r>
                              <a:rPr lang="en-ZA" sz="2000" i="1">
                                <a:latin typeface="Cambria Math" panose="02040503050406030204" pitchFamily="18" charset="0"/>
                              </a:rPr>
                              <m:t>1−</m:t>
                            </m:r>
                            <m:r>
                              <a:rPr lang="en-ZA" sz="2000" i="1">
                                <a:latin typeface="Cambria Math" panose="02040503050406030204" pitchFamily="18" charset="0"/>
                              </a:rPr>
                              <m:t>𝐷</m:t>
                            </m:r>
                            <m:d>
                              <m:dPr>
                                <m:ctrlPr>
                                  <a:rPr lang="en-ZA" sz="2000" i="1">
                                    <a:latin typeface="Cambria Math" panose="02040503050406030204" pitchFamily="18" charset="0"/>
                                  </a:rPr>
                                </m:ctrlPr>
                              </m:dPr>
                              <m:e>
                                <m:r>
                                  <a:rPr lang="en-ZA" sz="2000" i="1">
                                    <a:latin typeface="Cambria Math" panose="02040503050406030204" pitchFamily="18" charset="0"/>
                                  </a:rPr>
                                  <m:t>𝐺</m:t>
                                </m:r>
                                <m:d>
                                  <m:dPr>
                                    <m:ctrlPr>
                                      <a:rPr lang="en-ZA" sz="2000" i="1">
                                        <a:latin typeface="Cambria Math" panose="02040503050406030204" pitchFamily="18" charset="0"/>
                                      </a:rPr>
                                    </m:ctrlPr>
                                  </m:dPr>
                                  <m:e>
                                    <m:r>
                                      <a:rPr lang="en-ZA" sz="2000" i="1">
                                        <a:latin typeface="Cambria Math" panose="02040503050406030204" pitchFamily="18" charset="0"/>
                                      </a:rPr>
                                      <m:t>𝑧</m:t>
                                    </m:r>
                                  </m:e>
                                </m:d>
                              </m:e>
                            </m:d>
                          </m:e>
                        </m:d>
                        <m:r>
                          <a:rPr lang="en-ZA" sz="2000" i="1">
                            <a:latin typeface="Cambria Math" panose="02040503050406030204" pitchFamily="18" charset="0"/>
                          </a:rPr>
                          <m:t>𝑑𝑧</m:t>
                        </m:r>
                        <m:r>
                          <a:rPr lang="en-ZA" sz="2000" i="1">
                            <a:latin typeface="Cambria Math" panose="02040503050406030204" pitchFamily="18" charset="0"/>
                          </a:rPr>
                          <m:t>+</m:t>
                        </m:r>
                        <m:nary>
                          <m:naryPr>
                            <m:supHide m:val="on"/>
                            <m:ctrlPr>
                              <a:rPr lang="en-ZA" sz="2000" i="1">
                                <a:latin typeface="Cambria Math" panose="02040503050406030204" pitchFamily="18" charset="0"/>
                              </a:rPr>
                            </m:ctrlPr>
                          </m:naryPr>
                          <m:sub>
                            <m:r>
                              <m:rPr>
                                <m:sty m:val="p"/>
                              </m:rPr>
                              <a:rPr lang="en-ZA" sz="2000">
                                <a:latin typeface="Cambria Math" panose="02040503050406030204" pitchFamily="18" charset="0"/>
                              </a:rPr>
                              <m:t>x</m:t>
                            </m:r>
                          </m:sub>
                          <m:sup/>
                          <m:e>
                            <m:sSub>
                              <m:sSubPr>
                                <m:ctrlPr>
                                  <a:rPr lang="en-ZA" sz="2000" i="1">
                                    <a:latin typeface="Cambria Math" panose="02040503050406030204" pitchFamily="18" charset="0"/>
                                  </a:rPr>
                                </m:ctrlPr>
                              </m:sSubPr>
                              <m:e>
                                <m:r>
                                  <a:rPr lang="en-ZA" sz="2000" i="1">
                                    <a:latin typeface="Cambria Math" panose="02040503050406030204" pitchFamily="18" charset="0"/>
                                  </a:rPr>
                                  <m:t>𝑝</m:t>
                                </m:r>
                              </m:e>
                              <m:sub>
                                <m:r>
                                  <a:rPr lang="en-ZA" sz="2000" i="1">
                                    <a:latin typeface="Cambria Math" panose="02040503050406030204" pitchFamily="18" charset="0"/>
                                  </a:rPr>
                                  <m:t>𝑥</m:t>
                                </m:r>
                              </m:sub>
                            </m:sSub>
                            <m:d>
                              <m:dPr>
                                <m:ctrlPr>
                                  <a:rPr lang="en-ZA" sz="2000" i="1">
                                    <a:latin typeface="Cambria Math" panose="02040503050406030204" pitchFamily="18" charset="0"/>
                                  </a:rPr>
                                </m:ctrlPr>
                              </m:dPr>
                              <m:e>
                                <m:r>
                                  <a:rPr lang="en-ZA" sz="2000" i="1">
                                    <a:latin typeface="Cambria Math" panose="02040503050406030204" pitchFamily="18" charset="0"/>
                                  </a:rPr>
                                  <m:t>𝑥</m:t>
                                </m:r>
                              </m:e>
                            </m:d>
                          </m:e>
                        </m:nary>
                        <m:r>
                          <m:rPr>
                            <m:sty m:val="p"/>
                          </m:rPr>
                          <a:rPr lang="en-ZA" sz="2000">
                            <a:latin typeface="Cambria Math" panose="02040503050406030204" pitchFamily="18" charset="0"/>
                          </a:rPr>
                          <m:t>log</m:t>
                        </m:r>
                        <m:r>
                          <a:rPr lang="en-ZA" sz="2000" i="1">
                            <a:latin typeface="Cambria Math" panose="02040503050406030204" pitchFamily="18" charset="0"/>
                          </a:rPr>
                          <m:t>⁡(</m:t>
                        </m:r>
                        <m:r>
                          <a:rPr lang="en-ZA" sz="2000" i="1">
                            <a:latin typeface="Cambria Math" panose="02040503050406030204" pitchFamily="18" charset="0"/>
                          </a:rPr>
                          <m:t>𝐷</m:t>
                        </m:r>
                        <m:r>
                          <a:rPr lang="en-ZA" sz="2000" i="1">
                            <a:latin typeface="Cambria Math" panose="02040503050406030204" pitchFamily="18" charset="0"/>
                          </a:rPr>
                          <m:t>(</m:t>
                        </m:r>
                        <m:r>
                          <a:rPr lang="en-ZA" sz="2000" i="1">
                            <a:latin typeface="Cambria Math" panose="02040503050406030204" pitchFamily="18" charset="0"/>
                          </a:rPr>
                          <m:t>𝑥</m:t>
                        </m:r>
                      </m:e>
                    </m:func>
                    <m:r>
                      <a:rPr lang="en-ZA" sz="2000" i="1">
                        <a:latin typeface="Cambria Math" panose="02040503050406030204" pitchFamily="18" charset="0"/>
                      </a:rPr>
                      <m:t>)) </m:t>
                    </m:r>
                    <m:r>
                      <a:rPr lang="en-ZA" sz="2000" i="1">
                        <a:latin typeface="Cambria Math" panose="02040503050406030204" pitchFamily="18" charset="0"/>
                      </a:rPr>
                      <m:t>𝑑𝑥</m:t>
                    </m:r>
                  </m:oMath>
                </a14:m>
                <a:r>
                  <a:rPr lang="en-ZA" sz="2000" dirty="0"/>
                  <a:t> )</a:t>
                </a:r>
              </a:p>
            </p:txBody>
          </p:sp>
        </mc:Choice>
        <mc:Fallback xmlns="">
          <p:sp>
            <p:nvSpPr>
              <p:cNvPr id="16" name="TextBox 15">
                <a:extLst>
                  <a:ext uri="{FF2B5EF4-FFF2-40B4-BE49-F238E27FC236}">
                    <a16:creationId xmlns:a16="http://schemas.microsoft.com/office/drawing/2014/main" id="{55DC9617-677E-4E56-84EC-5EDA2470DE9E}"/>
                  </a:ext>
                </a:extLst>
              </p:cNvPr>
              <p:cNvSpPr txBox="1">
                <a:spLocks noRot="1" noChangeAspect="1" noMove="1" noResize="1" noEditPoints="1" noAdjustHandles="1" noChangeArrowheads="1" noChangeShapeType="1" noTextEdit="1"/>
              </p:cNvSpPr>
              <p:nvPr/>
            </p:nvSpPr>
            <p:spPr>
              <a:xfrm>
                <a:off x="314807" y="4779470"/>
                <a:ext cx="9000181" cy="628762"/>
              </a:xfrm>
              <a:prstGeom prst="rect">
                <a:avLst/>
              </a:prstGeom>
              <a:blipFill>
                <a:blip r:embed="rId6"/>
                <a:stretch>
                  <a:fillRect/>
                </a:stretch>
              </a:blipFill>
            </p:spPr>
            <p:txBody>
              <a:bodyPr/>
              <a:lstStyle/>
              <a:p>
                <a:r>
                  <a:rPr lang="en-ZA">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6EA56B5-ADB7-4E86-903E-73D91842C03D}"/>
                  </a:ext>
                </a:extLst>
              </p:cNvPr>
              <p:cNvSpPr txBox="1"/>
              <p:nvPr/>
            </p:nvSpPr>
            <p:spPr>
              <a:xfrm>
                <a:off x="314807" y="5715478"/>
                <a:ext cx="9131033" cy="572144"/>
              </a:xfrm>
              <a:prstGeom prst="rect">
                <a:avLst/>
              </a:prstGeom>
              <a:noFill/>
            </p:spPr>
            <p:txBody>
              <a:bodyPr wrap="square" rtlCol="0">
                <a:spAutoFit/>
              </a:bodyPr>
              <a:lstStyle/>
              <a:p>
                <a:r>
                  <a:rPr lang="en-ZA" sz="2000" dirty="0"/>
                  <a:t> 	    = </a:t>
                </a:r>
                <a14:m>
                  <m:oMath xmlns:m="http://schemas.openxmlformats.org/officeDocument/2006/math">
                    <m:limLow>
                      <m:limLowPr>
                        <m:ctrlPr>
                          <a:rPr lang="en-ZA" sz="2000" i="1">
                            <a:latin typeface="Cambria Math" panose="02040503050406030204" pitchFamily="18" charset="0"/>
                          </a:rPr>
                        </m:ctrlPr>
                      </m:limLowPr>
                      <m:e>
                        <m:r>
                          <m:rPr>
                            <m:sty m:val="p"/>
                          </m:rPr>
                          <a:rPr lang="en-ZA" sz="2000">
                            <a:latin typeface="Cambria Math" panose="02040503050406030204" pitchFamily="18" charset="0"/>
                          </a:rPr>
                          <m:t>max</m:t>
                        </m:r>
                      </m:e>
                      <m:lim>
                        <m:r>
                          <m:rPr>
                            <m:sty m:val="p"/>
                          </m:rPr>
                          <a:rPr lang="en-ZA" sz="2000">
                            <a:latin typeface="Cambria Math" panose="02040503050406030204" pitchFamily="18" charset="0"/>
                          </a:rPr>
                          <m:t>D</m:t>
                        </m:r>
                      </m:lim>
                    </m:limLow>
                    <m:limLow>
                      <m:limLowPr>
                        <m:ctrlPr>
                          <a:rPr lang="en-ZA" sz="2000" i="1">
                            <a:latin typeface="Cambria Math" panose="02040503050406030204" pitchFamily="18" charset="0"/>
                          </a:rPr>
                        </m:ctrlPr>
                      </m:limLowPr>
                      <m:e>
                        <m:r>
                          <a:rPr lang="en-ZA" sz="2000">
                            <a:latin typeface="Cambria Math" panose="02040503050406030204" pitchFamily="18" charset="0"/>
                          </a:rPr>
                          <m:t>  </m:t>
                        </m:r>
                        <m:r>
                          <m:rPr>
                            <m:sty m:val="p"/>
                          </m:rPr>
                          <a:rPr lang="en-ZA" sz="2000">
                            <a:latin typeface="Cambria Math" panose="02040503050406030204" pitchFamily="18" charset="0"/>
                          </a:rPr>
                          <m:t>min</m:t>
                        </m:r>
                        <m:r>
                          <a:rPr lang="en-ZA" sz="2000">
                            <a:latin typeface="Cambria Math" panose="02040503050406030204" pitchFamily="18" charset="0"/>
                          </a:rPr>
                          <m:t>  (</m:t>
                        </m:r>
                      </m:e>
                      <m:lim>
                        <m:r>
                          <m:rPr>
                            <m:sty m:val="p"/>
                          </m:rPr>
                          <a:rPr lang="en-ZA" sz="2000">
                            <a:latin typeface="Cambria Math" panose="02040503050406030204" pitchFamily="18" charset="0"/>
                          </a:rPr>
                          <m:t>G</m:t>
                        </m:r>
                      </m:lim>
                    </m:limLow>
                    <m:nary>
                      <m:naryPr>
                        <m:supHide m:val="on"/>
                        <m:ctrlPr>
                          <a:rPr lang="en-ZA" sz="2000" i="1">
                            <a:latin typeface="Cambria Math" panose="02040503050406030204" pitchFamily="18" charset="0"/>
                          </a:rPr>
                        </m:ctrlPr>
                      </m:naryPr>
                      <m:sub>
                        <m:r>
                          <a:rPr lang="en-ZA" sz="2000" i="1">
                            <a:latin typeface="Cambria Math" panose="02040503050406030204" pitchFamily="18" charset="0"/>
                          </a:rPr>
                          <m:t>𝑥</m:t>
                        </m:r>
                      </m:sub>
                      <m:sup/>
                      <m:e>
                        <m:sSub>
                          <m:sSubPr>
                            <m:ctrlPr>
                              <a:rPr lang="en-ZA" sz="2000" i="1">
                                <a:latin typeface="Cambria Math" panose="02040503050406030204" pitchFamily="18" charset="0"/>
                              </a:rPr>
                            </m:ctrlPr>
                          </m:sSubPr>
                          <m:e>
                            <m:r>
                              <a:rPr lang="en-ZA" sz="2000" i="1">
                                <a:latin typeface="Cambria Math" panose="02040503050406030204" pitchFamily="18" charset="0"/>
                              </a:rPr>
                              <m:t>𝑝</m:t>
                            </m:r>
                          </m:e>
                          <m:sub>
                            <m:r>
                              <a:rPr lang="en-ZA" sz="2000" i="1">
                                <a:latin typeface="Cambria Math" panose="02040503050406030204" pitchFamily="18" charset="0"/>
                              </a:rPr>
                              <m:t>𝑧</m:t>
                            </m:r>
                          </m:sub>
                        </m:sSub>
                        <m:d>
                          <m:dPr>
                            <m:ctrlPr>
                              <a:rPr lang="en-ZA" sz="2000" i="1">
                                <a:latin typeface="Cambria Math" panose="02040503050406030204" pitchFamily="18" charset="0"/>
                              </a:rPr>
                            </m:ctrlPr>
                          </m:dPr>
                          <m:e>
                            <m:r>
                              <a:rPr lang="en-ZA" sz="2000" i="1">
                                <a:latin typeface="Cambria Math" panose="02040503050406030204" pitchFamily="18" charset="0"/>
                              </a:rPr>
                              <m:t>𝑥</m:t>
                            </m:r>
                          </m:e>
                        </m:d>
                      </m:e>
                    </m:nary>
                    <m:r>
                      <a:rPr lang="en-ZA" sz="2000" i="1">
                        <a:latin typeface="Cambria Math" panose="02040503050406030204" pitchFamily="18" charset="0"/>
                      </a:rPr>
                      <m:t>⁡</m:t>
                    </m:r>
                    <m:func>
                      <m:funcPr>
                        <m:ctrlPr>
                          <a:rPr lang="en-ZA" sz="2000" i="1">
                            <a:latin typeface="Cambria Math" panose="02040503050406030204" pitchFamily="18" charset="0"/>
                          </a:rPr>
                        </m:ctrlPr>
                      </m:funcPr>
                      <m:fName>
                        <m:r>
                          <m:rPr>
                            <m:sty m:val="p"/>
                          </m:rPr>
                          <a:rPr lang="en-ZA" sz="2000">
                            <a:latin typeface="Cambria Math" panose="02040503050406030204" pitchFamily="18" charset="0"/>
                          </a:rPr>
                          <m:t>log</m:t>
                        </m:r>
                      </m:fName>
                      <m:e>
                        <m:d>
                          <m:dPr>
                            <m:ctrlPr>
                              <a:rPr lang="en-ZA" sz="2000" i="1">
                                <a:latin typeface="Cambria Math" panose="02040503050406030204" pitchFamily="18" charset="0"/>
                              </a:rPr>
                            </m:ctrlPr>
                          </m:dPr>
                          <m:e>
                            <m:r>
                              <a:rPr lang="en-ZA" sz="2000" i="1">
                                <a:latin typeface="Cambria Math" panose="02040503050406030204" pitchFamily="18" charset="0"/>
                              </a:rPr>
                              <m:t>1−</m:t>
                            </m:r>
                            <m:r>
                              <a:rPr lang="en-ZA" sz="2000" i="1">
                                <a:latin typeface="Cambria Math" panose="02040503050406030204" pitchFamily="18" charset="0"/>
                              </a:rPr>
                              <m:t>𝐷</m:t>
                            </m:r>
                            <m:d>
                              <m:dPr>
                                <m:ctrlPr>
                                  <a:rPr lang="en-ZA" sz="2000" i="1">
                                    <a:latin typeface="Cambria Math" panose="02040503050406030204" pitchFamily="18" charset="0"/>
                                  </a:rPr>
                                </m:ctrlPr>
                              </m:dPr>
                              <m:e>
                                <m:r>
                                  <a:rPr lang="en-ZA" sz="2000" i="1">
                                    <a:latin typeface="Cambria Math" panose="02040503050406030204" pitchFamily="18" charset="0"/>
                                  </a:rPr>
                                  <m:t>𝑥</m:t>
                                </m:r>
                              </m:e>
                            </m:d>
                          </m:e>
                        </m:d>
                        <m:r>
                          <a:rPr lang="en-ZA" sz="2000" i="1">
                            <a:latin typeface="Cambria Math" panose="02040503050406030204" pitchFamily="18" charset="0"/>
                          </a:rPr>
                          <m:t>+</m:t>
                        </m:r>
                        <m:sSub>
                          <m:sSubPr>
                            <m:ctrlPr>
                              <a:rPr lang="en-ZA" sz="2000" i="1">
                                <a:latin typeface="Cambria Math" panose="02040503050406030204" pitchFamily="18" charset="0"/>
                              </a:rPr>
                            </m:ctrlPr>
                          </m:sSubPr>
                          <m:e>
                            <m:r>
                              <a:rPr lang="en-ZA" sz="2000" i="1">
                                <a:latin typeface="Cambria Math" panose="02040503050406030204" pitchFamily="18" charset="0"/>
                              </a:rPr>
                              <m:t>𝑝</m:t>
                            </m:r>
                          </m:e>
                          <m:sub>
                            <m:r>
                              <a:rPr lang="en-ZA" sz="2000" i="1">
                                <a:latin typeface="Cambria Math" panose="02040503050406030204" pitchFamily="18" charset="0"/>
                              </a:rPr>
                              <m:t>𝑥</m:t>
                            </m:r>
                          </m:sub>
                        </m:sSub>
                        <m:r>
                          <m:rPr>
                            <m:sty m:val="p"/>
                          </m:rPr>
                          <a:rPr lang="en-ZA" sz="2000">
                            <a:latin typeface="Cambria Math" panose="02040503050406030204" pitchFamily="18" charset="0"/>
                          </a:rPr>
                          <m:t>log</m:t>
                        </m:r>
                        <m:r>
                          <a:rPr lang="en-ZA" sz="2000" i="1">
                            <a:latin typeface="Cambria Math" panose="02040503050406030204" pitchFamily="18" charset="0"/>
                          </a:rPr>
                          <m:t>⁡(</m:t>
                        </m:r>
                        <m:r>
                          <a:rPr lang="en-ZA" sz="2000" i="1">
                            <a:latin typeface="Cambria Math" panose="02040503050406030204" pitchFamily="18" charset="0"/>
                          </a:rPr>
                          <m:t>𝐷</m:t>
                        </m:r>
                        <m:r>
                          <a:rPr lang="en-ZA" sz="2000" i="1">
                            <a:latin typeface="Cambria Math" panose="02040503050406030204" pitchFamily="18" charset="0"/>
                          </a:rPr>
                          <m:t>(</m:t>
                        </m:r>
                        <m:r>
                          <a:rPr lang="en-ZA" sz="2000" i="1">
                            <a:latin typeface="Cambria Math" panose="02040503050406030204" pitchFamily="18" charset="0"/>
                          </a:rPr>
                          <m:t>𝑥</m:t>
                        </m:r>
                      </m:e>
                    </m:func>
                    <m:r>
                      <a:rPr lang="en-ZA" sz="2000" i="1">
                        <a:latin typeface="Cambria Math" panose="02040503050406030204" pitchFamily="18" charset="0"/>
                      </a:rPr>
                      <m:t>))</m:t>
                    </m:r>
                    <m:r>
                      <a:rPr lang="en-ZA" sz="2000" b="0" i="1" smtClean="0">
                        <a:latin typeface="Cambria Math" panose="02040503050406030204" pitchFamily="18" charset="0"/>
                      </a:rPr>
                      <m:t>𝑑𝑥</m:t>
                    </m:r>
                  </m:oMath>
                </a14:m>
                <a:r>
                  <a:rPr lang="en-ZA" sz="2000" dirty="0"/>
                  <a:t> )</a:t>
                </a:r>
              </a:p>
            </p:txBody>
          </p:sp>
        </mc:Choice>
        <mc:Fallback xmlns="">
          <p:sp>
            <p:nvSpPr>
              <p:cNvPr id="17" name="TextBox 16">
                <a:extLst>
                  <a:ext uri="{FF2B5EF4-FFF2-40B4-BE49-F238E27FC236}">
                    <a16:creationId xmlns:a16="http://schemas.microsoft.com/office/drawing/2014/main" id="{36EA56B5-ADB7-4E86-903E-73D91842C03D}"/>
                  </a:ext>
                </a:extLst>
              </p:cNvPr>
              <p:cNvSpPr txBox="1">
                <a:spLocks noRot="1" noChangeAspect="1" noMove="1" noResize="1" noEditPoints="1" noAdjustHandles="1" noChangeArrowheads="1" noChangeShapeType="1" noTextEdit="1"/>
              </p:cNvSpPr>
              <p:nvPr/>
            </p:nvSpPr>
            <p:spPr>
              <a:xfrm>
                <a:off x="314807" y="5715478"/>
                <a:ext cx="9131033" cy="572144"/>
              </a:xfrm>
              <a:prstGeom prst="rect">
                <a:avLst/>
              </a:prstGeom>
              <a:blipFill>
                <a:blip r:embed="rId8"/>
                <a:stretch>
                  <a:fillRect t="-108602" b="-138710"/>
                </a:stretch>
              </a:blipFill>
            </p:spPr>
            <p:txBody>
              <a:bodyPr/>
              <a:lstStyle/>
              <a:p>
                <a:r>
                  <a:rPr lang="en-ZA">
                    <a:noFill/>
                  </a:rPr>
                  <a:t> </a:t>
                </a:r>
              </a:p>
            </p:txBody>
          </p:sp>
        </mc:Fallback>
      </mc:AlternateContent>
    </p:spTree>
    <p:extLst>
      <p:ext uri="{BB962C8B-B14F-4D97-AF65-F5344CB8AC3E}">
        <p14:creationId xmlns:p14="http://schemas.microsoft.com/office/powerpoint/2010/main" val="2400913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6" grpId="0"/>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BD1CA9FA-1B0A-450D-AC96-F6F1CA4FED69}"/>
              </a:ext>
            </a:extLst>
          </p:cNvPr>
          <p:cNvSpPr txBox="1">
            <a:spLocks/>
          </p:cNvSpPr>
          <p:nvPr/>
        </p:nvSpPr>
        <p:spPr>
          <a:xfrm>
            <a:off x="370333" y="416267"/>
            <a:ext cx="7874227" cy="973464"/>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marR="0" lvl="1"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2pPr>
            <a:lvl3pPr marR="0" lvl="2"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3pPr>
            <a:lvl4pPr marR="0" lvl="3"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4pPr>
            <a:lvl5pPr marR="0" lvl="4"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5pPr>
            <a:lvl6pPr marR="0" lvl="5"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6pPr>
            <a:lvl7pPr marR="0" lvl="6"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7pPr>
            <a:lvl8pPr marR="0" lvl="7"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8pPr>
            <a:lvl9pPr marR="0" lvl="8"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9pPr>
          </a:lstStyle>
          <a:p>
            <a:pPr marL="0" marR="0" lvl="0" indent="0" defTabSz="914400" rtl="0" eaLnBrk="1" fontAlgn="auto" latinLnBrk="0" hangingPunct="1">
              <a:lnSpc>
                <a:spcPct val="100000"/>
              </a:lnSpc>
              <a:spcBef>
                <a:spcPts val="0"/>
              </a:spcBef>
              <a:spcAft>
                <a:spcPts val="0"/>
              </a:spcAft>
              <a:buClr>
                <a:srgbClr val="434343"/>
              </a:buClr>
              <a:buSzPts val="4800"/>
              <a:buFont typeface="Lato Hairline"/>
              <a:buNone/>
              <a:tabLst/>
              <a:defRPr/>
            </a:pPr>
            <a:r>
              <a:rPr kumimoji="0" lang="en-ZA" sz="4800" b="0" i="0" u="none" strike="noStrike" kern="0" cap="none" spc="0" normalizeH="0" baseline="0" noProof="0" dirty="0">
                <a:ln>
                  <a:noFill/>
                </a:ln>
                <a:solidFill>
                  <a:srgbClr val="434343"/>
                </a:solidFill>
                <a:effectLst/>
                <a:uLnTx/>
                <a:uFillTx/>
                <a:latin typeface="Lato Hairline"/>
                <a:sym typeface="Lato Hairline"/>
              </a:rPr>
              <a:t>Continue…</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D14D95A-3B4C-4159-8BC7-9E2C5030B8A7}"/>
                  </a:ext>
                </a:extLst>
              </p:cNvPr>
              <p:cNvSpPr txBox="1"/>
              <p:nvPr/>
            </p:nvSpPr>
            <p:spPr>
              <a:xfrm>
                <a:off x="370333" y="3955731"/>
                <a:ext cx="9452942" cy="628249"/>
              </a:xfrm>
              <a:prstGeom prst="rect">
                <a:avLst/>
              </a:prstGeom>
              <a:noFill/>
            </p:spPr>
            <p:txBody>
              <a:bodyPr wrap="square" rtlCol="0">
                <a:spAutoFit/>
              </a:bodyPr>
              <a:lstStyle/>
              <a:p>
                <a:pPr lvl="0"/>
                <a:r>
                  <a:rPr lang="en-ZA" sz="2000" dirty="0"/>
                  <a:t>For a fixed generator:    </a:t>
                </a:r>
                <a14:m>
                  <m:oMath xmlns:m="http://schemas.openxmlformats.org/officeDocument/2006/math">
                    <m:limLow>
                      <m:limLowPr>
                        <m:ctrlPr>
                          <a:rPr lang="en-ZA" sz="2000" i="1">
                            <a:latin typeface="Cambria Math" panose="02040503050406030204" pitchFamily="18" charset="0"/>
                          </a:rPr>
                        </m:ctrlPr>
                      </m:limLowPr>
                      <m:e>
                        <m:r>
                          <m:rPr>
                            <m:sty m:val="p"/>
                          </m:rPr>
                          <a:rPr lang="en-ZA" sz="2000">
                            <a:latin typeface="Cambria Math" panose="02040503050406030204" pitchFamily="18" charset="0"/>
                          </a:rPr>
                          <m:t>max</m:t>
                        </m:r>
                      </m:e>
                      <m:lim>
                        <m:r>
                          <m:rPr>
                            <m:sty m:val="p"/>
                          </m:rPr>
                          <a:rPr lang="en-ZA" sz="2000">
                            <a:latin typeface="Cambria Math" panose="02040503050406030204" pitchFamily="18" charset="0"/>
                          </a:rPr>
                          <m:t>D</m:t>
                        </m:r>
                      </m:lim>
                    </m:limLow>
                  </m:oMath>
                </a14:m>
                <a:r>
                  <a:rPr lang="en-ZA" sz="2000" dirty="0"/>
                  <a:t> is achieved when </a:t>
                </a:r>
                <a14:m>
                  <m:oMath xmlns:m="http://schemas.openxmlformats.org/officeDocument/2006/math">
                    <m:r>
                      <m:rPr>
                        <m:sty m:val="p"/>
                      </m:rPr>
                      <a:rPr lang="en-ZA" sz="2000" b="0" i="0" smtClean="0">
                        <a:latin typeface="Cambria Math" panose="02040503050406030204" pitchFamily="18" charset="0"/>
                      </a:rPr>
                      <m:t>D</m:t>
                    </m:r>
                    <m:r>
                      <a:rPr lang="en-ZA" sz="2000" b="0" i="0" smtClean="0">
                        <a:latin typeface="Cambria Math" panose="02040503050406030204" pitchFamily="18" charset="0"/>
                      </a:rPr>
                      <m:t>(</m:t>
                    </m:r>
                    <m:r>
                      <m:rPr>
                        <m:sty m:val="p"/>
                      </m:rPr>
                      <a:rPr lang="en-ZA" sz="2000" b="0" i="0" smtClean="0">
                        <a:latin typeface="Cambria Math" panose="02040503050406030204" pitchFamily="18" charset="0"/>
                      </a:rPr>
                      <m:t>x</m:t>
                    </m:r>
                    <m:r>
                      <a:rPr lang="en-ZA" sz="2000" b="0" i="0" smtClean="0">
                        <a:latin typeface="Cambria Math" panose="02040503050406030204" pitchFamily="18" charset="0"/>
                      </a:rPr>
                      <m:t>)</m:t>
                    </m:r>
                    <m:r>
                      <a:rPr lang="en-ZA" sz="2000" i="1">
                        <a:latin typeface="Cambria Math" panose="02040503050406030204" pitchFamily="18" charset="0"/>
                      </a:rPr>
                      <m:t>=</m:t>
                    </m:r>
                    <m:f>
                      <m:fPr>
                        <m:ctrlPr>
                          <a:rPr lang="en-ZA" sz="2000" i="1">
                            <a:latin typeface="Cambria Math" panose="02040503050406030204" pitchFamily="18" charset="0"/>
                          </a:rPr>
                        </m:ctrlPr>
                      </m:fPr>
                      <m:num>
                        <m:sSub>
                          <m:sSubPr>
                            <m:ctrlPr>
                              <a:rPr lang="en-ZA" sz="2000" i="1">
                                <a:latin typeface="Cambria Math" panose="02040503050406030204" pitchFamily="18" charset="0"/>
                              </a:rPr>
                            </m:ctrlPr>
                          </m:sSubPr>
                          <m:e>
                            <m:r>
                              <a:rPr lang="en-ZA" sz="2000" i="1">
                                <a:latin typeface="Cambria Math" panose="02040503050406030204" pitchFamily="18" charset="0"/>
                              </a:rPr>
                              <m:t>𝑝</m:t>
                            </m:r>
                          </m:e>
                          <m:sub>
                            <m:r>
                              <a:rPr lang="en-ZA" sz="2000" b="0" i="1" smtClean="0">
                                <a:latin typeface="Cambria Math" panose="02040503050406030204" pitchFamily="18" charset="0"/>
                              </a:rPr>
                              <m:t>𝑥</m:t>
                            </m:r>
                          </m:sub>
                        </m:sSub>
                        <m:d>
                          <m:dPr>
                            <m:ctrlPr>
                              <a:rPr lang="en-ZA" sz="2000" i="1">
                                <a:latin typeface="Cambria Math" panose="02040503050406030204" pitchFamily="18" charset="0"/>
                              </a:rPr>
                            </m:ctrlPr>
                          </m:dPr>
                          <m:e>
                            <m:r>
                              <a:rPr lang="en-ZA" sz="2000" i="1">
                                <a:latin typeface="Cambria Math" panose="02040503050406030204" pitchFamily="18" charset="0"/>
                              </a:rPr>
                              <m:t>𝑥</m:t>
                            </m:r>
                          </m:e>
                        </m:d>
                      </m:num>
                      <m:den>
                        <m:sSub>
                          <m:sSubPr>
                            <m:ctrlPr>
                              <a:rPr lang="en-ZA" sz="2000" i="1">
                                <a:latin typeface="Cambria Math" panose="02040503050406030204" pitchFamily="18" charset="0"/>
                              </a:rPr>
                            </m:ctrlPr>
                          </m:sSubPr>
                          <m:e>
                            <m:r>
                              <a:rPr lang="en-ZA" sz="2000" i="1">
                                <a:latin typeface="Cambria Math" panose="02040503050406030204" pitchFamily="18" charset="0"/>
                              </a:rPr>
                              <m:t>𝑝</m:t>
                            </m:r>
                          </m:e>
                          <m:sub>
                            <m:r>
                              <a:rPr lang="en-ZA" sz="2000" b="0" i="1" smtClean="0">
                                <a:latin typeface="Cambria Math" panose="02040503050406030204" pitchFamily="18" charset="0"/>
                              </a:rPr>
                              <m:t>𝑥</m:t>
                            </m:r>
                          </m:sub>
                        </m:sSub>
                        <m:d>
                          <m:dPr>
                            <m:ctrlPr>
                              <a:rPr lang="en-ZA" sz="2000" i="1">
                                <a:latin typeface="Cambria Math" panose="02040503050406030204" pitchFamily="18" charset="0"/>
                              </a:rPr>
                            </m:ctrlPr>
                          </m:dPr>
                          <m:e>
                            <m:r>
                              <a:rPr lang="en-ZA" sz="2000" i="1">
                                <a:latin typeface="Cambria Math" panose="02040503050406030204" pitchFamily="18" charset="0"/>
                              </a:rPr>
                              <m:t>𝑥</m:t>
                            </m:r>
                          </m:e>
                        </m:d>
                        <m:r>
                          <a:rPr lang="en-ZA" sz="2000" i="1">
                            <a:latin typeface="Cambria Math" panose="02040503050406030204" pitchFamily="18" charset="0"/>
                          </a:rPr>
                          <m:t> +</m:t>
                        </m:r>
                        <m:sSub>
                          <m:sSubPr>
                            <m:ctrlPr>
                              <a:rPr lang="en-ZA" sz="2000" i="1">
                                <a:latin typeface="Cambria Math" panose="02040503050406030204" pitchFamily="18" charset="0"/>
                              </a:rPr>
                            </m:ctrlPr>
                          </m:sSubPr>
                          <m:e>
                            <m:r>
                              <a:rPr lang="en-ZA" sz="2000" i="1">
                                <a:latin typeface="Cambria Math" panose="02040503050406030204" pitchFamily="18" charset="0"/>
                              </a:rPr>
                              <m:t>𝑝</m:t>
                            </m:r>
                          </m:e>
                          <m:sub>
                            <m:r>
                              <a:rPr lang="en-ZA" sz="2000" b="0" i="1" smtClean="0">
                                <a:latin typeface="Cambria Math" panose="02040503050406030204" pitchFamily="18" charset="0"/>
                              </a:rPr>
                              <m:t>𝑧</m:t>
                            </m:r>
                            <m:d>
                              <m:dPr>
                                <m:ctrlPr>
                                  <a:rPr lang="en-ZA" sz="2000" i="1">
                                    <a:latin typeface="Cambria Math" panose="02040503050406030204" pitchFamily="18" charset="0"/>
                                  </a:rPr>
                                </m:ctrlPr>
                              </m:dPr>
                              <m:e>
                                <m:r>
                                  <a:rPr lang="en-ZA" sz="2000" i="1">
                                    <a:latin typeface="Cambria Math" panose="02040503050406030204" pitchFamily="18" charset="0"/>
                                  </a:rPr>
                                  <m:t>𝑥</m:t>
                                </m:r>
                              </m:e>
                            </m:d>
                          </m:sub>
                        </m:sSub>
                      </m:den>
                    </m:f>
                  </m:oMath>
                </a14:m>
                <a:endParaRPr kumimoji="0" lang="en-ZA" sz="2000" b="0" u="none" strike="noStrike" kern="0" cap="none" spc="0" normalizeH="0" baseline="0" noProof="0" dirty="0">
                  <a:ln>
                    <a:noFill/>
                  </a:ln>
                  <a:solidFill>
                    <a:srgbClr val="000000"/>
                  </a:solidFill>
                  <a:effectLst/>
                  <a:uLnTx/>
                  <a:uFillTx/>
                  <a:cs typeface="Arial"/>
                  <a:sym typeface="Arial"/>
                </a:endParaRPr>
              </a:p>
            </p:txBody>
          </p:sp>
        </mc:Choice>
        <mc:Fallback xmlns="">
          <p:sp>
            <p:nvSpPr>
              <p:cNvPr id="13" name="TextBox 12">
                <a:extLst>
                  <a:ext uri="{FF2B5EF4-FFF2-40B4-BE49-F238E27FC236}">
                    <a16:creationId xmlns:a16="http://schemas.microsoft.com/office/drawing/2014/main" id="{9D14D95A-3B4C-4159-8BC7-9E2C5030B8A7}"/>
                  </a:ext>
                </a:extLst>
              </p:cNvPr>
              <p:cNvSpPr txBox="1">
                <a:spLocks noRot="1" noChangeAspect="1" noMove="1" noResize="1" noEditPoints="1" noAdjustHandles="1" noChangeArrowheads="1" noChangeShapeType="1" noTextEdit="1"/>
              </p:cNvSpPr>
              <p:nvPr/>
            </p:nvSpPr>
            <p:spPr>
              <a:xfrm>
                <a:off x="370333" y="3955731"/>
                <a:ext cx="9452942" cy="628249"/>
              </a:xfrm>
              <a:prstGeom prst="rect">
                <a:avLst/>
              </a:prstGeom>
              <a:blipFill>
                <a:blip r:embed="rId3"/>
                <a:stretch>
                  <a:fillRect l="-710"/>
                </a:stretch>
              </a:blipFill>
            </p:spPr>
            <p:txBody>
              <a:bodyPr/>
              <a:lstStyle/>
              <a:p>
                <a:r>
                  <a:rPr lang="en-ZA">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2C50C9E-839D-44ED-A738-841D49E89046}"/>
                  </a:ext>
                </a:extLst>
              </p:cNvPr>
              <p:cNvSpPr txBox="1"/>
              <p:nvPr/>
            </p:nvSpPr>
            <p:spPr>
              <a:xfrm>
                <a:off x="467988" y="1543355"/>
                <a:ext cx="9963274" cy="1359859"/>
              </a:xfrm>
              <a:prstGeom prst="rect">
                <a:avLst/>
              </a:prstGeom>
              <a:noFill/>
            </p:spPr>
            <p:txBody>
              <a:bodyPr wrap="square" rtlCol="0">
                <a:spAutoFit/>
              </a:bodyPr>
              <a:lstStyle/>
              <a:p>
                <a:r>
                  <a:rPr lang="en-ZA" sz="2000" dirty="0"/>
                  <a:t>total_loss = </a:t>
                </a:r>
                <a14:m>
                  <m:oMath xmlns:m="http://schemas.openxmlformats.org/officeDocument/2006/math">
                    <m:limLow>
                      <m:limLowPr>
                        <m:ctrlPr>
                          <a:rPr lang="en-ZA" sz="2000" i="1">
                            <a:latin typeface="Cambria Math" panose="02040503050406030204" pitchFamily="18" charset="0"/>
                          </a:rPr>
                        </m:ctrlPr>
                      </m:limLowPr>
                      <m:e>
                        <m:r>
                          <m:rPr>
                            <m:sty m:val="p"/>
                          </m:rPr>
                          <a:rPr lang="en-ZA" sz="2000">
                            <a:latin typeface="Cambria Math" panose="02040503050406030204" pitchFamily="18" charset="0"/>
                          </a:rPr>
                          <m:t>max</m:t>
                        </m:r>
                      </m:e>
                      <m:lim>
                        <m:r>
                          <m:rPr>
                            <m:sty m:val="p"/>
                          </m:rPr>
                          <a:rPr lang="en-ZA" sz="2000">
                            <a:latin typeface="Cambria Math" panose="02040503050406030204" pitchFamily="18" charset="0"/>
                          </a:rPr>
                          <m:t>D</m:t>
                        </m:r>
                      </m:lim>
                    </m:limLow>
                    <m:limLow>
                      <m:limLowPr>
                        <m:ctrlPr>
                          <a:rPr lang="en-ZA" sz="2000" i="1">
                            <a:latin typeface="Cambria Math" panose="02040503050406030204" pitchFamily="18" charset="0"/>
                          </a:rPr>
                        </m:ctrlPr>
                      </m:limLowPr>
                      <m:e>
                        <m:r>
                          <a:rPr lang="en-ZA" sz="2000">
                            <a:latin typeface="Cambria Math" panose="02040503050406030204" pitchFamily="18" charset="0"/>
                          </a:rPr>
                          <m:t>  </m:t>
                        </m:r>
                        <m:r>
                          <m:rPr>
                            <m:sty m:val="p"/>
                          </m:rPr>
                          <a:rPr lang="en-ZA" sz="2000">
                            <a:latin typeface="Cambria Math" panose="02040503050406030204" pitchFamily="18" charset="0"/>
                          </a:rPr>
                          <m:t>min</m:t>
                        </m:r>
                        <m:r>
                          <a:rPr lang="en-ZA" sz="2000">
                            <a:latin typeface="Cambria Math" panose="02040503050406030204" pitchFamily="18" charset="0"/>
                          </a:rPr>
                          <m:t> </m:t>
                        </m:r>
                      </m:e>
                      <m:lim>
                        <m:r>
                          <m:rPr>
                            <m:sty m:val="p"/>
                          </m:rPr>
                          <a:rPr lang="en-ZA" sz="2000">
                            <a:latin typeface="Cambria Math" panose="02040503050406030204" pitchFamily="18" charset="0"/>
                          </a:rPr>
                          <m:t>G</m:t>
                        </m:r>
                      </m:lim>
                    </m:limLow>
                    <m:r>
                      <a:rPr lang="en-ZA" sz="2000">
                        <a:latin typeface="Cambria Math" panose="02040503050406030204" pitchFamily="18" charset="0"/>
                      </a:rPr>
                      <m:t>( </m:t>
                    </m:r>
                    <m:sSub>
                      <m:sSubPr>
                        <m:ctrlPr>
                          <a:rPr lang="en-ZA" sz="2000" i="1">
                            <a:latin typeface="Cambria Math" panose="02040503050406030204" pitchFamily="18" charset="0"/>
                          </a:rPr>
                        </m:ctrlPr>
                      </m:sSubPr>
                      <m:e>
                        <m:r>
                          <a:rPr lang="en-ZA" sz="2000" i="1">
                            <a:latin typeface="Cambria Math" panose="02040503050406030204" pitchFamily="18" charset="0"/>
                          </a:rPr>
                          <m:t>𝔼</m:t>
                        </m:r>
                      </m:e>
                      <m:sub>
                        <m:r>
                          <m:rPr>
                            <m:sty m:val="p"/>
                          </m:rPr>
                          <a:rPr lang="en-ZA" sz="2000">
                            <a:latin typeface="Cambria Math" panose="02040503050406030204" pitchFamily="18" charset="0"/>
                          </a:rPr>
                          <m:t>z</m:t>
                        </m:r>
                        <m:r>
                          <a:rPr lang="en-ZA" sz="2000">
                            <a:latin typeface="Cambria Math" panose="02040503050406030204" pitchFamily="18" charset="0"/>
                          </a:rPr>
                          <m:t>~</m:t>
                        </m:r>
                        <m:sSub>
                          <m:sSubPr>
                            <m:ctrlPr>
                              <a:rPr lang="en-ZA" sz="2000" i="1">
                                <a:latin typeface="Cambria Math" panose="02040503050406030204" pitchFamily="18" charset="0"/>
                              </a:rPr>
                            </m:ctrlPr>
                          </m:sSubPr>
                          <m:e>
                            <m:r>
                              <m:rPr>
                                <m:sty m:val="p"/>
                              </m:rPr>
                              <a:rPr lang="en-ZA" sz="2000">
                                <a:latin typeface="Cambria Math" panose="02040503050406030204" pitchFamily="18" charset="0"/>
                              </a:rPr>
                              <m:t>p</m:t>
                            </m:r>
                          </m:e>
                          <m:sub>
                            <m:r>
                              <m:rPr>
                                <m:sty m:val="p"/>
                              </m:rPr>
                              <a:rPr lang="en-ZA" sz="2000">
                                <a:latin typeface="Cambria Math" panose="02040503050406030204" pitchFamily="18" charset="0"/>
                              </a:rPr>
                              <m:t>z</m:t>
                            </m:r>
                            <m:r>
                              <a:rPr lang="en-ZA" sz="2000">
                                <a:latin typeface="Cambria Math" panose="02040503050406030204" pitchFamily="18" charset="0"/>
                              </a:rPr>
                              <m:t> </m:t>
                            </m:r>
                          </m:sub>
                        </m:sSub>
                        <m:r>
                          <a:rPr lang="en-ZA" sz="2000">
                            <a:latin typeface="Cambria Math" panose="02040503050406030204" pitchFamily="18" charset="0"/>
                          </a:rPr>
                          <m:t>(</m:t>
                        </m:r>
                        <m:r>
                          <m:rPr>
                            <m:sty m:val="p"/>
                          </m:rPr>
                          <a:rPr lang="en-ZA" sz="2000">
                            <a:latin typeface="Cambria Math" panose="02040503050406030204" pitchFamily="18" charset="0"/>
                          </a:rPr>
                          <m:t>z</m:t>
                        </m:r>
                        <m:r>
                          <a:rPr lang="en-ZA" sz="2000">
                            <a:latin typeface="Cambria Math" panose="02040503050406030204" pitchFamily="18" charset="0"/>
                          </a:rPr>
                          <m:t>)</m:t>
                        </m:r>
                      </m:sub>
                    </m:sSub>
                    <m:r>
                      <a:rPr lang="en-ZA" sz="2000">
                        <a:latin typeface="Cambria Math" panose="02040503050406030204" pitchFamily="18" charset="0"/>
                      </a:rPr>
                      <m:t>  </m:t>
                    </m:r>
                    <m:r>
                      <a:rPr lang="en-ZA" sz="2000" i="1">
                        <a:latin typeface="Cambria Math" panose="02040503050406030204" pitchFamily="18" charset="0"/>
                      </a:rPr>
                      <m:t>⁡</m:t>
                    </m:r>
                    <m:func>
                      <m:funcPr>
                        <m:ctrlPr>
                          <a:rPr lang="en-ZA" sz="2000" i="1">
                            <a:latin typeface="Cambria Math" panose="02040503050406030204" pitchFamily="18" charset="0"/>
                          </a:rPr>
                        </m:ctrlPr>
                      </m:funcPr>
                      <m:fName>
                        <m:r>
                          <m:rPr>
                            <m:sty m:val="p"/>
                          </m:rPr>
                          <a:rPr lang="en-ZA" sz="2000">
                            <a:latin typeface="Cambria Math" panose="02040503050406030204" pitchFamily="18" charset="0"/>
                          </a:rPr>
                          <m:t>log</m:t>
                        </m:r>
                      </m:fName>
                      <m:e>
                        <m:d>
                          <m:dPr>
                            <m:ctrlPr>
                              <a:rPr lang="en-ZA" sz="2000" i="1">
                                <a:latin typeface="Cambria Math" panose="02040503050406030204" pitchFamily="18" charset="0"/>
                              </a:rPr>
                            </m:ctrlPr>
                          </m:dPr>
                          <m:e>
                            <m:r>
                              <a:rPr lang="en-ZA" sz="2000" i="1">
                                <a:latin typeface="Cambria Math" panose="02040503050406030204" pitchFamily="18" charset="0"/>
                              </a:rPr>
                              <m:t>1−</m:t>
                            </m:r>
                            <m:r>
                              <a:rPr lang="en-ZA" sz="2000" i="1">
                                <a:latin typeface="Cambria Math" panose="02040503050406030204" pitchFamily="18" charset="0"/>
                              </a:rPr>
                              <m:t>𝐷</m:t>
                            </m:r>
                            <m:d>
                              <m:dPr>
                                <m:ctrlPr>
                                  <a:rPr lang="en-ZA" sz="2000" i="1">
                                    <a:latin typeface="Cambria Math" panose="02040503050406030204" pitchFamily="18" charset="0"/>
                                  </a:rPr>
                                </m:ctrlPr>
                              </m:dPr>
                              <m:e>
                                <m:r>
                                  <a:rPr lang="en-ZA" sz="2000" i="1">
                                    <a:latin typeface="Cambria Math" panose="02040503050406030204" pitchFamily="18" charset="0"/>
                                  </a:rPr>
                                  <m:t>𝐺</m:t>
                                </m:r>
                                <m:d>
                                  <m:dPr>
                                    <m:ctrlPr>
                                      <a:rPr lang="en-ZA" sz="2000" i="1">
                                        <a:latin typeface="Cambria Math" panose="02040503050406030204" pitchFamily="18" charset="0"/>
                                      </a:rPr>
                                    </m:ctrlPr>
                                  </m:dPr>
                                  <m:e>
                                    <m:r>
                                      <a:rPr lang="en-ZA" sz="2000" i="1">
                                        <a:latin typeface="Cambria Math" panose="02040503050406030204" pitchFamily="18" charset="0"/>
                                      </a:rPr>
                                      <m:t>𝑧</m:t>
                                    </m:r>
                                  </m:e>
                                </m:d>
                              </m:e>
                            </m:d>
                          </m:e>
                        </m:d>
                        <m:r>
                          <a:rPr lang="en-ZA" sz="2000" i="1">
                            <a:latin typeface="Cambria Math" panose="02040503050406030204" pitchFamily="18" charset="0"/>
                          </a:rPr>
                          <m:t>+</m:t>
                        </m:r>
                        <m:sSub>
                          <m:sSubPr>
                            <m:ctrlPr>
                              <a:rPr lang="en-ZA" sz="2000" i="1">
                                <a:latin typeface="Cambria Math" panose="02040503050406030204" pitchFamily="18" charset="0"/>
                              </a:rPr>
                            </m:ctrlPr>
                          </m:sSubPr>
                          <m:e>
                            <m:r>
                              <a:rPr lang="en-ZA" sz="2000" i="1">
                                <a:latin typeface="Cambria Math" panose="02040503050406030204" pitchFamily="18" charset="0"/>
                              </a:rPr>
                              <m:t>𝔼</m:t>
                            </m:r>
                          </m:e>
                          <m:sub>
                            <m:r>
                              <m:rPr>
                                <m:sty m:val="p"/>
                              </m:rPr>
                              <a:rPr lang="en-ZA" sz="2000">
                                <a:latin typeface="Cambria Math" panose="02040503050406030204" pitchFamily="18" charset="0"/>
                              </a:rPr>
                              <m:t>x</m:t>
                            </m:r>
                            <m:r>
                              <a:rPr lang="en-ZA" sz="2000">
                                <a:latin typeface="Cambria Math" panose="02040503050406030204" pitchFamily="18" charset="0"/>
                              </a:rPr>
                              <m:t>~</m:t>
                            </m:r>
                            <m:sSub>
                              <m:sSubPr>
                                <m:ctrlPr>
                                  <a:rPr lang="en-ZA" sz="2000" i="1">
                                    <a:latin typeface="Cambria Math" panose="02040503050406030204" pitchFamily="18" charset="0"/>
                                  </a:rPr>
                                </m:ctrlPr>
                              </m:sSubPr>
                              <m:e>
                                <m:r>
                                  <m:rPr>
                                    <m:sty m:val="p"/>
                                  </m:rPr>
                                  <a:rPr lang="en-ZA" sz="2000">
                                    <a:latin typeface="Cambria Math" panose="02040503050406030204" pitchFamily="18" charset="0"/>
                                  </a:rPr>
                                  <m:t>p</m:t>
                                </m:r>
                              </m:e>
                              <m:sub>
                                <m:r>
                                  <m:rPr>
                                    <m:sty m:val="p"/>
                                  </m:rPr>
                                  <a:rPr lang="en-ZA" sz="2000">
                                    <a:latin typeface="Cambria Math" panose="02040503050406030204" pitchFamily="18" charset="0"/>
                                  </a:rPr>
                                  <m:t>data</m:t>
                                </m:r>
                                <m:r>
                                  <a:rPr lang="en-ZA" sz="2000">
                                    <a:latin typeface="Cambria Math" panose="02040503050406030204" pitchFamily="18" charset="0"/>
                                  </a:rPr>
                                  <m:t> </m:t>
                                </m:r>
                              </m:sub>
                            </m:sSub>
                            <m:r>
                              <a:rPr lang="en-ZA" sz="2000">
                                <a:latin typeface="Cambria Math" panose="02040503050406030204" pitchFamily="18" charset="0"/>
                              </a:rPr>
                              <m:t>(</m:t>
                            </m:r>
                            <m:r>
                              <m:rPr>
                                <m:sty m:val="p"/>
                              </m:rPr>
                              <a:rPr lang="en-ZA" sz="2000">
                                <a:latin typeface="Cambria Math" panose="02040503050406030204" pitchFamily="18" charset="0"/>
                              </a:rPr>
                              <m:t>x</m:t>
                            </m:r>
                            <m:r>
                              <a:rPr lang="en-ZA" sz="2000">
                                <a:latin typeface="Cambria Math" panose="02040503050406030204" pitchFamily="18" charset="0"/>
                              </a:rPr>
                              <m:t>)</m:t>
                            </m:r>
                          </m:sub>
                        </m:sSub>
                        <m:r>
                          <m:rPr>
                            <m:sty m:val="p"/>
                          </m:rPr>
                          <a:rPr lang="en-ZA" sz="2000">
                            <a:latin typeface="Cambria Math" panose="02040503050406030204" pitchFamily="18" charset="0"/>
                          </a:rPr>
                          <m:t>log</m:t>
                        </m:r>
                        <m:r>
                          <a:rPr lang="en-ZA" sz="2000" i="1">
                            <a:latin typeface="Cambria Math" panose="02040503050406030204" pitchFamily="18" charset="0"/>
                          </a:rPr>
                          <m:t>⁡(</m:t>
                        </m:r>
                        <m:r>
                          <a:rPr lang="en-ZA" sz="2000" i="1">
                            <a:latin typeface="Cambria Math" panose="02040503050406030204" pitchFamily="18" charset="0"/>
                          </a:rPr>
                          <m:t>𝐷</m:t>
                        </m:r>
                        <m:r>
                          <a:rPr lang="en-ZA" sz="2000" i="1">
                            <a:latin typeface="Cambria Math" panose="02040503050406030204" pitchFamily="18" charset="0"/>
                          </a:rPr>
                          <m:t>(</m:t>
                        </m:r>
                        <m:r>
                          <a:rPr lang="en-ZA" sz="2000" i="1">
                            <a:latin typeface="Cambria Math" panose="02040503050406030204" pitchFamily="18" charset="0"/>
                          </a:rPr>
                          <m:t>𝑥</m:t>
                        </m:r>
                      </m:e>
                    </m:func>
                    <m:r>
                      <a:rPr lang="en-ZA" sz="2000" i="1">
                        <a:latin typeface="Cambria Math" panose="02040503050406030204" pitchFamily="18" charset="0"/>
                      </a:rPr>
                      <m:t>)) </m:t>
                    </m:r>
                  </m:oMath>
                </a14:m>
                <a:r>
                  <a:rPr lang="en-ZA" sz="2000" dirty="0"/>
                  <a:t>)</a:t>
                </a:r>
              </a:p>
              <a:p>
                <a:endParaRPr lang="en-ZA" sz="2000" dirty="0"/>
              </a:p>
              <a:p>
                <a:r>
                  <a:rPr lang="en-ZA" sz="2000" dirty="0"/>
                  <a:t>	    = </a:t>
                </a:r>
                <a14:m>
                  <m:oMath xmlns:m="http://schemas.openxmlformats.org/officeDocument/2006/math">
                    <m:limLow>
                      <m:limLowPr>
                        <m:ctrlPr>
                          <a:rPr lang="en-ZA" sz="2000" i="1">
                            <a:latin typeface="Cambria Math" panose="02040503050406030204" pitchFamily="18" charset="0"/>
                          </a:rPr>
                        </m:ctrlPr>
                      </m:limLowPr>
                      <m:e>
                        <m:r>
                          <m:rPr>
                            <m:sty m:val="p"/>
                          </m:rPr>
                          <a:rPr lang="en-ZA" sz="2000">
                            <a:latin typeface="Cambria Math" panose="02040503050406030204" pitchFamily="18" charset="0"/>
                          </a:rPr>
                          <m:t>max</m:t>
                        </m:r>
                      </m:e>
                      <m:lim>
                        <m:r>
                          <m:rPr>
                            <m:sty m:val="p"/>
                          </m:rPr>
                          <a:rPr lang="en-ZA" sz="2000">
                            <a:latin typeface="Cambria Math" panose="02040503050406030204" pitchFamily="18" charset="0"/>
                          </a:rPr>
                          <m:t>D</m:t>
                        </m:r>
                      </m:lim>
                    </m:limLow>
                    <m:limLow>
                      <m:limLowPr>
                        <m:ctrlPr>
                          <a:rPr lang="en-ZA" sz="2000" i="1">
                            <a:latin typeface="Cambria Math" panose="02040503050406030204" pitchFamily="18" charset="0"/>
                          </a:rPr>
                        </m:ctrlPr>
                      </m:limLowPr>
                      <m:e>
                        <m:r>
                          <a:rPr lang="en-ZA" sz="2000">
                            <a:latin typeface="Cambria Math" panose="02040503050406030204" pitchFamily="18" charset="0"/>
                          </a:rPr>
                          <m:t>  </m:t>
                        </m:r>
                        <m:r>
                          <m:rPr>
                            <m:sty m:val="p"/>
                          </m:rPr>
                          <a:rPr lang="en-ZA" sz="2000">
                            <a:latin typeface="Cambria Math" panose="02040503050406030204" pitchFamily="18" charset="0"/>
                          </a:rPr>
                          <m:t>min</m:t>
                        </m:r>
                        <m:r>
                          <a:rPr lang="en-ZA" sz="2000">
                            <a:latin typeface="Cambria Math" panose="02040503050406030204" pitchFamily="18" charset="0"/>
                          </a:rPr>
                          <m:t>  (</m:t>
                        </m:r>
                      </m:e>
                      <m:lim>
                        <m:r>
                          <m:rPr>
                            <m:sty m:val="p"/>
                          </m:rPr>
                          <a:rPr lang="en-ZA" sz="2000">
                            <a:latin typeface="Cambria Math" panose="02040503050406030204" pitchFamily="18" charset="0"/>
                          </a:rPr>
                          <m:t>G</m:t>
                        </m:r>
                      </m:lim>
                    </m:limLow>
                    <m:nary>
                      <m:naryPr>
                        <m:supHide m:val="on"/>
                        <m:ctrlPr>
                          <a:rPr lang="en-ZA" sz="2000" i="1">
                            <a:latin typeface="Cambria Math" panose="02040503050406030204" pitchFamily="18" charset="0"/>
                          </a:rPr>
                        </m:ctrlPr>
                      </m:naryPr>
                      <m:sub>
                        <m:r>
                          <a:rPr lang="en-ZA" sz="2000" i="1">
                            <a:latin typeface="Cambria Math" panose="02040503050406030204" pitchFamily="18" charset="0"/>
                          </a:rPr>
                          <m:t>𝑥</m:t>
                        </m:r>
                      </m:sub>
                      <m:sup/>
                      <m:e>
                        <m:sSub>
                          <m:sSubPr>
                            <m:ctrlPr>
                              <a:rPr lang="en-ZA" sz="2000" i="1">
                                <a:latin typeface="Cambria Math" panose="02040503050406030204" pitchFamily="18" charset="0"/>
                              </a:rPr>
                            </m:ctrlPr>
                          </m:sSubPr>
                          <m:e>
                            <m:r>
                              <a:rPr lang="en-ZA" sz="2000" i="1">
                                <a:latin typeface="Cambria Math" panose="02040503050406030204" pitchFamily="18" charset="0"/>
                              </a:rPr>
                              <m:t>𝑝</m:t>
                            </m:r>
                          </m:e>
                          <m:sub>
                            <m:r>
                              <a:rPr lang="en-ZA" sz="2000" i="1">
                                <a:latin typeface="Cambria Math" panose="02040503050406030204" pitchFamily="18" charset="0"/>
                              </a:rPr>
                              <m:t>𝑧</m:t>
                            </m:r>
                          </m:sub>
                        </m:sSub>
                        <m:r>
                          <a:rPr lang="en-ZA" sz="2000" i="1">
                            <a:latin typeface="Cambria Math" panose="02040503050406030204" pitchFamily="18" charset="0"/>
                          </a:rPr>
                          <m:t>(</m:t>
                        </m:r>
                        <m:r>
                          <a:rPr lang="en-ZA" sz="2000" i="1">
                            <a:latin typeface="Cambria Math" panose="02040503050406030204" pitchFamily="18" charset="0"/>
                          </a:rPr>
                          <m:t>𝑥</m:t>
                        </m:r>
                        <m:r>
                          <a:rPr lang="en-ZA" sz="2000" i="1">
                            <a:latin typeface="Cambria Math" panose="02040503050406030204" pitchFamily="18" charset="0"/>
                          </a:rPr>
                          <m:t>)</m:t>
                        </m:r>
                      </m:e>
                    </m:nary>
                    <m:r>
                      <a:rPr lang="en-ZA" sz="2000" i="1">
                        <a:latin typeface="Cambria Math" panose="02040503050406030204" pitchFamily="18" charset="0"/>
                      </a:rPr>
                      <m:t>⁡</m:t>
                    </m:r>
                    <m:func>
                      <m:funcPr>
                        <m:ctrlPr>
                          <a:rPr lang="en-ZA" sz="2000" i="1">
                            <a:latin typeface="Cambria Math" panose="02040503050406030204" pitchFamily="18" charset="0"/>
                          </a:rPr>
                        </m:ctrlPr>
                      </m:funcPr>
                      <m:fName>
                        <m:r>
                          <m:rPr>
                            <m:sty m:val="p"/>
                          </m:rPr>
                          <a:rPr lang="en-ZA" sz="2000">
                            <a:latin typeface="Cambria Math" panose="02040503050406030204" pitchFamily="18" charset="0"/>
                          </a:rPr>
                          <m:t>log</m:t>
                        </m:r>
                      </m:fName>
                      <m:e>
                        <m:d>
                          <m:dPr>
                            <m:ctrlPr>
                              <a:rPr lang="en-ZA" sz="2000" i="1">
                                <a:latin typeface="Cambria Math" panose="02040503050406030204" pitchFamily="18" charset="0"/>
                              </a:rPr>
                            </m:ctrlPr>
                          </m:dPr>
                          <m:e>
                            <m:r>
                              <a:rPr lang="en-ZA" sz="2000" i="1">
                                <a:latin typeface="Cambria Math" panose="02040503050406030204" pitchFamily="18" charset="0"/>
                              </a:rPr>
                              <m:t>1−</m:t>
                            </m:r>
                            <m:r>
                              <a:rPr lang="en-ZA" sz="2000" i="1">
                                <a:latin typeface="Cambria Math" panose="02040503050406030204" pitchFamily="18" charset="0"/>
                              </a:rPr>
                              <m:t>𝐷</m:t>
                            </m:r>
                            <m:d>
                              <m:dPr>
                                <m:ctrlPr>
                                  <a:rPr lang="en-ZA" sz="2000" i="1">
                                    <a:latin typeface="Cambria Math" panose="02040503050406030204" pitchFamily="18" charset="0"/>
                                  </a:rPr>
                                </m:ctrlPr>
                              </m:dPr>
                              <m:e>
                                <m:r>
                                  <a:rPr lang="en-ZA" sz="2000" i="1">
                                    <a:latin typeface="Cambria Math" panose="02040503050406030204" pitchFamily="18" charset="0"/>
                                  </a:rPr>
                                  <m:t>𝑥</m:t>
                                </m:r>
                              </m:e>
                            </m:d>
                          </m:e>
                        </m:d>
                        <m:r>
                          <a:rPr lang="en-ZA" sz="2000" i="1">
                            <a:latin typeface="Cambria Math" panose="02040503050406030204" pitchFamily="18" charset="0"/>
                          </a:rPr>
                          <m:t>+</m:t>
                        </m:r>
                        <m:sSub>
                          <m:sSubPr>
                            <m:ctrlPr>
                              <a:rPr lang="en-ZA" sz="2000" i="1">
                                <a:latin typeface="Cambria Math" panose="02040503050406030204" pitchFamily="18" charset="0"/>
                              </a:rPr>
                            </m:ctrlPr>
                          </m:sSubPr>
                          <m:e>
                            <m:r>
                              <a:rPr lang="en-ZA" sz="2000" i="1">
                                <a:latin typeface="Cambria Math" panose="02040503050406030204" pitchFamily="18" charset="0"/>
                              </a:rPr>
                              <m:t>𝑝</m:t>
                            </m:r>
                          </m:e>
                          <m:sub>
                            <m:r>
                              <a:rPr lang="en-ZA" sz="2000" i="1">
                                <a:latin typeface="Cambria Math" panose="02040503050406030204" pitchFamily="18" charset="0"/>
                              </a:rPr>
                              <m:t>𝑥</m:t>
                            </m:r>
                          </m:sub>
                        </m:sSub>
                        <m:d>
                          <m:dPr>
                            <m:ctrlPr>
                              <a:rPr lang="en-ZA" sz="2000" b="0" i="1" smtClean="0">
                                <a:latin typeface="Cambria Math" panose="02040503050406030204" pitchFamily="18" charset="0"/>
                              </a:rPr>
                            </m:ctrlPr>
                          </m:dPr>
                          <m:e>
                            <m:r>
                              <a:rPr lang="en-ZA" sz="2000" b="0" i="1" smtClean="0">
                                <a:latin typeface="Cambria Math" panose="02040503050406030204" pitchFamily="18" charset="0"/>
                              </a:rPr>
                              <m:t>𝑥</m:t>
                            </m:r>
                          </m:e>
                        </m:d>
                        <m:r>
                          <a:rPr lang="en-ZA" sz="2000" b="0" i="1" smtClean="0">
                            <a:latin typeface="Cambria Math" panose="02040503050406030204" pitchFamily="18" charset="0"/>
                          </a:rPr>
                          <m:t> </m:t>
                        </m:r>
                        <m:r>
                          <m:rPr>
                            <m:sty m:val="p"/>
                          </m:rPr>
                          <a:rPr lang="en-ZA" sz="2000">
                            <a:latin typeface="Cambria Math" panose="02040503050406030204" pitchFamily="18" charset="0"/>
                          </a:rPr>
                          <m:t>log</m:t>
                        </m:r>
                        <m:r>
                          <a:rPr lang="en-ZA" sz="2000" i="1">
                            <a:latin typeface="Cambria Math" panose="02040503050406030204" pitchFamily="18" charset="0"/>
                          </a:rPr>
                          <m:t>⁡(</m:t>
                        </m:r>
                        <m:r>
                          <a:rPr lang="en-ZA" sz="2000" i="1">
                            <a:latin typeface="Cambria Math" panose="02040503050406030204" pitchFamily="18" charset="0"/>
                          </a:rPr>
                          <m:t>𝐷</m:t>
                        </m:r>
                        <m:r>
                          <a:rPr lang="en-ZA" sz="2000" i="1">
                            <a:latin typeface="Cambria Math" panose="02040503050406030204" pitchFamily="18" charset="0"/>
                          </a:rPr>
                          <m:t>(</m:t>
                        </m:r>
                        <m:r>
                          <a:rPr lang="en-ZA" sz="2000" i="1">
                            <a:latin typeface="Cambria Math" panose="02040503050406030204" pitchFamily="18" charset="0"/>
                          </a:rPr>
                          <m:t>𝑥</m:t>
                        </m:r>
                      </m:e>
                    </m:func>
                    <m:r>
                      <a:rPr lang="en-ZA" sz="2000" i="1">
                        <a:latin typeface="Cambria Math" panose="02040503050406030204" pitchFamily="18" charset="0"/>
                      </a:rPr>
                      <m:t>))</m:t>
                    </m:r>
                  </m:oMath>
                </a14:m>
                <a:r>
                  <a:rPr lang="en-ZA" sz="2000" dirty="0"/>
                  <a:t> )</a:t>
                </a:r>
              </a:p>
            </p:txBody>
          </p:sp>
        </mc:Choice>
        <mc:Fallback xmlns="">
          <p:sp>
            <p:nvSpPr>
              <p:cNvPr id="2" name="TextBox 1">
                <a:extLst>
                  <a:ext uri="{FF2B5EF4-FFF2-40B4-BE49-F238E27FC236}">
                    <a16:creationId xmlns:a16="http://schemas.microsoft.com/office/drawing/2014/main" id="{52C50C9E-839D-44ED-A738-841D49E89046}"/>
                  </a:ext>
                </a:extLst>
              </p:cNvPr>
              <p:cNvSpPr txBox="1">
                <a:spLocks noRot="1" noChangeAspect="1" noMove="1" noResize="1" noEditPoints="1" noAdjustHandles="1" noChangeArrowheads="1" noChangeShapeType="1" noTextEdit="1"/>
              </p:cNvSpPr>
              <p:nvPr/>
            </p:nvSpPr>
            <p:spPr>
              <a:xfrm>
                <a:off x="467988" y="1543355"/>
                <a:ext cx="9963274" cy="1359859"/>
              </a:xfrm>
              <a:prstGeom prst="rect">
                <a:avLst/>
              </a:prstGeom>
              <a:blipFill>
                <a:blip r:embed="rId4"/>
                <a:stretch>
                  <a:fillRect l="-673" b="-56951"/>
                </a:stretch>
              </a:blipFill>
            </p:spPr>
            <p:txBody>
              <a:bodyPr/>
              <a:lstStyle/>
              <a:p>
                <a:r>
                  <a:rPr lang="en-Z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69851C1-EA2D-4368-B0E3-220068990485}"/>
                  </a:ext>
                </a:extLst>
              </p:cNvPr>
              <p:cNvSpPr txBox="1"/>
              <p:nvPr/>
            </p:nvSpPr>
            <p:spPr>
              <a:xfrm>
                <a:off x="370333" y="3177352"/>
                <a:ext cx="9721049" cy="504241"/>
              </a:xfrm>
              <a:prstGeom prst="rect">
                <a:avLst/>
              </a:prstGeom>
              <a:noFill/>
            </p:spPr>
            <p:txBody>
              <a:bodyPr wrap="square" rtlCol="0">
                <a:spAutoFit/>
              </a:bodyPr>
              <a:lstStyle/>
              <a:p>
                <a14:m>
                  <m:oMath xmlns:m="http://schemas.openxmlformats.org/officeDocument/2006/math">
                    <m:d>
                      <m:dPr>
                        <m:begChr m:val="["/>
                        <m:endChr m:val="]"/>
                        <m:ctrlPr>
                          <a:rPr lang="en-ZA" sz="2000" i="1">
                            <a:latin typeface="Cambria Math" panose="02040503050406030204" pitchFamily="18" charset="0"/>
                          </a:rPr>
                        </m:ctrlPr>
                      </m:dPr>
                      <m:e>
                        <m:r>
                          <a:rPr lang="en-ZA" sz="2000" i="1">
                            <a:latin typeface="Cambria Math" panose="02040503050406030204" pitchFamily="18" charset="0"/>
                          </a:rPr>
                          <m:t>𝑎</m:t>
                        </m:r>
                        <m:r>
                          <a:rPr lang="en-ZA" sz="2000" i="1">
                            <a:latin typeface="Cambria Math" panose="02040503050406030204" pitchFamily="18" charset="0"/>
                          </a:rPr>
                          <m:t>.</m:t>
                        </m:r>
                        <m:func>
                          <m:funcPr>
                            <m:ctrlPr>
                              <a:rPr lang="en-ZA" sz="2000" i="1">
                                <a:latin typeface="Cambria Math" panose="02040503050406030204" pitchFamily="18" charset="0"/>
                              </a:rPr>
                            </m:ctrlPr>
                          </m:funcPr>
                          <m:fName>
                            <m:r>
                              <m:rPr>
                                <m:sty m:val="p"/>
                              </m:rPr>
                              <a:rPr lang="en-ZA" sz="2000">
                                <a:latin typeface="Cambria Math" panose="02040503050406030204" pitchFamily="18" charset="0"/>
                              </a:rPr>
                              <m:t>log</m:t>
                            </m:r>
                          </m:fName>
                          <m:e>
                            <m:d>
                              <m:dPr>
                                <m:ctrlPr>
                                  <a:rPr lang="en-ZA" sz="2000" i="1">
                                    <a:latin typeface="Cambria Math" panose="02040503050406030204" pitchFamily="18" charset="0"/>
                                  </a:rPr>
                                </m:ctrlPr>
                              </m:dPr>
                              <m:e>
                                <m:r>
                                  <a:rPr lang="en-ZA" sz="2000" i="1">
                                    <a:latin typeface="Cambria Math" panose="02040503050406030204" pitchFamily="18" charset="0"/>
                                  </a:rPr>
                                  <m:t>𝑦</m:t>
                                </m:r>
                              </m:e>
                            </m:d>
                          </m:e>
                        </m:func>
                        <m:r>
                          <a:rPr lang="en-ZA" sz="2000" i="1">
                            <a:latin typeface="Cambria Math" panose="02040503050406030204" pitchFamily="18" charset="0"/>
                          </a:rPr>
                          <m:t>+</m:t>
                        </m:r>
                        <m:r>
                          <a:rPr lang="en-ZA" sz="2000" i="1">
                            <a:latin typeface="Cambria Math" panose="02040503050406030204" pitchFamily="18" charset="0"/>
                          </a:rPr>
                          <m:t>𝑏</m:t>
                        </m:r>
                        <m:r>
                          <a:rPr lang="en-ZA" sz="2000" i="1">
                            <a:latin typeface="Cambria Math" panose="02040503050406030204" pitchFamily="18" charset="0"/>
                          </a:rPr>
                          <m:t>.</m:t>
                        </m:r>
                        <m:func>
                          <m:funcPr>
                            <m:ctrlPr>
                              <a:rPr lang="en-ZA" sz="2000" i="1">
                                <a:latin typeface="Cambria Math" panose="02040503050406030204" pitchFamily="18" charset="0"/>
                              </a:rPr>
                            </m:ctrlPr>
                          </m:funcPr>
                          <m:fName>
                            <m:r>
                              <m:rPr>
                                <m:sty m:val="p"/>
                              </m:rPr>
                              <a:rPr lang="en-ZA" sz="2000">
                                <a:latin typeface="Cambria Math" panose="02040503050406030204" pitchFamily="18" charset="0"/>
                              </a:rPr>
                              <m:t>log</m:t>
                            </m:r>
                          </m:fName>
                          <m:e>
                            <m:d>
                              <m:dPr>
                                <m:ctrlPr>
                                  <a:rPr lang="en-ZA" sz="2000" i="1">
                                    <a:latin typeface="Cambria Math" panose="02040503050406030204" pitchFamily="18" charset="0"/>
                                  </a:rPr>
                                </m:ctrlPr>
                              </m:dPr>
                              <m:e>
                                <m:r>
                                  <a:rPr lang="en-ZA" sz="2000" i="1">
                                    <a:latin typeface="Cambria Math" panose="02040503050406030204" pitchFamily="18" charset="0"/>
                                  </a:rPr>
                                  <m:t>1−</m:t>
                                </m:r>
                                <m:r>
                                  <a:rPr lang="en-ZA" sz="2000" i="1">
                                    <a:latin typeface="Cambria Math" panose="02040503050406030204" pitchFamily="18" charset="0"/>
                                  </a:rPr>
                                  <m:t>𝑦</m:t>
                                </m:r>
                              </m:e>
                            </m:d>
                          </m:e>
                        </m:func>
                      </m:e>
                    </m:d>
                  </m:oMath>
                </a14:m>
                <a:r>
                  <a:rPr lang="en-ZA" sz="2000" dirty="0"/>
                  <a:t>      has a max at  </a:t>
                </a:r>
                <a14:m>
                  <m:oMath xmlns:m="http://schemas.openxmlformats.org/officeDocument/2006/math">
                    <m:r>
                      <a:rPr lang="en-ZA" sz="2000" i="1">
                        <a:latin typeface="Cambria Math" panose="02040503050406030204" pitchFamily="18" charset="0"/>
                      </a:rPr>
                      <m:t>𝑦</m:t>
                    </m:r>
                    <m:r>
                      <a:rPr lang="en-ZA" sz="2000" i="1">
                        <a:latin typeface="Cambria Math" panose="02040503050406030204" pitchFamily="18" charset="0"/>
                      </a:rPr>
                      <m:t>=</m:t>
                    </m:r>
                    <m:f>
                      <m:fPr>
                        <m:ctrlPr>
                          <a:rPr lang="en-ZA" sz="2000" i="1">
                            <a:latin typeface="Cambria Math" panose="02040503050406030204" pitchFamily="18" charset="0"/>
                          </a:rPr>
                        </m:ctrlPr>
                      </m:fPr>
                      <m:num>
                        <m:r>
                          <a:rPr lang="en-ZA" sz="2000" i="1">
                            <a:latin typeface="Cambria Math" panose="02040503050406030204" pitchFamily="18" charset="0"/>
                          </a:rPr>
                          <m:t>𝑎</m:t>
                        </m:r>
                      </m:num>
                      <m:den>
                        <m:r>
                          <a:rPr lang="en-ZA" sz="2000" i="1">
                            <a:latin typeface="Cambria Math" panose="02040503050406030204" pitchFamily="18" charset="0"/>
                          </a:rPr>
                          <m:t>𝑎</m:t>
                        </m:r>
                        <m:r>
                          <a:rPr lang="en-ZA" sz="2000" i="1">
                            <a:latin typeface="Cambria Math" panose="02040503050406030204" pitchFamily="18" charset="0"/>
                          </a:rPr>
                          <m:t>+</m:t>
                        </m:r>
                        <m:r>
                          <a:rPr lang="en-ZA" sz="2000" i="1">
                            <a:latin typeface="Cambria Math" panose="02040503050406030204" pitchFamily="18" charset="0"/>
                          </a:rPr>
                          <m:t>𝑏</m:t>
                        </m:r>
                      </m:den>
                    </m:f>
                  </m:oMath>
                </a14:m>
                <a:r>
                  <a:rPr lang="en-ZA" sz="2000" dirty="0"/>
                  <a:t>      for y = [ 0 ; 1 ]</a:t>
                </a:r>
              </a:p>
            </p:txBody>
          </p:sp>
        </mc:Choice>
        <mc:Fallback xmlns="">
          <p:sp>
            <p:nvSpPr>
              <p:cNvPr id="6" name="TextBox 5">
                <a:extLst>
                  <a:ext uri="{FF2B5EF4-FFF2-40B4-BE49-F238E27FC236}">
                    <a16:creationId xmlns:a16="http://schemas.microsoft.com/office/drawing/2014/main" id="{D69851C1-EA2D-4368-B0E3-220068990485}"/>
                  </a:ext>
                </a:extLst>
              </p:cNvPr>
              <p:cNvSpPr txBox="1">
                <a:spLocks noRot="1" noChangeAspect="1" noMove="1" noResize="1" noEditPoints="1" noAdjustHandles="1" noChangeArrowheads="1" noChangeShapeType="1" noTextEdit="1"/>
              </p:cNvSpPr>
              <p:nvPr/>
            </p:nvSpPr>
            <p:spPr>
              <a:xfrm>
                <a:off x="370333" y="3177352"/>
                <a:ext cx="9721049" cy="504241"/>
              </a:xfrm>
              <a:prstGeom prst="rect">
                <a:avLst/>
              </a:prstGeom>
              <a:blipFill>
                <a:blip r:embed="rId5"/>
                <a:stretch>
                  <a:fillRect b="-7229"/>
                </a:stretch>
              </a:blipFill>
            </p:spPr>
            <p:txBody>
              <a:bodyPr/>
              <a:lstStyle/>
              <a:p>
                <a:r>
                  <a:rPr lang="en-ZA">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26D943C-9727-4AA3-9768-C7E4FBC555F3}"/>
                  </a:ext>
                </a:extLst>
              </p:cNvPr>
              <p:cNvSpPr txBox="1"/>
              <p:nvPr/>
            </p:nvSpPr>
            <p:spPr>
              <a:xfrm>
                <a:off x="370333" y="4945298"/>
                <a:ext cx="9963274" cy="1188659"/>
              </a:xfrm>
              <a:prstGeom prst="rect">
                <a:avLst/>
              </a:prstGeom>
              <a:noFill/>
            </p:spPr>
            <p:txBody>
              <a:bodyPr wrap="square" rtlCol="0">
                <a:spAutoFit/>
              </a:bodyPr>
              <a:lstStyle/>
              <a:p>
                <a:r>
                  <a:rPr lang="en-ZA" sz="2000" dirty="0"/>
                  <a:t>For a fixed discriminator: total_loss = </a:t>
                </a:r>
                <a14:m>
                  <m:oMath xmlns:m="http://schemas.openxmlformats.org/officeDocument/2006/math">
                    <m:limLow>
                      <m:limLowPr>
                        <m:ctrlPr>
                          <a:rPr lang="en-ZA" sz="2000" i="1">
                            <a:latin typeface="Cambria Math" panose="02040503050406030204" pitchFamily="18" charset="0"/>
                          </a:rPr>
                        </m:ctrlPr>
                      </m:limLowPr>
                      <m:e>
                        <m:r>
                          <m:rPr>
                            <m:sty m:val="p"/>
                          </m:rPr>
                          <a:rPr lang="en-ZA" sz="2000">
                            <a:latin typeface="Cambria Math" panose="02040503050406030204" pitchFamily="18" charset="0"/>
                          </a:rPr>
                          <m:t>min</m:t>
                        </m:r>
                        <m:r>
                          <a:rPr lang="en-ZA" sz="2000">
                            <a:latin typeface="Cambria Math" panose="02040503050406030204" pitchFamily="18" charset="0"/>
                          </a:rPr>
                          <m:t> </m:t>
                        </m:r>
                      </m:e>
                      <m:lim>
                        <m:r>
                          <m:rPr>
                            <m:sty m:val="p"/>
                          </m:rPr>
                          <a:rPr lang="en-ZA" sz="2000">
                            <a:latin typeface="Cambria Math" panose="02040503050406030204" pitchFamily="18" charset="0"/>
                          </a:rPr>
                          <m:t>G</m:t>
                        </m:r>
                      </m:lim>
                    </m:limLow>
                    <m:r>
                      <a:rPr lang="en-ZA" sz="2000">
                        <a:latin typeface="Cambria Math" panose="02040503050406030204" pitchFamily="18" charset="0"/>
                      </a:rPr>
                      <m:t>( </m:t>
                    </m:r>
                    <m:sSub>
                      <m:sSubPr>
                        <m:ctrlPr>
                          <a:rPr lang="en-ZA" sz="2000" i="1">
                            <a:latin typeface="Cambria Math" panose="02040503050406030204" pitchFamily="18" charset="0"/>
                          </a:rPr>
                        </m:ctrlPr>
                      </m:sSubPr>
                      <m:e>
                        <m:r>
                          <a:rPr lang="en-ZA" sz="2000" i="1">
                            <a:latin typeface="Cambria Math" panose="02040503050406030204" pitchFamily="18" charset="0"/>
                          </a:rPr>
                          <m:t>𝔼</m:t>
                        </m:r>
                      </m:e>
                      <m:sub>
                        <m:r>
                          <m:rPr>
                            <m:sty m:val="p"/>
                          </m:rPr>
                          <a:rPr lang="en-ZA" sz="2000" b="0" i="0" smtClean="0">
                            <a:latin typeface="Cambria Math" panose="02040503050406030204" pitchFamily="18" charset="0"/>
                          </a:rPr>
                          <m:t>x</m:t>
                        </m:r>
                        <m:r>
                          <a:rPr lang="en-ZA" sz="2000">
                            <a:latin typeface="Cambria Math" panose="02040503050406030204" pitchFamily="18" charset="0"/>
                          </a:rPr>
                          <m:t>~</m:t>
                        </m:r>
                        <m:sSub>
                          <m:sSubPr>
                            <m:ctrlPr>
                              <a:rPr lang="en-ZA" sz="2000" i="1">
                                <a:latin typeface="Cambria Math" panose="02040503050406030204" pitchFamily="18" charset="0"/>
                              </a:rPr>
                            </m:ctrlPr>
                          </m:sSubPr>
                          <m:e>
                            <m:r>
                              <m:rPr>
                                <m:sty m:val="p"/>
                              </m:rPr>
                              <a:rPr lang="en-ZA" sz="2000">
                                <a:latin typeface="Cambria Math" panose="02040503050406030204" pitchFamily="18" charset="0"/>
                              </a:rPr>
                              <m:t>p</m:t>
                            </m:r>
                          </m:e>
                          <m:sub>
                            <m:r>
                              <m:rPr>
                                <m:sty m:val="p"/>
                              </m:rPr>
                              <a:rPr lang="en-ZA" sz="2000" b="0" i="0" smtClean="0">
                                <a:latin typeface="Cambria Math" panose="02040503050406030204" pitchFamily="18" charset="0"/>
                              </a:rPr>
                              <m:t>z</m:t>
                            </m:r>
                            <m:r>
                              <a:rPr lang="en-ZA" sz="2000">
                                <a:latin typeface="Cambria Math" panose="02040503050406030204" pitchFamily="18" charset="0"/>
                              </a:rPr>
                              <m:t> </m:t>
                            </m:r>
                          </m:sub>
                        </m:sSub>
                      </m:sub>
                    </m:sSub>
                    <m:r>
                      <a:rPr lang="en-ZA" sz="2000">
                        <a:latin typeface="Cambria Math" panose="02040503050406030204" pitchFamily="18" charset="0"/>
                      </a:rPr>
                      <m:t>  </m:t>
                    </m:r>
                    <m:r>
                      <a:rPr lang="en-ZA" sz="2000" i="1">
                        <a:latin typeface="Cambria Math" panose="02040503050406030204" pitchFamily="18" charset="0"/>
                      </a:rPr>
                      <m:t>⁡</m:t>
                    </m:r>
                    <m:func>
                      <m:funcPr>
                        <m:ctrlPr>
                          <a:rPr lang="en-ZA" sz="2000" i="1" smtClean="0">
                            <a:latin typeface="Cambria Math" panose="02040503050406030204" pitchFamily="18" charset="0"/>
                          </a:rPr>
                        </m:ctrlPr>
                      </m:funcPr>
                      <m:fName>
                        <m:r>
                          <m:rPr>
                            <m:sty m:val="p"/>
                          </m:rPr>
                          <a:rPr lang="en-ZA" sz="2000">
                            <a:latin typeface="Cambria Math" panose="02040503050406030204" pitchFamily="18" charset="0"/>
                          </a:rPr>
                          <m:t>log</m:t>
                        </m:r>
                      </m:fName>
                      <m:e>
                        <m:d>
                          <m:dPr>
                            <m:ctrlPr>
                              <a:rPr lang="en-ZA" sz="2000" i="1">
                                <a:latin typeface="Cambria Math" panose="02040503050406030204" pitchFamily="18" charset="0"/>
                              </a:rPr>
                            </m:ctrlPr>
                          </m:dPr>
                          <m:e>
                            <m:f>
                              <m:fPr>
                                <m:ctrlPr>
                                  <a:rPr lang="en-ZA" sz="2000" i="1">
                                    <a:latin typeface="Cambria Math" panose="02040503050406030204" pitchFamily="18" charset="0"/>
                                  </a:rPr>
                                </m:ctrlPr>
                              </m:fPr>
                              <m:num>
                                <m:sSub>
                                  <m:sSubPr>
                                    <m:ctrlPr>
                                      <a:rPr lang="en-ZA" sz="2000" i="1">
                                        <a:latin typeface="Cambria Math" panose="02040503050406030204" pitchFamily="18" charset="0"/>
                                      </a:rPr>
                                    </m:ctrlPr>
                                  </m:sSubPr>
                                  <m:e>
                                    <m:r>
                                      <a:rPr lang="en-ZA" sz="2000" i="1">
                                        <a:latin typeface="Cambria Math" panose="02040503050406030204" pitchFamily="18" charset="0"/>
                                      </a:rPr>
                                      <m:t>𝑝</m:t>
                                    </m:r>
                                  </m:e>
                                  <m:sub>
                                    <m:r>
                                      <a:rPr lang="en-ZA" sz="2000" b="0" i="1" smtClean="0">
                                        <a:latin typeface="Cambria Math" panose="02040503050406030204" pitchFamily="18" charset="0"/>
                                      </a:rPr>
                                      <m:t>𝑧</m:t>
                                    </m:r>
                                  </m:sub>
                                </m:sSub>
                                <m:d>
                                  <m:dPr>
                                    <m:ctrlPr>
                                      <a:rPr lang="en-ZA" sz="2000" i="1">
                                        <a:latin typeface="Cambria Math" panose="02040503050406030204" pitchFamily="18" charset="0"/>
                                      </a:rPr>
                                    </m:ctrlPr>
                                  </m:dPr>
                                  <m:e>
                                    <m:r>
                                      <a:rPr lang="en-ZA" sz="2000" i="1">
                                        <a:latin typeface="Cambria Math" panose="02040503050406030204" pitchFamily="18" charset="0"/>
                                      </a:rPr>
                                      <m:t>𝑥</m:t>
                                    </m:r>
                                  </m:e>
                                </m:d>
                              </m:num>
                              <m:den>
                                <m:sSub>
                                  <m:sSubPr>
                                    <m:ctrlPr>
                                      <a:rPr lang="en-ZA" sz="2000" i="1">
                                        <a:latin typeface="Cambria Math" panose="02040503050406030204" pitchFamily="18" charset="0"/>
                                      </a:rPr>
                                    </m:ctrlPr>
                                  </m:sSubPr>
                                  <m:e>
                                    <m:r>
                                      <a:rPr lang="en-ZA" sz="2000" i="1">
                                        <a:latin typeface="Cambria Math" panose="02040503050406030204" pitchFamily="18" charset="0"/>
                                      </a:rPr>
                                      <m:t>𝑝</m:t>
                                    </m:r>
                                  </m:e>
                                  <m:sub>
                                    <m:r>
                                      <a:rPr lang="en-ZA" sz="2000" i="1">
                                        <a:latin typeface="Cambria Math" panose="02040503050406030204" pitchFamily="18" charset="0"/>
                                      </a:rPr>
                                      <m:t>𝑥</m:t>
                                    </m:r>
                                  </m:sub>
                                </m:sSub>
                                <m:d>
                                  <m:dPr>
                                    <m:ctrlPr>
                                      <a:rPr lang="en-ZA" sz="2000" i="1">
                                        <a:latin typeface="Cambria Math" panose="02040503050406030204" pitchFamily="18" charset="0"/>
                                      </a:rPr>
                                    </m:ctrlPr>
                                  </m:dPr>
                                  <m:e>
                                    <m:r>
                                      <a:rPr lang="en-ZA" sz="2000" i="1">
                                        <a:latin typeface="Cambria Math" panose="02040503050406030204" pitchFamily="18" charset="0"/>
                                      </a:rPr>
                                      <m:t>𝑥</m:t>
                                    </m:r>
                                  </m:e>
                                </m:d>
                                <m:r>
                                  <a:rPr lang="en-ZA" sz="2000" i="1">
                                    <a:latin typeface="Cambria Math" panose="02040503050406030204" pitchFamily="18" charset="0"/>
                                  </a:rPr>
                                  <m:t> +</m:t>
                                </m:r>
                                <m:sSub>
                                  <m:sSubPr>
                                    <m:ctrlPr>
                                      <a:rPr lang="en-ZA" sz="2000" i="1">
                                        <a:latin typeface="Cambria Math" panose="02040503050406030204" pitchFamily="18" charset="0"/>
                                      </a:rPr>
                                    </m:ctrlPr>
                                  </m:sSubPr>
                                  <m:e>
                                    <m:r>
                                      <a:rPr lang="en-ZA" sz="2000" i="1">
                                        <a:latin typeface="Cambria Math" panose="02040503050406030204" pitchFamily="18" charset="0"/>
                                      </a:rPr>
                                      <m:t>𝑝</m:t>
                                    </m:r>
                                  </m:e>
                                  <m:sub>
                                    <m:r>
                                      <a:rPr lang="en-ZA" sz="2000" i="1">
                                        <a:latin typeface="Cambria Math" panose="02040503050406030204" pitchFamily="18" charset="0"/>
                                      </a:rPr>
                                      <m:t>𝑧</m:t>
                                    </m:r>
                                    <m:d>
                                      <m:dPr>
                                        <m:ctrlPr>
                                          <a:rPr lang="en-ZA" sz="2000" i="1">
                                            <a:latin typeface="Cambria Math" panose="02040503050406030204" pitchFamily="18" charset="0"/>
                                          </a:rPr>
                                        </m:ctrlPr>
                                      </m:dPr>
                                      <m:e>
                                        <m:r>
                                          <a:rPr lang="en-ZA" sz="2000" i="1">
                                            <a:latin typeface="Cambria Math" panose="02040503050406030204" pitchFamily="18" charset="0"/>
                                          </a:rPr>
                                          <m:t>𝑥</m:t>
                                        </m:r>
                                      </m:e>
                                    </m:d>
                                  </m:sub>
                                </m:sSub>
                              </m:den>
                            </m:f>
                          </m:e>
                        </m:d>
                      </m:e>
                    </m:func>
                  </m:oMath>
                </a14:m>
                <a:endParaRPr lang="en-ZA" sz="2000" dirty="0"/>
              </a:p>
              <a:p>
                <a:r>
                  <a:rPr lang="en-ZA" sz="2000" dirty="0"/>
                  <a:t>                            		       </a:t>
                </a:r>
                <a14:m>
                  <m:oMath xmlns:m="http://schemas.openxmlformats.org/officeDocument/2006/math">
                    <m:r>
                      <a:rPr lang="en-ZA" sz="2000" b="0" i="0" smtClean="0">
                        <a:latin typeface="Cambria Math" panose="02040503050406030204" pitchFamily="18" charset="0"/>
                      </a:rPr>
                      <m:t>  </m:t>
                    </m:r>
                    <m:func>
                      <m:funcPr>
                        <m:ctrlPr>
                          <a:rPr lang="en-ZA" sz="2000" i="1" smtClean="0">
                            <a:latin typeface="Cambria Math" panose="02040503050406030204" pitchFamily="18" charset="0"/>
                          </a:rPr>
                        </m:ctrlPr>
                      </m:funcPr>
                      <m:fName/>
                      <m:e>
                        <m:r>
                          <a:rPr lang="en-ZA" sz="2000" i="1">
                            <a:latin typeface="Cambria Math" panose="02040503050406030204" pitchFamily="18" charset="0"/>
                          </a:rPr>
                          <m:t>+ </m:t>
                        </m:r>
                        <m:sSub>
                          <m:sSubPr>
                            <m:ctrlPr>
                              <a:rPr lang="en-ZA" sz="2000" i="1">
                                <a:latin typeface="Cambria Math" panose="02040503050406030204" pitchFamily="18" charset="0"/>
                              </a:rPr>
                            </m:ctrlPr>
                          </m:sSubPr>
                          <m:e>
                            <m:r>
                              <a:rPr lang="en-ZA" sz="2000" i="1">
                                <a:latin typeface="Cambria Math" panose="02040503050406030204" pitchFamily="18" charset="0"/>
                              </a:rPr>
                              <m:t>𝔼</m:t>
                            </m:r>
                          </m:e>
                          <m:sub>
                            <m:r>
                              <m:rPr>
                                <m:sty m:val="p"/>
                              </m:rPr>
                              <a:rPr lang="en-ZA" sz="2000">
                                <a:latin typeface="Cambria Math" panose="02040503050406030204" pitchFamily="18" charset="0"/>
                              </a:rPr>
                              <m:t>x</m:t>
                            </m:r>
                            <m:r>
                              <a:rPr lang="en-ZA" sz="2000">
                                <a:latin typeface="Cambria Math" panose="02040503050406030204" pitchFamily="18" charset="0"/>
                              </a:rPr>
                              <m:t>~</m:t>
                            </m:r>
                            <m:sSub>
                              <m:sSubPr>
                                <m:ctrlPr>
                                  <a:rPr lang="en-ZA" sz="2000" i="1">
                                    <a:latin typeface="Cambria Math" panose="02040503050406030204" pitchFamily="18" charset="0"/>
                                  </a:rPr>
                                </m:ctrlPr>
                              </m:sSubPr>
                              <m:e>
                                <m:r>
                                  <m:rPr>
                                    <m:sty m:val="p"/>
                                  </m:rPr>
                                  <a:rPr lang="en-ZA" sz="2000">
                                    <a:latin typeface="Cambria Math" panose="02040503050406030204" pitchFamily="18" charset="0"/>
                                  </a:rPr>
                                  <m:t>p</m:t>
                                </m:r>
                              </m:e>
                              <m:sub>
                                <m:r>
                                  <m:rPr>
                                    <m:sty m:val="p"/>
                                  </m:rPr>
                                  <a:rPr lang="en-ZA" sz="2000" b="0" i="0" smtClean="0">
                                    <a:latin typeface="Cambria Math" panose="02040503050406030204" pitchFamily="18" charset="0"/>
                                  </a:rPr>
                                  <m:t>x</m:t>
                                </m:r>
                                <m:r>
                                  <a:rPr lang="en-ZA" sz="2000">
                                    <a:latin typeface="Cambria Math" panose="02040503050406030204" pitchFamily="18" charset="0"/>
                                  </a:rPr>
                                  <m:t> </m:t>
                                </m:r>
                              </m:sub>
                            </m:sSub>
                          </m:sub>
                        </m:sSub>
                        <m:r>
                          <m:rPr>
                            <m:sty m:val="p"/>
                          </m:rPr>
                          <a:rPr lang="en-ZA" sz="2000">
                            <a:latin typeface="Cambria Math" panose="02040503050406030204" pitchFamily="18" charset="0"/>
                          </a:rPr>
                          <m:t>log</m:t>
                        </m:r>
                        <m:r>
                          <a:rPr lang="en-ZA" sz="2000" i="1">
                            <a:latin typeface="Cambria Math" panose="02040503050406030204" pitchFamily="18" charset="0"/>
                          </a:rPr>
                          <m:t>⁡(</m:t>
                        </m:r>
                        <m:f>
                          <m:fPr>
                            <m:ctrlPr>
                              <a:rPr lang="en-ZA" sz="2000" i="1">
                                <a:latin typeface="Cambria Math" panose="02040503050406030204" pitchFamily="18" charset="0"/>
                              </a:rPr>
                            </m:ctrlPr>
                          </m:fPr>
                          <m:num>
                            <m:sSub>
                              <m:sSubPr>
                                <m:ctrlPr>
                                  <a:rPr lang="en-ZA" sz="2000" i="1">
                                    <a:latin typeface="Cambria Math" panose="02040503050406030204" pitchFamily="18" charset="0"/>
                                  </a:rPr>
                                </m:ctrlPr>
                              </m:sSubPr>
                              <m:e>
                                <m:r>
                                  <a:rPr lang="en-ZA" sz="2000" i="1">
                                    <a:latin typeface="Cambria Math" panose="02040503050406030204" pitchFamily="18" charset="0"/>
                                  </a:rPr>
                                  <m:t>𝑝</m:t>
                                </m:r>
                              </m:e>
                              <m:sub>
                                <m:r>
                                  <a:rPr lang="en-ZA" sz="2000" i="1">
                                    <a:latin typeface="Cambria Math" panose="02040503050406030204" pitchFamily="18" charset="0"/>
                                  </a:rPr>
                                  <m:t>𝑥</m:t>
                                </m:r>
                              </m:sub>
                            </m:sSub>
                            <m:d>
                              <m:dPr>
                                <m:ctrlPr>
                                  <a:rPr lang="en-ZA" sz="2000" i="1">
                                    <a:latin typeface="Cambria Math" panose="02040503050406030204" pitchFamily="18" charset="0"/>
                                  </a:rPr>
                                </m:ctrlPr>
                              </m:dPr>
                              <m:e>
                                <m:r>
                                  <a:rPr lang="en-ZA" sz="2000" i="1">
                                    <a:latin typeface="Cambria Math" panose="02040503050406030204" pitchFamily="18" charset="0"/>
                                  </a:rPr>
                                  <m:t>𝑥</m:t>
                                </m:r>
                              </m:e>
                            </m:d>
                          </m:num>
                          <m:den>
                            <m:sSub>
                              <m:sSubPr>
                                <m:ctrlPr>
                                  <a:rPr lang="en-ZA" sz="2000" i="1">
                                    <a:latin typeface="Cambria Math" panose="02040503050406030204" pitchFamily="18" charset="0"/>
                                  </a:rPr>
                                </m:ctrlPr>
                              </m:sSubPr>
                              <m:e>
                                <m:r>
                                  <a:rPr lang="en-ZA" sz="2000" i="1">
                                    <a:latin typeface="Cambria Math" panose="02040503050406030204" pitchFamily="18" charset="0"/>
                                  </a:rPr>
                                  <m:t>𝑝</m:t>
                                </m:r>
                              </m:e>
                              <m:sub>
                                <m:r>
                                  <a:rPr lang="en-ZA" sz="2000" i="1">
                                    <a:latin typeface="Cambria Math" panose="02040503050406030204" pitchFamily="18" charset="0"/>
                                  </a:rPr>
                                  <m:t>𝑥</m:t>
                                </m:r>
                              </m:sub>
                            </m:sSub>
                            <m:d>
                              <m:dPr>
                                <m:ctrlPr>
                                  <a:rPr lang="en-ZA" sz="2000" i="1">
                                    <a:latin typeface="Cambria Math" panose="02040503050406030204" pitchFamily="18" charset="0"/>
                                  </a:rPr>
                                </m:ctrlPr>
                              </m:dPr>
                              <m:e>
                                <m:r>
                                  <a:rPr lang="en-ZA" sz="2000" i="1">
                                    <a:latin typeface="Cambria Math" panose="02040503050406030204" pitchFamily="18" charset="0"/>
                                  </a:rPr>
                                  <m:t>𝑥</m:t>
                                </m:r>
                              </m:e>
                            </m:d>
                            <m:r>
                              <a:rPr lang="en-ZA" sz="2000" i="1">
                                <a:latin typeface="Cambria Math" panose="02040503050406030204" pitchFamily="18" charset="0"/>
                              </a:rPr>
                              <m:t> +</m:t>
                            </m:r>
                            <m:sSub>
                              <m:sSubPr>
                                <m:ctrlPr>
                                  <a:rPr lang="en-ZA" sz="2000" i="1">
                                    <a:latin typeface="Cambria Math" panose="02040503050406030204" pitchFamily="18" charset="0"/>
                                  </a:rPr>
                                </m:ctrlPr>
                              </m:sSubPr>
                              <m:e>
                                <m:r>
                                  <a:rPr lang="en-ZA" sz="2000" i="1">
                                    <a:latin typeface="Cambria Math" panose="02040503050406030204" pitchFamily="18" charset="0"/>
                                  </a:rPr>
                                  <m:t>𝑝</m:t>
                                </m:r>
                              </m:e>
                              <m:sub>
                                <m:r>
                                  <a:rPr lang="en-ZA" sz="2000" i="1">
                                    <a:latin typeface="Cambria Math" panose="02040503050406030204" pitchFamily="18" charset="0"/>
                                  </a:rPr>
                                  <m:t>𝑧</m:t>
                                </m:r>
                                <m:d>
                                  <m:dPr>
                                    <m:ctrlPr>
                                      <a:rPr lang="en-ZA" sz="2000" i="1">
                                        <a:latin typeface="Cambria Math" panose="02040503050406030204" pitchFamily="18" charset="0"/>
                                      </a:rPr>
                                    </m:ctrlPr>
                                  </m:dPr>
                                  <m:e>
                                    <m:r>
                                      <a:rPr lang="en-ZA" sz="2000" i="1">
                                        <a:latin typeface="Cambria Math" panose="02040503050406030204" pitchFamily="18" charset="0"/>
                                      </a:rPr>
                                      <m:t>𝑥</m:t>
                                    </m:r>
                                  </m:e>
                                </m:d>
                              </m:sub>
                            </m:sSub>
                          </m:den>
                        </m:f>
                      </m:e>
                    </m:func>
                    <m:r>
                      <a:rPr lang="en-ZA" sz="2000" i="1">
                        <a:latin typeface="Cambria Math" panose="02040503050406030204" pitchFamily="18" charset="0"/>
                      </a:rPr>
                      <m:t>) </m:t>
                    </m:r>
                  </m:oMath>
                </a14:m>
                <a:r>
                  <a:rPr lang="en-ZA" sz="2000" dirty="0"/>
                  <a:t>)</a:t>
                </a:r>
              </a:p>
            </p:txBody>
          </p:sp>
        </mc:Choice>
        <mc:Fallback xmlns="">
          <p:sp>
            <p:nvSpPr>
              <p:cNvPr id="10" name="TextBox 9">
                <a:extLst>
                  <a:ext uri="{FF2B5EF4-FFF2-40B4-BE49-F238E27FC236}">
                    <a16:creationId xmlns:a16="http://schemas.microsoft.com/office/drawing/2014/main" id="{C26D943C-9727-4AA3-9768-C7E4FBC555F3}"/>
                  </a:ext>
                </a:extLst>
              </p:cNvPr>
              <p:cNvSpPr txBox="1">
                <a:spLocks noRot="1" noChangeAspect="1" noMove="1" noResize="1" noEditPoints="1" noAdjustHandles="1" noChangeArrowheads="1" noChangeShapeType="1" noTextEdit="1"/>
              </p:cNvSpPr>
              <p:nvPr/>
            </p:nvSpPr>
            <p:spPr>
              <a:xfrm>
                <a:off x="370333" y="4945298"/>
                <a:ext cx="9963274" cy="1188659"/>
              </a:xfrm>
              <a:prstGeom prst="rect">
                <a:avLst/>
              </a:prstGeom>
              <a:blipFill>
                <a:blip r:embed="rId6"/>
                <a:stretch>
                  <a:fillRect l="-673"/>
                </a:stretch>
              </a:blipFill>
            </p:spPr>
            <p:txBody>
              <a:bodyPr/>
              <a:lstStyle/>
              <a:p>
                <a:r>
                  <a:rPr lang="en-ZA">
                    <a:noFill/>
                  </a:rPr>
                  <a:t> </a:t>
                </a:r>
              </a:p>
            </p:txBody>
          </p:sp>
        </mc:Fallback>
      </mc:AlternateContent>
    </p:spTree>
    <p:extLst>
      <p:ext uri="{BB962C8B-B14F-4D97-AF65-F5344CB8AC3E}">
        <p14:creationId xmlns:p14="http://schemas.microsoft.com/office/powerpoint/2010/main" val="133363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6"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BD1CA9FA-1B0A-450D-AC96-F6F1CA4FED69}"/>
              </a:ext>
            </a:extLst>
          </p:cNvPr>
          <p:cNvSpPr txBox="1">
            <a:spLocks/>
          </p:cNvSpPr>
          <p:nvPr/>
        </p:nvSpPr>
        <p:spPr>
          <a:xfrm>
            <a:off x="370333" y="416267"/>
            <a:ext cx="7874227" cy="973464"/>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marR="0" lvl="1"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2pPr>
            <a:lvl3pPr marR="0" lvl="2"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3pPr>
            <a:lvl4pPr marR="0" lvl="3"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4pPr>
            <a:lvl5pPr marR="0" lvl="4"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5pPr>
            <a:lvl6pPr marR="0" lvl="5"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6pPr>
            <a:lvl7pPr marR="0" lvl="6"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7pPr>
            <a:lvl8pPr marR="0" lvl="7"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8pPr>
            <a:lvl9pPr marR="0" lvl="8"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9pPr>
          </a:lstStyle>
          <a:p>
            <a:pPr marL="0" marR="0" lvl="0" indent="0" algn="l" defTabSz="914400" rtl="0" eaLnBrk="1" fontAlgn="auto" latinLnBrk="0" hangingPunct="1">
              <a:lnSpc>
                <a:spcPct val="100000"/>
              </a:lnSpc>
              <a:spcBef>
                <a:spcPts val="0"/>
              </a:spcBef>
              <a:spcAft>
                <a:spcPts val="0"/>
              </a:spcAft>
              <a:buClr>
                <a:srgbClr val="434343"/>
              </a:buClr>
              <a:buSzPts val="4800"/>
              <a:buFont typeface="Lato Hairline"/>
              <a:buNone/>
              <a:tabLst/>
              <a:defRPr/>
            </a:pPr>
            <a:r>
              <a:rPr kumimoji="0" lang="en-ZA" sz="4800" b="0" i="0" u="none" strike="noStrike" kern="0" cap="none" spc="0" normalizeH="0" baseline="0" noProof="0" dirty="0">
                <a:ln>
                  <a:noFill/>
                </a:ln>
                <a:solidFill>
                  <a:srgbClr val="434343"/>
                </a:solidFill>
                <a:effectLst/>
                <a:uLnTx/>
                <a:uFillTx/>
                <a:latin typeface="Lato Hairline"/>
                <a:sym typeface="Lato Hairline"/>
              </a:rPr>
              <a:t>Continue…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49A2AA0-1DD9-4A60-A12E-8DD9E5098B54}"/>
                  </a:ext>
                </a:extLst>
              </p:cNvPr>
              <p:cNvSpPr txBox="1"/>
              <p:nvPr/>
            </p:nvSpPr>
            <p:spPr>
              <a:xfrm>
                <a:off x="370333" y="1389731"/>
                <a:ext cx="7211196" cy="1200329"/>
              </a:xfrm>
              <a:prstGeom prst="rect">
                <a:avLst/>
              </a:prstGeom>
              <a:noFill/>
            </p:spPr>
            <p:txBody>
              <a:bodyPr wrap="square" rtlCol="0">
                <a:spAutoFit/>
              </a:bodyPr>
              <a:lstStyle/>
              <a:p>
                <a:r>
                  <a:rPr lang="en-ZA" sz="2000" dirty="0"/>
                  <a:t>total_loss = </a:t>
                </a:r>
                <a14:m>
                  <m:oMath xmlns:m="http://schemas.openxmlformats.org/officeDocument/2006/math">
                    <m:limLow>
                      <m:limLowPr>
                        <m:ctrlPr>
                          <a:rPr lang="en-ZA" sz="2000" i="1">
                            <a:latin typeface="Cambria Math" panose="02040503050406030204" pitchFamily="18" charset="0"/>
                          </a:rPr>
                        </m:ctrlPr>
                      </m:limLowPr>
                      <m:e>
                        <m:r>
                          <m:rPr>
                            <m:sty m:val="p"/>
                          </m:rPr>
                          <a:rPr lang="en-ZA" sz="2000">
                            <a:latin typeface="Cambria Math" panose="02040503050406030204" pitchFamily="18" charset="0"/>
                          </a:rPr>
                          <m:t>min</m:t>
                        </m:r>
                        <m:r>
                          <a:rPr lang="en-ZA" sz="2000">
                            <a:latin typeface="Cambria Math" panose="02040503050406030204" pitchFamily="18" charset="0"/>
                          </a:rPr>
                          <m:t> </m:t>
                        </m:r>
                      </m:e>
                      <m:lim>
                        <m:r>
                          <m:rPr>
                            <m:sty m:val="p"/>
                          </m:rPr>
                          <a:rPr lang="en-ZA" sz="2000">
                            <a:latin typeface="Cambria Math" panose="02040503050406030204" pitchFamily="18" charset="0"/>
                          </a:rPr>
                          <m:t>G</m:t>
                        </m:r>
                      </m:lim>
                    </m:limLow>
                    <m:r>
                      <a:rPr lang="en-ZA" sz="2000">
                        <a:latin typeface="Cambria Math" panose="02040503050406030204" pitchFamily="18" charset="0"/>
                      </a:rPr>
                      <m:t>( </m:t>
                    </m:r>
                    <m:sSub>
                      <m:sSubPr>
                        <m:ctrlPr>
                          <a:rPr lang="en-ZA" sz="2000" i="1">
                            <a:latin typeface="Cambria Math" panose="02040503050406030204" pitchFamily="18" charset="0"/>
                          </a:rPr>
                        </m:ctrlPr>
                      </m:sSubPr>
                      <m:e>
                        <m:r>
                          <a:rPr lang="en-ZA" sz="2000" i="1">
                            <a:latin typeface="Cambria Math" panose="02040503050406030204" pitchFamily="18" charset="0"/>
                          </a:rPr>
                          <m:t>𝔼</m:t>
                        </m:r>
                      </m:e>
                      <m:sub>
                        <m:r>
                          <m:rPr>
                            <m:sty m:val="p"/>
                          </m:rPr>
                          <a:rPr lang="en-ZA" sz="2000" b="0" i="0" smtClean="0">
                            <a:latin typeface="Cambria Math" panose="02040503050406030204" pitchFamily="18" charset="0"/>
                          </a:rPr>
                          <m:t>x</m:t>
                        </m:r>
                        <m:r>
                          <a:rPr lang="en-ZA" sz="2000">
                            <a:latin typeface="Cambria Math" panose="02040503050406030204" pitchFamily="18" charset="0"/>
                          </a:rPr>
                          <m:t>~</m:t>
                        </m:r>
                        <m:sSub>
                          <m:sSubPr>
                            <m:ctrlPr>
                              <a:rPr lang="en-ZA" sz="2000" i="1">
                                <a:latin typeface="Cambria Math" panose="02040503050406030204" pitchFamily="18" charset="0"/>
                              </a:rPr>
                            </m:ctrlPr>
                          </m:sSubPr>
                          <m:e>
                            <m:r>
                              <m:rPr>
                                <m:sty m:val="p"/>
                              </m:rPr>
                              <a:rPr lang="en-ZA" sz="2000">
                                <a:latin typeface="Cambria Math" panose="02040503050406030204" pitchFamily="18" charset="0"/>
                              </a:rPr>
                              <m:t>p</m:t>
                            </m:r>
                          </m:e>
                          <m:sub>
                            <m:r>
                              <m:rPr>
                                <m:sty m:val="p"/>
                              </m:rPr>
                              <a:rPr lang="en-ZA" sz="2000" b="0" i="0" smtClean="0">
                                <a:latin typeface="Cambria Math" panose="02040503050406030204" pitchFamily="18" charset="0"/>
                              </a:rPr>
                              <m:t>z</m:t>
                            </m:r>
                            <m:r>
                              <a:rPr lang="en-ZA" sz="2000">
                                <a:latin typeface="Cambria Math" panose="02040503050406030204" pitchFamily="18" charset="0"/>
                              </a:rPr>
                              <m:t> </m:t>
                            </m:r>
                          </m:sub>
                        </m:sSub>
                      </m:sub>
                    </m:sSub>
                    <m:r>
                      <a:rPr lang="en-ZA" sz="2000">
                        <a:latin typeface="Cambria Math" panose="02040503050406030204" pitchFamily="18" charset="0"/>
                      </a:rPr>
                      <m:t>  </m:t>
                    </m:r>
                    <m:r>
                      <a:rPr lang="en-ZA" sz="2000" i="1">
                        <a:latin typeface="Cambria Math" panose="02040503050406030204" pitchFamily="18" charset="0"/>
                      </a:rPr>
                      <m:t>⁡</m:t>
                    </m:r>
                    <m:func>
                      <m:funcPr>
                        <m:ctrlPr>
                          <a:rPr lang="en-ZA" sz="2000" i="1" smtClean="0">
                            <a:latin typeface="Cambria Math" panose="02040503050406030204" pitchFamily="18" charset="0"/>
                          </a:rPr>
                        </m:ctrlPr>
                      </m:funcPr>
                      <m:fName>
                        <m:r>
                          <m:rPr>
                            <m:sty m:val="p"/>
                          </m:rPr>
                          <a:rPr lang="en-ZA" sz="2000">
                            <a:latin typeface="Cambria Math" panose="02040503050406030204" pitchFamily="18" charset="0"/>
                          </a:rPr>
                          <m:t>log</m:t>
                        </m:r>
                      </m:fName>
                      <m:e>
                        <m:d>
                          <m:dPr>
                            <m:ctrlPr>
                              <a:rPr lang="en-ZA" sz="2000" i="1">
                                <a:latin typeface="Cambria Math" panose="02040503050406030204" pitchFamily="18" charset="0"/>
                              </a:rPr>
                            </m:ctrlPr>
                          </m:dPr>
                          <m:e>
                            <m:f>
                              <m:fPr>
                                <m:ctrlPr>
                                  <a:rPr lang="en-ZA" sz="2000" i="1">
                                    <a:latin typeface="Cambria Math" panose="02040503050406030204" pitchFamily="18" charset="0"/>
                                  </a:rPr>
                                </m:ctrlPr>
                              </m:fPr>
                              <m:num>
                                <m:sSub>
                                  <m:sSubPr>
                                    <m:ctrlPr>
                                      <a:rPr lang="en-ZA" sz="2000" i="1">
                                        <a:latin typeface="Cambria Math" panose="02040503050406030204" pitchFamily="18" charset="0"/>
                                      </a:rPr>
                                    </m:ctrlPr>
                                  </m:sSubPr>
                                  <m:e>
                                    <m:r>
                                      <a:rPr lang="en-ZA" sz="2000" i="1">
                                        <a:latin typeface="Cambria Math" panose="02040503050406030204" pitchFamily="18" charset="0"/>
                                      </a:rPr>
                                      <m:t>𝑝</m:t>
                                    </m:r>
                                  </m:e>
                                  <m:sub>
                                    <m:r>
                                      <a:rPr lang="en-ZA" sz="2000" b="0" i="1" smtClean="0">
                                        <a:latin typeface="Cambria Math" panose="02040503050406030204" pitchFamily="18" charset="0"/>
                                      </a:rPr>
                                      <m:t>𝑧</m:t>
                                    </m:r>
                                  </m:sub>
                                </m:sSub>
                                <m:d>
                                  <m:dPr>
                                    <m:ctrlPr>
                                      <a:rPr lang="en-ZA" sz="2000" i="1">
                                        <a:latin typeface="Cambria Math" panose="02040503050406030204" pitchFamily="18" charset="0"/>
                                      </a:rPr>
                                    </m:ctrlPr>
                                  </m:dPr>
                                  <m:e>
                                    <m:r>
                                      <a:rPr lang="en-ZA" sz="2000" i="1">
                                        <a:latin typeface="Cambria Math" panose="02040503050406030204" pitchFamily="18" charset="0"/>
                                      </a:rPr>
                                      <m:t>𝑥</m:t>
                                    </m:r>
                                  </m:e>
                                </m:d>
                              </m:num>
                              <m:den>
                                <m:sSub>
                                  <m:sSubPr>
                                    <m:ctrlPr>
                                      <a:rPr lang="en-ZA" sz="2000" i="1">
                                        <a:latin typeface="Cambria Math" panose="02040503050406030204" pitchFamily="18" charset="0"/>
                                      </a:rPr>
                                    </m:ctrlPr>
                                  </m:sSubPr>
                                  <m:e>
                                    <m:r>
                                      <a:rPr lang="en-ZA" sz="2000" i="1">
                                        <a:latin typeface="Cambria Math" panose="02040503050406030204" pitchFamily="18" charset="0"/>
                                      </a:rPr>
                                      <m:t>𝑝</m:t>
                                    </m:r>
                                  </m:e>
                                  <m:sub>
                                    <m:r>
                                      <a:rPr lang="en-ZA" sz="2000" i="1">
                                        <a:latin typeface="Cambria Math" panose="02040503050406030204" pitchFamily="18" charset="0"/>
                                      </a:rPr>
                                      <m:t>𝑥</m:t>
                                    </m:r>
                                  </m:sub>
                                </m:sSub>
                                <m:d>
                                  <m:dPr>
                                    <m:ctrlPr>
                                      <a:rPr lang="en-ZA" sz="2000" i="1">
                                        <a:latin typeface="Cambria Math" panose="02040503050406030204" pitchFamily="18" charset="0"/>
                                      </a:rPr>
                                    </m:ctrlPr>
                                  </m:dPr>
                                  <m:e>
                                    <m:r>
                                      <a:rPr lang="en-ZA" sz="2000" i="1">
                                        <a:latin typeface="Cambria Math" panose="02040503050406030204" pitchFamily="18" charset="0"/>
                                      </a:rPr>
                                      <m:t>𝑥</m:t>
                                    </m:r>
                                  </m:e>
                                </m:d>
                                <m:r>
                                  <a:rPr lang="en-ZA" sz="2000" i="1">
                                    <a:latin typeface="Cambria Math" panose="02040503050406030204" pitchFamily="18" charset="0"/>
                                  </a:rPr>
                                  <m:t> +</m:t>
                                </m:r>
                                <m:sSub>
                                  <m:sSubPr>
                                    <m:ctrlPr>
                                      <a:rPr lang="en-ZA" sz="2000" i="1">
                                        <a:latin typeface="Cambria Math" panose="02040503050406030204" pitchFamily="18" charset="0"/>
                                      </a:rPr>
                                    </m:ctrlPr>
                                  </m:sSubPr>
                                  <m:e>
                                    <m:r>
                                      <a:rPr lang="en-ZA" sz="2000" i="1">
                                        <a:latin typeface="Cambria Math" panose="02040503050406030204" pitchFamily="18" charset="0"/>
                                      </a:rPr>
                                      <m:t>𝑝</m:t>
                                    </m:r>
                                  </m:e>
                                  <m:sub>
                                    <m:r>
                                      <a:rPr lang="en-ZA" sz="2000" i="1">
                                        <a:latin typeface="Cambria Math" panose="02040503050406030204" pitchFamily="18" charset="0"/>
                                      </a:rPr>
                                      <m:t>𝑧</m:t>
                                    </m:r>
                                    <m:d>
                                      <m:dPr>
                                        <m:ctrlPr>
                                          <a:rPr lang="en-ZA" sz="2000" i="1">
                                            <a:latin typeface="Cambria Math" panose="02040503050406030204" pitchFamily="18" charset="0"/>
                                          </a:rPr>
                                        </m:ctrlPr>
                                      </m:dPr>
                                      <m:e>
                                        <m:r>
                                          <a:rPr lang="en-ZA" sz="2000" i="1">
                                            <a:latin typeface="Cambria Math" panose="02040503050406030204" pitchFamily="18" charset="0"/>
                                          </a:rPr>
                                          <m:t>𝑥</m:t>
                                        </m:r>
                                      </m:e>
                                    </m:d>
                                  </m:sub>
                                </m:sSub>
                              </m:den>
                            </m:f>
                          </m:e>
                        </m:d>
                      </m:e>
                    </m:func>
                  </m:oMath>
                </a14:m>
                <a:endParaRPr lang="en-ZA" sz="2000" dirty="0"/>
              </a:p>
              <a:p>
                <a:r>
                  <a:rPr lang="en-ZA" sz="2000" dirty="0"/>
                  <a:t>                                   </a:t>
                </a:r>
                <a14:m>
                  <m:oMath xmlns:m="http://schemas.openxmlformats.org/officeDocument/2006/math">
                    <m:r>
                      <a:rPr lang="en-ZA" sz="2000" b="0" i="0" smtClean="0">
                        <a:latin typeface="Cambria Math" panose="02040503050406030204" pitchFamily="18" charset="0"/>
                      </a:rPr>
                      <m:t>  </m:t>
                    </m:r>
                    <m:func>
                      <m:funcPr>
                        <m:ctrlPr>
                          <a:rPr lang="en-ZA" sz="2000" i="1" smtClean="0">
                            <a:latin typeface="Cambria Math" panose="02040503050406030204" pitchFamily="18" charset="0"/>
                          </a:rPr>
                        </m:ctrlPr>
                      </m:funcPr>
                      <m:fName/>
                      <m:e>
                        <m:r>
                          <a:rPr lang="en-ZA" sz="2000" i="1">
                            <a:latin typeface="Cambria Math" panose="02040503050406030204" pitchFamily="18" charset="0"/>
                          </a:rPr>
                          <m:t>+ </m:t>
                        </m:r>
                        <m:sSub>
                          <m:sSubPr>
                            <m:ctrlPr>
                              <a:rPr lang="en-ZA" sz="2000" i="1">
                                <a:latin typeface="Cambria Math" panose="02040503050406030204" pitchFamily="18" charset="0"/>
                              </a:rPr>
                            </m:ctrlPr>
                          </m:sSubPr>
                          <m:e>
                            <m:r>
                              <a:rPr lang="en-ZA" sz="2000" i="1">
                                <a:latin typeface="Cambria Math" panose="02040503050406030204" pitchFamily="18" charset="0"/>
                              </a:rPr>
                              <m:t>𝔼</m:t>
                            </m:r>
                          </m:e>
                          <m:sub>
                            <m:r>
                              <m:rPr>
                                <m:sty m:val="p"/>
                              </m:rPr>
                              <a:rPr lang="en-ZA" sz="2000">
                                <a:latin typeface="Cambria Math" panose="02040503050406030204" pitchFamily="18" charset="0"/>
                              </a:rPr>
                              <m:t>x</m:t>
                            </m:r>
                            <m:r>
                              <a:rPr lang="en-ZA" sz="2000">
                                <a:latin typeface="Cambria Math" panose="02040503050406030204" pitchFamily="18" charset="0"/>
                              </a:rPr>
                              <m:t>~</m:t>
                            </m:r>
                            <m:sSub>
                              <m:sSubPr>
                                <m:ctrlPr>
                                  <a:rPr lang="en-ZA" sz="2000" i="1">
                                    <a:latin typeface="Cambria Math" panose="02040503050406030204" pitchFamily="18" charset="0"/>
                                  </a:rPr>
                                </m:ctrlPr>
                              </m:sSubPr>
                              <m:e>
                                <m:r>
                                  <m:rPr>
                                    <m:sty m:val="p"/>
                                  </m:rPr>
                                  <a:rPr lang="en-ZA" sz="2000">
                                    <a:latin typeface="Cambria Math" panose="02040503050406030204" pitchFamily="18" charset="0"/>
                                  </a:rPr>
                                  <m:t>p</m:t>
                                </m:r>
                              </m:e>
                              <m:sub>
                                <m:r>
                                  <m:rPr>
                                    <m:sty m:val="p"/>
                                  </m:rPr>
                                  <a:rPr lang="en-ZA" sz="2000" b="0" i="0" smtClean="0">
                                    <a:latin typeface="Cambria Math" panose="02040503050406030204" pitchFamily="18" charset="0"/>
                                  </a:rPr>
                                  <m:t>x</m:t>
                                </m:r>
                                <m:r>
                                  <a:rPr lang="en-ZA" sz="2000">
                                    <a:latin typeface="Cambria Math" panose="02040503050406030204" pitchFamily="18" charset="0"/>
                                  </a:rPr>
                                  <m:t> </m:t>
                                </m:r>
                              </m:sub>
                            </m:sSub>
                          </m:sub>
                        </m:sSub>
                        <m:r>
                          <m:rPr>
                            <m:sty m:val="p"/>
                          </m:rPr>
                          <a:rPr lang="en-ZA" sz="2000">
                            <a:latin typeface="Cambria Math" panose="02040503050406030204" pitchFamily="18" charset="0"/>
                          </a:rPr>
                          <m:t>log</m:t>
                        </m:r>
                        <m:r>
                          <a:rPr lang="en-ZA" sz="2000" i="1">
                            <a:latin typeface="Cambria Math" panose="02040503050406030204" pitchFamily="18" charset="0"/>
                          </a:rPr>
                          <m:t>⁡(</m:t>
                        </m:r>
                        <m:f>
                          <m:fPr>
                            <m:ctrlPr>
                              <a:rPr lang="en-ZA" sz="2000" i="1">
                                <a:latin typeface="Cambria Math" panose="02040503050406030204" pitchFamily="18" charset="0"/>
                              </a:rPr>
                            </m:ctrlPr>
                          </m:fPr>
                          <m:num>
                            <m:sSub>
                              <m:sSubPr>
                                <m:ctrlPr>
                                  <a:rPr lang="en-ZA" sz="2000" i="1">
                                    <a:latin typeface="Cambria Math" panose="02040503050406030204" pitchFamily="18" charset="0"/>
                                  </a:rPr>
                                </m:ctrlPr>
                              </m:sSubPr>
                              <m:e>
                                <m:r>
                                  <a:rPr lang="en-ZA" sz="2000" i="1">
                                    <a:latin typeface="Cambria Math" panose="02040503050406030204" pitchFamily="18" charset="0"/>
                                  </a:rPr>
                                  <m:t>𝑝</m:t>
                                </m:r>
                              </m:e>
                              <m:sub>
                                <m:r>
                                  <a:rPr lang="en-ZA" sz="2000" i="1">
                                    <a:latin typeface="Cambria Math" panose="02040503050406030204" pitchFamily="18" charset="0"/>
                                  </a:rPr>
                                  <m:t>𝑥</m:t>
                                </m:r>
                              </m:sub>
                            </m:sSub>
                            <m:d>
                              <m:dPr>
                                <m:ctrlPr>
                                  <a:rPr lang="en-ZA" sz="2000" i="1">
                                    <a:latin typeface="Cambria Math" panose="02040503050406030204" pitchFamily="18" charset="0"/>
                                  </a:rPr>
                                </m:ctrlPr>
                              </m:dPr>
                              <m:e>
                                <m:r>
                                  <a:rPr lang="en-ZA" sz="2000" i="1">
                                    <a:latin typeface="Cambria Math" panose="02040503050406030204" pitchFamily="18" charset="0"/>
                                  </a:rPr>
                                  <m:t>𝑥</m:t>
                                </m:r>
                              </m:e>
                            </m:d>
                          </m:num>
                          <m:den>
                            <m:sSub>
                              <m:sSubPr>
                                <m:ctrlPr>
                                  <a:rPr lang="en-ZA" sz="2000" i="1">
                                    <a:latin typeface="Cambria Math" panose="02040503050406030204" pitchFamily="18" charset="0"/>
                                  </a:rPr>
                                </m:ctrlPr>
                              </m:sSubPr>
                              <m:e>
                                <m:r>
                                  <a:rPr lang="en-ZA" sz="2000" i="1">
                                    <a:latin typeface="Cambria Math" panose="02040503050406030204" pitchFamily="18" charset="0"/>
                                  </a:rPr>
                                  <m:t>𝑝</m:t>
                                </m:r>
                              </m:e>
                              <m:sub>
                                <m:r>
                                  <a:rPr lang="en-ZA" sz="2000" i="1">
                                    <a:latin typeface="Cambria Math" panose="02040503050406030204" pitchFamily="18" charset="0"/>
                                  </a:rPr>
                                  <m:t>𝑥</m:t>
                                </m:r>
                              </m:sub>
                            </m:sSub>
                            <m:d>
                              <m:dPr>
                                <m:ctrlPr>
                                  <a:rPr lang="en-ZA" sz="2000" i="1">
                                    <a:latin typeface="Cambria Math" panose="02040503050406030204" pitchFamily="18" charset="0"/>
                                  </a:rPr>
                                </m:ctrlPr>
                              </m:dPr>
                              <m:e>
                                <m:r>
                                  <a:rPr lang="en-ZA" sz="2000" i="1">
                                    <a:latin typeface="Cambria Math" panose="02040503050406030204" pitchFamily="18" charset="0"/>
                                  </a:rPr>
                                  <m:t>𝑥</m:t>
                                </m:r>
                              </m:e>
                            </m:d>
                            <m:r>
                              <a:rPr lang="en-ZA" sz="2000" i="1">
                                <a:latin typeface="Cambria Math" panose="02040503050406030204" pitchFamily="18" charset="0"/>
                              </a:rPr>
                              <m:t> +</m:t>
                            </m:r>
                            <m:sSub>
                              <m:sSubPr>
                                <m:ctrlPr>
                                  <a:rPr lang="en-ZA" sz="2000" i="1">
                                    <a:latin typeface="Cambria Math" panose="02040503050406030204" pitchFamily="18" charset="0"/>
                                  </a:rPr>
                                </m:ctrlPr>
                              </m:sSubPr>
                              <m:e>
                                <m:r>
                                  <a:rPr lang="en-ZA" sz="2000" i="1">
                                    <a:latin typeface="Cambria Math" panose="02040503050406030204" pitchFamily="18" charset="0"/>
                                  </a:rPr>
                                  <m:t>𝑝</m:t>
                                </m:r>
                              </m:e>
                              <m:sub>
                                <m:r>
                                  <a:rPr lang="en-ZA" sz="2000" i="1">
                                    <a:latin typeface="Cambria Math" panose="02040503050406030204" pitchFamily="18" charset="0"/>
                                  </a:rPr>
                                  <m:t>𝑧</m:t>
                                </m:r>
                                <m:d>
                                  <m:dPr>
                                    <m:ctrlPr>
                                      <a:rPr lang="en-ZA" sz="2000" i="1">
                                        <a:latin typeface="Cambria Math" panose="02040503050406030204" pitchFamily="18" charset="0"/>
                                      </a:rPr>
                                    </m:ctrlPr>
                                  </m:dPr>
                                  <m:e>
                                    <m:r>
                                      <a:rPr lang="en-ZA" sz="2000" i="1">
                                        <a:latin typeface="Cambria Math" panose="02040503050406030204" pitchFamily="18" charset="0"/>
                                      </a:rPr>
                                      <m:t>𝑥</m:t>
                                    </m:r>
                                  </m:e>
                                </m:d>
                              </m:sub>
                            </m:sSub>
                          </m:den>
                        </m:f>
                      </m:e>
                    </m:func>
                    <m:r>
                      <a:rPr lang="en-ZA" sz="2000" i="1">
                        <a:latin typeface="Cambria Math" panose="02040503050406030204" pitchFamily="18" charset="0"/>
                      </a:rPr>
                      <m:t>) </m:t>
                    </m:r>
                  </m:oMath>
                </a14:m>
                <a:r>
                  <a:rPr lang="en-ZA" sz="2000" dirty="0"/>
                  <a:t>)</a:t>
                </a:r>
              </a:p>
            </p:txBody>
          </p:sp>
        </mc:Choice>
        <mc:Fallback xmlns="">
          <p:sp>
            <p:nvSpPr>
              <p:cNvPr id="7" name="TextBox 6">
                <a:extLst>
                  <a:ext uri="{FF2B5EF4-FFF2-40B4-BE49-F238E27FC236}">
                    <a16:creationId xmlns:a16="http://schemas.microsoft.com/office/drawing/2014/main" id="{E49A2AA0-1DD9-4A60-A12E-8DD9E5098B54}"/>
                  </a:ext>
                </a:extLst>
              </p:cNvPr>
              <p:cNvSpPr txBox="1">
                <a:spLocks noRot="1" noChangeAspect="1" noMove="1" noResize="1" noEditPoints="1" noAdjustHandles="1" noChangeArrowheads="1" noChangeShapeType="1" noTextEdit="1"/>
              </p:cNvSpPr>
              <p:nvPr/>
            </p:nvSpPr>
            <p:spPr>
              <a:xfrm>
                <a:off x="370333" y="1389731"/>
                <a:ext cx="7211196" cy="1200329"/>
              </a:xfrm>
              <a:prstGeom prst="rect">
                <a:avLst/>
              </a:prstGeom>
              <a:blipFill>
                <a:blip r:embed="rId3"/>
                <a:stretch>
                  <a:fillRect l="-930"/>
                </a:stretch>
              </a:blipFill>
            </p:spPr>
            <p:txBody>
              <a:bodyPr/>
              <a:lstStyle/>
              <a:p>
                <a:r>
                  <a:rPr lang="en-ZA">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100DBD0-4EEA-4409-A6CA-C2AF087830E8}"/>
                  </a:ext>
                </a:extLst>
              </p:cNvPr>
              <p:cNvSpPr txBox="1"/>
              <p:nvPr/>
            </p:nvSpPr>
            <p:spPr>
              <a:xfrm>
                <a:off x="461639" y="2938509"/>
                <a:ext cx="6533965" cy="729367"/>
              </a:xfrm>
              <a:prstGeom prst="rect">
                <a:avLst/>
              </a:prstGeom>
              <a:noFill/>
            </p:spPr>
            <p:txBody>
              <a:bodyPr wrap="square" rtlCol="0">
                <a:spAutoFit/>
              </a:bodyPr>
              <a:lstStyle/>
              <a:p>
                <a:r>
                  <a:rPr lang="en-ZA" sz="2000" dirty="0"/>
                  <a:t>We want the generator to create a distribution such that:</a:t>
                </a:r>
              </a:p>
              <a:p>
                <a:pPr/>
                <a14:m>
                  <m:oMathPara xmlns:m="http://schemas.openxmlformats.org/officeDocument/2006/math">
                    <m:oMathParaPr>
                      <m:jc m:val="centerGroup"/>
                    </m:oMathParaPr>
                    <m:oMath xmlns:m="http://schemas.openxmlformats.org/officeDocument/2006/math">
                      <m:sSub>
                        <m:sSubPr>
                          <m:ctrlPr>
                            <a:rPr lang="en-ZA" sz="2000" b="0" i="1" smtClean="0">
                              <a:latin typeface="Cambria Math" panose="02040503050406030204" pitchFamily="18" charset="0"/>
                            </a:rPr>
                          </m:ctrlPr>
                        </m:sSubPr>
                        <m:e>
                          <m:r>
                            <a:rPr lang="en-ZA" sz="2000" b="0" i="1" smtClean="0">
                              <a:latin typeface="Cambria Math" panose="02040503050406030204" pitchFamily="18" charset="0"/>
                            </a:rPr>
                            <m:t>𝑝</m:t>
                          </m:r>
                        </m:e>
                        <m:sub>
                          <m:r>
                            <a:rPr lang="en-ZA" sz="2000" b="0" i="1" smtClean="0">
                              <a:latin typeface="Cambria Math" panose="02040503050406030204" pitchFamily="18" charset="0"/>
                            </a:rPr>
                            <m:t>𝑧</m:t>
                          </m:r>
                        </m:sub>
                      </m:sSub>
                      <m:r>
                        <a:rPr lang="en-ZA" sz="2000" b="0" i="1" smtClean="0">
                          <a:latin typeface="Cambria Math" panose="02040503050406030204" pitchFamily="18" charset="0"/>
                        </a:rPr>
                        <m:t>(</m:t>
                      </m:r>
                      <m:r>
                        <a:rPr lang="en-ZA" sz="2000" b="0" i="1" smtClean="0">
                          <a:latin typeface="Cambria Math" panose="02040503050406030204" pitchFamily="18" charset="0"/>
                        </a:rPr>
                        <m:t>𝑥</m:t>
                      </m:r>
                      <m:r>
                        <a:rPr lang="en-ZA" sz="2000" b="0" i="1" smtClean="0">
                          <a:latin typeface="Cambria Math" panose="02040503050406030204" pitchFamily="18" charset="0"/>
                        </a:rPr>
                        <m:t>)=</m:t>
                      </m:r>
                      <m:sSub>
                        <m:sSubPr>
                          <m:ctrlPr>
                            <a:rPr lang="en-ZA" sz="2000" b="0" i="1" smtClean="0">
                              <a:latin typeface="Cambria Math" panose="02040503050406030204" pitchFamily="18" charset="0"/>
                            </a:rPr>
                          </m:ctrlPr>
                        </m:sSubPr>
                        <m:e>
                          <m:r>
                            <a:rPr lang="en-ZA" sz="2000" b="0" i="1" smtClean="0">
                              <a:latin typeface="Cambria Math" panose="02040503050406030204" pitchFamily="18" charset="0"/>
                            </a:rPr>
                            <m:t>𝑝</m:t>
                          </m:r>
                        </m:e>
                        <m:sub>
                          <m:r>
                            <a:rPr lang="en-ZA" sz="2000" b="0" i="1" smtClean="0">
                              <a:latin typeface="Cambria Math" panose="02040503050406030204" pitchFamily="18" charset="0"/>
                            </a:rPr>
                            <m:t>𝑥</m:t>
                          </m:r>
                        </m:sub>
                      </m:sSub>
                      <m:r>
                        <a:rPr lang="en-ZA" sz="2000" b="0" i="1" smtClean="0">
                          <a:latin typeface="Cambria Math" panose="02040503050406030204" pitchFamily="18" charset="0"/>
                        </a:rPr>
                        <m:t>(</m:t>
                      </m:r>
                      <m:r>
                        <a:rPr lang="en-ZA" sz="2000" b="0" i="1" smtClean="0">
                          <a:latin typeface="Cambria Math" panose="02040503050406030204" pitchFamily="18" charset="0"/>
                        </a:rPr>
                        <m:t>𝑥</m:t>
                      </m:r>
                      <m:r>
                        <a:rPr lang="en-ZA" sz="2000" b="0" i="1" smtClean="0">
                          <a:latin typeface="Cambria Math" panose="02040503050406030204" pitchFamily="18" charset="0"/>
                        </a:rPr>
                        <m:t>)</m:t>
                      </m:r>
                    </m:oMath>
                  </m:oMathPara>
                </a14:m>
                <a:endParaRPr lang="en-ZA" sz="2000" dirty="0"/>
              </a:p>
            </p:txBody>
          </p:sp>
        </mc:Choice>
        <mc:Fallback xmlns="">
          <p:sp>
            <p:nvSpPr>
              <p:cNvPr id="3" name="TextBox 2">
                <a:extLst>
                  <a:ext uri="{FF2B5EF4-FFF2-40B4-BE49-F238E27FC236}">
                    <a16:creationId xmlns:a16="http://schemas.microsoft.com/office/drawing/2014/main" id="{7100DBD0-4EEA-4409-A6CA-C2AF087830E8}"/>
                  </a:ext>
                </a:extLst>
              </p:cNvPr>
              <p:cNvSpPr txBox="1">
                <a:spLocks noRot="1" noChangeAspect="1" noMove="1" noResize="1" noEditPoints="1" noAdjustHandles="1" noChangeArrowheads="1" noChangeShapeType="1" noTextEdit="1"/>
              </p:cNvSpPr>
              <p:nvPr/>
            </p:nvSpPr>
            <p:spPr>
              <a:xfrm>
                <a:off x="461639" y="2938509"/>
                <a:ext cx="6533965" cy="729367"/>
              </a:xfrm>
              <a:prstGeom prst="rect">
                <a:avLst/>
              </a:prstGeom>
              <a:blipFill>
                <a:blip r:embed="rId4"/>
                <a:stretch>
                  <a:fillRect l="-1026" t="-3333" r="-280" b="-6667"/>
                </a:stretch>
              </a:blipFill>
            </p:spPr>
            <p:txBody>
              <a:bodyPr/>
              <a:lstStyle/>
              <a:p>
                <a:r>
                  <a:rPr lang="en-ZA">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46EF3CA-35E9-49DA-8D3F-882437B0961E}"/>
                  </a:ext>
                </a:extLst>
              </p:cNvPr>
              <p:cNvSpPr txBox="1"/>
              <p:nvPr/>
            </p:nvSpPr>
            <p:spPr>
              <a:xfrm>
                <a:off x="452212" y="3667876"/>
                <a:ext cx="8531532" cy="2621936"/>
              </a:xfrm>
              <a:prstGeom prst="rect">
                <a:avLst/>
              </a:prstGeom>
              <a:noFill/>
            </p:spPr>
            <p:txBody>
              <a:bodyPr wrap="square" rtlCol="0">
                <a:spAutoFit/>
              </a:bodyPr>
              <a:lstStyle/>
              <a:p>
                <a:r>
                  <a:rPr lang="en-ZA" sz="2000" dirty="0"/>
                  <a:t>Therefore:    </a:t>
                </a:r>
                <a14:m>
                  <m:oMath xmlns:m="http://schemas.openxmlformats.org/officeDocument/2006/math">
                    <m:f>
                      <m:fPr>
                        <m:ctrlPr>
                          <a:rPr lang="en-ZA" sz="2000" i="1">
                            <a:latin typeface="Cambria Math" panose="02040503050406030204" pitchFamily="18" charset="0"/>
                          </a:rPr>
                        </m:ctrlPr>
                      </m:fPr>
                      <m:num>
                        <m:sSub>
                          <m:sSubPr>
                            <m:ctrlPr>
                              <a:rPr lang="en-ZA" sz="2000" i="1">
                                <a:latin typeface="Cambria Math" panose="02040503050406030204" pitchFamily="18" charset="0"/>
                              </a:rPr>
                            </m:ctrlPr>
                          </m:sSubPr>
                          <m:e>
                            <m:r>
                              <a:rPr lang="en-ZA" sz="2000" i="1">
                                <a:latin typeface="Cambria Math" panose="02040503050406030204" pitchFamily="18" charset="0"/>
                              </a:rPr>
                              <m:t>𝑝</m:t>
                            </m:r>
                          </m:e>
                          <m:sub>
                            <m:r>
                              <a:rPr lang="en-ZA" sz="2000" i="1">
                                <a:latin typeface="Cambria Math" panose="02040503050406030204" pitchFamily="18" charset="0"/>
                              </a:rPr>
                              <m:t>𝑧</m:t>
                            </m:r>
                          </m:sub>
                        </m:sSub>
                        <m:d>
                          <m:dPr>
                            <m:ctrlPr>
                              <a:rPr lang="en-ZA" sz="2000" i="1">
                                <a:latin typeface="Cambria Math" panose="02040503050406030204" pitchFamily="18" charset="0"/>
                              </a:rPr>
                            </m:ctrlPr>
                          </m:dPr>
                          <m:e>
                            <m:r>
                              <a:rPr lang="en-ZA" sz="2000" i="1">
                                <a:latin typeface="Cambria Math" panose="02040503050406030204" pitchFamily="18" charset="0"/>
                              </a:rPr>
                              <m:t>𝑥</m:t>
                            </m:r>
                          </m:e>
                        </m:d>
                      </m:num>
                      <m:den>
                        <m:sSub>
                          <m:sSubPr>
                            <m:ctrlPr>
                              <a:rPr lang="en-ZA" sz="2000" i="1">
                                <a:latin typeface="Cambria Math" panose="02040503050406030204" pitchFamily="18" charset="0"/>
                              </a:rPr>
                            </m:ctrlPr>
                          </m:sSubPr>
                          <m:e>
                            <m:r>
                              <a:rPr lang="en-ZA" sz="2000" i="1">
                                <a:latin typeface="Cambria Math" panose="02040503050406030204" pitchFamily="18" charset="0"/>
                              </a:rPr>
                              <m:t>𝑝</m:t>
                            </m:r>
                          </m:e>
                          <m:sub>
                            <m:r>
                              <a:rPr lang="en-ZA" sz="2000" i="1">
                                <a:latin typeface="Cambria Math" panose="02040503050406030204" pitchFamily="18" charset="0"/>
                              </a:rPr>
                              <m:t>𝑥</m:t>
                            </m:r>
                          </m:sub>
                        </m:sSub>
                        <m:d>
                          <m:dPr>
                            <m:ctrlPr>
                              <a:rPr lang="en-ZA" sz="2000" i="1">
                                <a:latin typeface="Cambria Math" panose="02040503050406030204" pitchFamily="18" charset="0"/>
                              </a:rPr>
                            </m:ctrlPr>
                          </m:dPr>
                          <m:e>
                            <m:r>
                              <a:rPr lang="en-ZA" sz="2000" i="1">
                                <a:latin typeface="Cambria Math" panose="02040503050406030204" pitchFamily="18" charset="0"/>
                              </a:rPr>
                              <m:t>𝑥</m:t>
                            </m:r>
                          </m:e>
                        </m:d>
                        <m:r>
                          <a:rPr lang="en-ZA" sz="2000" i="1">
                            <a:latin typeface="Cambria Math" panose="02040503050406030204" pitchFamily="18" charset="0"/>
                          </a:rPr>
                          <m:t> +</m:t>
                        </m:r>
                        <m:sSub>
                          <m:sSubPr>
                            <m:ctrlPr>
                              <a:rPr lang="en-ZA" sz="2000" i="1">
                                <a:latin typeface="Cambria Math" panose="02040503050406030204" pitchFamily="18" charset="0"/>
                              </a:rPr>
                            </m:ctrlPr>
                          </m:sSubPr>
                          <m:e>
                            <m:r>
                              <a:rPr lang="en-ZA" sz="2000" i="1">
                                <a:latin typeface="Cambria Math" panose="02040503050406030204" pitchFamily="18" charset="0"/>
                              </a:rPr>
                              <m:t>𝑝</m:t>
                            </m:r>
                          </m:e>
                          <m:sub>
                            <m:r>
                              <a:rPr lang="en-ZA" sz="2000" i="1">
                                <a:latin typeface="Cambria Math" panose="02040503050406030204" pitchFamily="18" charset="0"/>
                              </a:rPr>
                              <m:t>𝑧</m:t>
                            </m:r>
                          </m:sub>
                        </m:sSub>
                        <m:r>
                          <a:rPr lang="en-ZA" sz="2000" b="0" i="1" smtClean="0">
                            <a:latin typeface="Cambria Math" panose="02040503050406030204" pitchFamily="18" charset="0"/>
                          </a:rPr>
                          <m:t>(</m:t>
                        </m:r>
                        <m:r>
                          <a:rPr lang="en-ZA" sz="2000" b="0" i="1" smtClean="0">
                            <a:latin typeface="Cambria Math" panose="02040503050406030204" pitchFamily="18" charset="0"/>
                          </a:rPr>
                          <m:t>𝑥</m:t>
                        </m:r>
                        <m:r>
                          <a:rPr lang="en-ZA" sz="2000" b="0" i="1" smtClean="0">
                            <a:latin typeface="Cambria Math" panose="02040503050406030204" pitchFamily="18" charset="0"/>
                          </a:rPr>
                          <m:t>)</m:t>
                        </m:r>
                      </m:den>
                    </m:f>
                  </m:oMath>
                </a14:m>
                <a:r>
                  <a:rPr lang="en-ZA" sz="2000" dirty="0"/>
                  <a:t>   =       </a:t>
                </a:r>
                <a14:m>
                  <m:oMath xmlns:m="http://schemas.openxmlformats.org/officeDocument/2006/math">
                    <m:f>
                      <m:fPr>
                        <m:ctrlPr>
                          <a:rPr lang="en-ZA" sz="2000" b="0" i="1" smtClean="0">
                            <a:latin typeface="Cambria Math" panose="02040503050406030204" pitchFamily="18" charset="0"/>
                          </a:rPr>
                        </m:ctrlPr>
                      </m:fPr>
                      <m:num>
                        <m:r>
                          <a:rPr lang="en-ZA" sz="2000" b="0" i="1" smtClean="0">
                            <a:latin typeface="Cambria Math" panose="02040503050406030204" pitchFamily="18" charset="0"/>
                          </a:rPr>
                          <m:t>1</m:t>
                        </m:r>
                      </m:num>
                      <m:den>
                        <m:r>
                          <a:rPr lang="en-ZA" sz="2000" b="0" i="1" smtClean="0">
                            <a:latin typeface="Cambria Math" panose="02040503050406030204" pitchFamily="18" charset="0"/>
                          </a:rPr>
                          <m:t>2</m:t>
                        </m:r>
                      </m:den>
                    </m:f>
                  </m:oMath>
                </a14:m>
                <a:r>
                  <a:rPr lang="en-ZA" sz="2000" dirty="0"/>
                  <a:t> 	</a:t>
                </a:r>
              </a:p>
              <a:p>
                <a:endParaRPr lang="en-ZA" sz="2000" dirty="0"/>
              </a:p>
              <a:p>
                <a:r>
                  <a:rPr lang="en-ZA" sz="2000" dirty="0"/>
                  <a:t>This is the optimal value for discriminator when the generator has reached it optimal value </a:t>
                </a:r>
              </a:p>
              <a:p>
                <a:endParaRPr lang="en-ZA" sz="2000" dirty="0"/>
              </a:p>
              <a:p>
                <a:r>
                  <a:rPr lang="en-ZA" sz="2000" dirty="0"/>
                  <a:t>total_loss = </a:t>
                </a:r>
                <a14:m>
                  <m:oMath xmlns:m="http://schemas.openxmlformats.org/officeDocument/2006/math">
                    <m:func>
                      <m:funcPr>
                        <m:ctrlPr>
                          <a:rPr lang="en-ZA" sz="2000" b="0" i="1" smtClean="0">
                            <a:latin typeface="Cambria Math" panose="02040503050406030204" pitchFamily="18" charset="0"/>
                          </a:rPr>
                        </m:ctrlPr>
                      </m:funcPr>
                      <m:fName>
                        <m:r>
                          <m:rPr>
                            <m:sty m:val="p"/>
                          </m:rPr>
                          <a:rPr lang="en-ZA" sz="2000" b="0" i="0" smtClean="0">
                            <a:latin typeface="Cambria Math" panose="02040503050406030204" pitchFamily="18" charset="0"/>
                          </a:rPr>
                          <m:t>log</m:t>
                        </m:r>
                      </m:fName>
                      <m:e>
                        <m:d>
                          <m:dPr>
                            <m:ctrlPr>
                              <a:rPr lang="en-ZA" sz="2000" b="0" i="1" smtClean="0">
                                <a:latin typeface="Cambria Math" panose="02040503050406030204" pitchFamily="18" charset="0"/>
                              </a:rPr>
                            </m:ctrlPr>
                          </m:dPr>
                          <m:e>
                            <m:f>
                              <m:fPr>
                                <m:ctrlPr>
                                  <a:rPr lang="en-ZA" sz="2000" b="0" i="1" smtClean="0">
                                    <a:latin typeface="Cambria Math" panose="02040503050406030204" pitchFamily="18" charset="0"/>
                                  </a:rPr>
                                </m:ctrlPr>
                              </m:fPr>
                              <m:num>
                                <m:r>
                                  <a:rPr lang="en-ZA" sz="2000" b="0" i="1" smtClean="0">
                                    <a:latin typeface="Cambria Math" panose="02040503050406030204" pitchFamily="18" charset="0"/>
                                  </a:rPr>
                                  <m:t>1</m:t>
                                </m:r>
                              </m:num>
                              <m:den>
                                <m:r>
                                  <a:rPr lang="en-ZA" sz="2000" b="0" i="1" smtClean="0">
                                    <a:latin typeface="Cambria Math" panose="02040503050406030204" pitchFamily="18" charset="0"/>
                                  </a:rPr>
                                  <m:t>2</m:t>
                                </m:r>
                              </m:den>
                            </m:f>
                          </m:e>
                        </m:d>
                      </m:e>
                    </m:func>
                    <m:r>
                      <a:rPr lang="en-ZA" sz="2000" b="0" i="1" smtClean="0">
                        <a:latin typeface="Cambria Math" panose="02040503050406030204" pitchFamily="18" charset="0"/>
                      </a:rPr>
                      <m:t>+</m:t>
                    </m:r>
                    <m:func>
                      <m:funcPr>
                        <m:ctrlPr>
                          <a:rPr lang="en-ZA" sz="2000" b="0" i="1" smtClean="0">
                            <a:latin typeface="Cambria Math" panose="02040503050406030204" pitchFamily="18" charset="0"/>
                          </a:rPr>
                        </m:ctrlPr>
                      </m:funcPr>
                      <m:fName>
                        <m:r>
                          <m:rPr>
                            <m:sty m:val="p"/>
                          </m:rPr>
                          <a:rPr lang="en-ZA" sz="2000" b="0" i="0" smtClean="0">
                            <a:latin typeface="Cambria Math" panose="02040503050406030204" pitchFamily="18" charset="0"/>
                          </a:rPr>
                          <m:t>log</m:t>
                        </m:r>
                      </m:fName>
                      <m:e>
                        <m:d>
                          <m:dPr>
                            <m:ctrlPr>
                              <a:rPr lang="en-ZA" sz="2000" b="0" i="1" smtClean="0">
                                <a:latin typeface="Cambria Math" panose="02040503050406030204" pitchFamily="18" charset="0"/>
                              </a:rPr>
                            </m:ctrlPr>
                          </m:dPr>
                          <m:e>
                            <m:f>
                              <m:fPr>
                                <m:ctrlPr>
                                  <a:rPr lang="en-ZA" sz="2000" b="0" i="1" smtClean="0">
                                    <a:latin typeface="Cambria Math" panose="02040503050406030204" pitchFamily="18" charset="0"/>
                                  </a:rPr>
                                </m:ctrlPr>
                              </m:fPr>
                              <m:num>
                                <m:r>
                                  <a:rPr lang="en-ZA" sz="2000" b="0" i="1" smtClean="0">
                                    <a:latin typeface="Cambria Math" panose="02040503050406030204" pitchFamily="18" charset="0"/>
                                  </a:rPr>
                                  <m:t>1</m:t>
                                </m:r>
                              </m:num>
                              <m:den>
                                <m:r>
                                  <a:rPr lang="en-ZA" sz="2000" b="0" i="1" smtClean="0">
                                    <a:latin typeface="Cambria Math" panose="02040503050406030204" pitchFamily="18" charset="0"/>
                                  </a:rPr>
                                  <m:t>2</m:t>
                                </m:r>
                              </m:den>
                            </m:f>
                          </m:e>
                        </m:d>
                      </m:e>
                    </m:func>
                    <m:r>
                      <a:rPr lang="en-ZA" sz="2000" b="0" i="1" smtClean="0">
                        <a:latin typeface="Cambria Math" panose="02040503050406030204" pitchFamily="18" charset="0"/>
                      </a:rPr>
                      <m:t>=−</m:t>
                    </m:r>
                    <m:func>
                      <m:funcPr>
                        <m:ctrlPr>
                          <a:rPr lang="en-ZA" sz="2000" b="0" i="1" smtClean="0">
                            <a:latin typeface="Cambria Math" panose="02040503050406030204" pitchFamily="18" charset="0"/>
                          </a:rPr>
                        </m:ctrlPr>
                      </m:funcPr>
                      <m:fName>
                        <m:r>
                          <m:rPr>
                            <m:sty m:val="p"/>
                          </m:rPr>
                          <a:rPr lang="en-ZA" sz="2000" b="0" i="0" smtClean="0">
                            <a:latin typeface="Cambria Math" panose="02040503050406030204" pitchFamily="18" charset="0"/>
                          </a:rPr>
                          <m:t>log</m:t>
                        </m:r>
                      </m:fName>
                      <m:e>
                        <m:d>
                          <m:dPr>
                            <m:ctrlPr>
                              <a:rPr lang="en-ZA" sz="2000" b="0" i="1" smtClean="0">
                                <a:latin typeface="Cambria Math" panose="02040503050406030204" pitchFamily="18" charset="0"/>
                              </a:rPr>
                            </m:ctrlPr>
                          </m:dPr>
                          <m:e>
                            <m:r>
                              <a:rPr lang="en-ZA" sz="2000" b="0" i="1" smtClean="0">
                                <a:latin typeface="Cambria Math" panose="02040503050406030204" pitchFamily="18" charset="0"/>
                              </a:rPr>
                              <m:t>4</m:t>
                            </m:r>
                          </m:e>
                        </m:d>
                        <m:r>
                          <a:rPr lang="en-ZA" sz="2000" b="0" i="1" smtClean="0">
                            <a:latin typeface="Cambria Math" panose="02040503050406030204" pitchFamily="18" charset="0"/>
                          </a:rPr>
                          <m:t> </m:t>
                        </m:r>
                      </m:e>
                    </m:func>
                  </m:oMath>
                </a14:m>
                <a:endParaRPr lang="en-ZA" sz="2000" dirty="0"/>
              </a:p>
              <a:p>
                <a:r>
                  <a:rPr lang="en-ZA" sz="2000" dirty="0"/>
                  <a:t>This is the optimal loss value for a fully converged GAN</a:t>
                </a:r>
              </a:p>
            </p:txBody>
          </p:sp>
        </mc:Choice>
        <mc:Fallback xmlns="">
          <p:sp>
            <p:nvSpPr>
              <p:cNvPr id="4" name="TextBox 3">
                <a:extLst>
                  <a:ext uri="{FF2B5EF4-FFF2-40B4-BE49-F238E27FC236}">
                    <a16:creationId xmlns:a16="http://schemas.microsoft.com/office/drawing/2014/main" id="{646EF3CA-35E9-49DA-8D3F-882437B0961E}"/>
                  </a:ext>
                </a:extLst>
              </p:cNvPr>
              <p:cNvSpPr txBox="1">
                <a:spLocks noRot="1" noChangeAspect="1" noMove="1" noResize="1" noEditPoints="1" noAdjustHandles="1" noChangeArrowheads="1" noChangeShapeType="1" noTextEdit="1"/>
              </p:cNvSpPr>
              <p:nvPr/>
            </p:nvSpPr>
            <p:spPr>
              <a:xfrm>
                <a:off x="452212" y="3667876"/>
                <a:ext cx="8531532" cy="2621936"/>
              </a:xfrm>
              <a:prstGeom prst="rect">
                <a:avLst/>
              </a:prstGeom>
              <a:blipFill>
                <a:blip r:embed="rId6"/>
                <a:stretch>
                  <a:fillRect l="-714" r="-1286" b="-2093"/>
                </a:stretch>
              </a:blipFill>
            </p:spPr>
            <p:txBody>
              <a:bodyPr/>
              <a:lstStyle/>
              <a:p>
                <a:r>
                  <a:rPr lang="en-ZA">
                    <a:noFill/>
                  </a:rPr>
                  <a:t> </a:t>
                </a:r>
              </a:p>
            </p:txBody>
          </p:sp>
        </mc:Fallback>
      </mc:AlternateContent>
    </p:spTree>
    <p:extLst>
      <p:ext uri="{BB962C8B-B14F-4D97-AF65-F5344CB8AC3E}">
        <p14:creationId xmlns:p14="http://schemas.microsoft.com/office/powerpoint/2010/main" val="1623233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22C8D-591A-41B9-BC5B-00BFA52B76C4}"/>
              </a:ext>
            </a:extLst>
          </p:cNvPr>
          <p:cNvSpPr>
            <a:spLocks noGrp="1"/>
          </p:cNvSpPr>
          <p:nvPr>
            <p:ph type="title" idx="4294967295"/>
          </p:nvPr>
        </p:nvSpPr>
        <p:spPr>
          <a:xfrm>
            <a:off x="2421731" y="229263"/>
            <a:ext cx="7348538" cy="1143000"/>
          </a:xfrm>
        </p:spPr>
        <p:txBody>
          <a:bodyPr/>
          <a:lstStyle/>
          <a:p>
            <a:pPr algn="ctr"/>
            <a:r>
              <a:rPr lang="en-ZA" dirty="0">
                <a:solidFill>
                  <a:schemeClr val="tx1"/>
                </a:solidFill>
              </a:rPr>
              <a:t>Abstract</a:t>
            </a:r>
          </a:p>
        </p:txBody>
      </p:sp>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426BAEE0-D882-4CB2-B732-DB9B8D5251B8}"/>
                  </a:ext>
                </a:extLst>
              </p:cNvPr>
              <p:cNvGraphicFramePr>
                <a:graphicFrameLocks noChangeAspect="1"/>
              </p:cNvGraphicFramePr>
              <p:nvPr>
                <p:extLst>
                  <p:ext uri="{D42A27DB-BD31-4B8C-83A1-F6EECF244321}">
                    <p14:modId xmlns:p14="http://schemas.microsoft.com/office/powerpoint/2010/main" val="4158992887"/>
                  </p:ext>
                </p:extLst>
              </p:nvPr>
            </p:nvGraphicFramePr>
            <p:xfrm>
              <a:off x="3421930" y="2177145"/>
              <a:ext cx="6733879" cy="3083912"/>
            </p:xfrm>
            <a:graphic>
              <a:graphicData uri="http://schemas.microsoft.com/office/powerpoint/2016/summaryzoom">
                <psuz:summaryZm>
                  <psuz:summaryZmObj sectionId="{60513E9C-6D6E-4010-AD58-10A58AA36E5A}" offsetFactorX="-27956" offsetFactorY="-1309" scaleFactorX="97639" scaleFactorY="97639">
                    <psuz:zmPr id="{5A137B3A-0A82-4892-A88F-F56678CCE0A3}" transitionDur="1000">
                      <p166:blipFill xmlns:p166="http://schemas.microsoft.com/office/powerpoint/2016/6/main">
                        <a:blip r:embed="rId3"/>
                        <a:stretch>
                          <a:fillRect/>
                        </a:stretch>
                      </p166:blipFill>
                      <p166:spPr xmlns:p166="http://schemas.microsoft.com/office/powerpoint/2016/6/main">
                        <a:xfrm>
                          <a:off x="192965" y="106154"/>
                          <a:ext cx="2408881" cy="1354994"/>
                        </a:xfrm>
                        <a:prstGeom prst="rect">
                          <a:avLst/>
                        </a:prstGeom>
                        <a:ln w="3175">
                          <a:solidFill>
                            <a:prstClr val="ltGray"/>
                          </a:solidFill>
                        </a:ln>
                      </p166:spPr>
                    </psuz:zmPr>
                  </psuz:summaryZmObj>
                  <psuz:summaryZmObj sectionId="{19A01C60-D7D7-4736-8CD3-F9B646753568}" offsetFactorX="-18757" offsetFactorY="-3721" scaleFactorX="97819" scaleFactorY="99057">
                    <psuz:zmPr id="{B51D24A7-8902-4107-AD59-799BE80B02FA}" transitionDur="1000">
                      <p166:blipFill xmlns:p166="http://schemas.microsoft.com/office/powerpoint/2016/6/main">
                        <a:blip r:embed="rId4"/>
                        <a:stretch>
                          <a:fillRect/>
                        </a:stretch>
                      </p166:blipFill>
                      <p166:spPr xmlns:p166="http://schemas.microsoft.com/office/powerpoint/2016/6/main">
                        <a:xfrm>
                          <a:off x="2977343" y="62842"/>
                          <a:ext cx="2413321" cy="1374673"/>
                        </a:xfrm>
                        <a:prstGeom prst="rect">
                          <a:avLst/>
                        </a:prstGeom>
                        <a:ln w="3175">
                          <a:solidFill>
                            <a:prstClr val="ltGray"/>
                          </a:solidFill>
                        </a:ln>
                      </p166:spPr>
                    </psuz:zmPr>
                  </psuz:summaryZmObj>
                  <psuz:summaryZmObj sectionId="{7DD0B05F-0D44-4153-960A-93063A936FA5}" offsetFactorX="29164" offsetFactorY="1199" scaleFactorX="98553" scaleFactorY="102735">
                    <psuz:zmPr id="{C1B8D1F9-930C-4BDB-8AD3-AE158894651E}" transitionDur="1000">
                      <p166:blipFill xmlns:p166="http://schemas.microsoft.com/office/powerpoint/2016/6/main">
                        <a:blip r:embed="rId5"/>
                        <a:stretch>
                          <a:fillRect/>
                        </a:stretch>
                      </p166:blipFill>
                      <p166:spPr xmlns:p166="http://schemas.microsoft.com/office/powerpoint/2016/6/main">
                        <a:xfrm>
                          <a:off x="1590915" y="1585876"/>
                          <a:ext cx="2431430" cy="1425715"/>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426BAEE0-D882-4CB2-B732-DB9B8D5251B8}"/>
                  </a:ext>
                </a:extLst>
              </p:cNvPr>
              <p:cNvGrpSpPr>
                <a:grpSpLocks noGrp="1" noUngrp="1" noRot="1" noChangeAspect="1" noMove="1" noResize="1"/>
              </p:cNvGrpSpPr>
              <p:nvPr/>
            </p:nvGrpSpPr>
            <p:grpSpPr>
              <a:xfrm>
                <a:off x="3421930" y="2177145"/>
                <a:ext cx="6733879" cy="3083912"/>
                <a:chOff x="3421930" y="2177145"/>
                <a:chExt cx="6733879" cy="3083912"/>
              </a:xfrm>
            </p:grpSpPr>
            <p:pic>
              <p:nvPicPr>
                <p:cNvPr id="3" name="Picture 3">
                  <a:hlinkClick r:id="rId6"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3614895" y="2283299"/>
                  <a:ext cx="2408881" cy="1354994"/>
                </a:xfrm>
                <a:prstGeom prst="rect">
                  <a:avLst/>
                </a:prstGeom>
                <a:ln w="3175">
                  <a:solidFill>
                    <a:prstClr val="ltGray"/>
                  </a:solidFill>
                </a:ln>
              </p:spPr>
            </p:pic>
            <p:pic>
              <p:nvPicPr>
                <p:cNvPr id="4" name="Picture 4">
                  <a:hlinkClick r:id="rId7"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6399273" y="2239987"/>
                  <a:ext cx="2413321" cy="1374673"/>
                </a:xfrm>
                <a:prstGeom prst="rect">
                  <a:avLst/>
                </a:prstGeom>
                <a:ln w="3175">
                  <a:solidFill>
                    <a:prstClr val="ltGray"/>
                  </a:solidFill>
                </a:ln>
              </p:spPr>
            </p:pic>
            <p:pic>
              <p:nvPicPr>
                <p:cNvPr id="6" name="Picture 6">
                  <a:hlinkClick r:id="rId8"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5012845" y="3763021"/>
                  <a:ext cx="2431430" cy="1425715"/>
                </a:xfrm>
                <a:prstGeom prst="rect">
                  <a:avLst/>
                </a:prstGeom>
                <a:ln w="3175">
                  <a:solidFill>
                    <a:prstClr val="ltGray"/>
                  </a:solidFill>
                </a:ln>
              </p:spPr>
            </p:pic>
          </p:grpSp>
        </mc:Fallback>
      </mc:AlternateContent>
    </p:spTree>
    <p:extLst>
      <p:ext uri="{BB962C8B-B14F-4D97-AF65-F5344CB8AC3E}">
        <p14:creationId xmlns:p14="http://schemas.microsoft.com/office/powerpoint/2010/main" val="4545804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BD1CA9FA-1B0A-450D-AC96-F6F1CA4FED69}"/>
              </a:ext>
            </a:extLst>
          </p:cNvPr>
          <p:cNvSpPr txBox="1">
            <a:spLocks/>
          </p:cNvSpPr>
          <p:nvPr/>
        </p:nvSpPr>
        <p:spPr>
          <a:xfrm>
            <a:off x="370333" y="278446"/>
            <a:ext cx="8826933" cy="911544"/>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marR="0" lvl="1"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2pPr>
            <a:lvl3pPr marR="0" lvl="2"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3pPr>
            <a:lvl4pPr marR="0" lvl="3"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4pPr>
            <a:lvl5pPr marR="0" lvl="4"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5pPr>
            <a:lvl6pPr marR="0" lvl="5"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6pPr>
            <a:lvl7pPr marR="0" lvl="6"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7pPr>
            <a:lvl8pPr marR="0" lvl="7"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8pPr>
            <a:lvl9pPr marR="0" lvl="8"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9pPr>
          </a:lstStyle>
          <a:p>
            <a:pPr marL="0" marR="0" lvl="0" indent="0" defTabSz="914400" rtl="0" eaLnBrk="1" fontAlgn="auto" latinLnBrk="0" hangingPunct="1">
              <a:lnSpc>
                <a:spcPct val="100000"/>
              </a:lnSpc>
              <a:spcBef>
                <a:spcPts val="0"/>
              </a:spcBef>
              <a:spcAft>
                <a:spcPts val="0"/>
              </a:spcAft>
              <a:buClr>
                <a:srgbClr val="434343"/>
              </a:buClr>
              <a:buSzPts val="4800"/>
              <a:buFont typeface="Lato Hairline"/>
              <a:buNone/>
              <a:tabLst/>
              <a:defRPr/>
            </a:pPr>
            <a:r>
              <a:rPr kumimoji="0" lang="en-ZA" sz="4800" b="0" i="0" u="none" strike="noStrike" kern="0" cap="none" spc="0" normalizeH="0" baseline="0" noProof="0" dirty="0">
                <a:ln>
                  <a:noFill/>
                </a:ln>
                <a:solidFill>
                  <a:srgbClr val="434343"/>
                </a:solidFill>
                <a:effectLst/>
                <a:uLnTx/>
                <a:uFillTx/>
                <a:latin typeface="Lato Hairline"/>
                <a:sym typeface="Lato Hairline"/>
              </a:rPr>
              <a:t>Proof</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46EF3CA-35E9-49DA-8D3F-882437B0961E}"/>
                  </a:ext>
                </a:extLst>
              </p:cNvPr>
              <p:cNvSpPr txBox="1"/>
              <p:nvPr/>
            </p:nvSpPr>
            <p:spPr>
              <a:xfrm>
                <a:off x="370333" y="3680955"/>
                <a:ext cx="7501631" cy="2094035"/>
              </a:xfrm>
              <a:prstGeom prst="rect">
                <a:avLst/>
              </a:prstGeom>
              <a:noFill/>
            </p:spPr>
            <p:txBody>
              <a:bodyPr wrap="square" rtlCol="0">
                <a:spAutoFit/>
              </a:bodyPr>
              <a:lstStyle/>
              <a:p>
                <a:pPr lvl="0"/>
                <a:r>
                  <a:rPr kumimoji="0" lang="en-ZA" sz="2000" b="0" i="0" u="none" strike="noStrike" kern="0" cap="none" spc="0" normalizeH="0" baseline="0" noProof="0" dirty="0">
                    <a:ln>
                      <a:noFill/>
                    </a:ln>
                    <a:solidFill>
                      <a:srgbClr val="000000"/>
                    </a:solidFill>
                    <a:effectLst/>
                    <a:uLnTx/>
                    <a:uFillTx/>
                    <a:latin typeface="Arial"/>
                    <a:cs typeface="Arial"/>
                    <a:sym typeface="Arial"/>
                  </a:rPr>
                  <a:t> </a:t>
                </a:r>
                <a14:m>
                  <m:oMath xmlns:m="http://schemas.openxmlformats.org/officeDocument/2006/math">
                    <m:r>
                      <a:rPr lang="en-ZA" sz="2000" i="1">
                        <a:latin typeface="Cambria Math" panose="02040503050406030204" pitchFamily="18" charset="0"/>
                      </a:rPr>
                      <m:t>𝐽𝑆𝐷</m:t>
                    </m:r>
                    <m:r>
                      <a:rPr lang="en-ZA" sz="2000" i="1">
                        <a:latin typeface="Cambria Math" panose="02040503050406030204" pitchFamily="18" charset="0"/>
                      </a:rPr>
                      <m:t>(</m:t>
                    </m:r>
                    <m:sSub>
                      <m:sSubPr>
                        <m:ctrlPr>
                          <a:rPr lang="en-ZA" sz="2000" b="0" i="1" smtClean="0">
                            <a:latin typeface="Cambria Math" panose="02040503050406030204" pitchFamily="18" charset="0"/>
                          </a:rPr>
                        </m:ctrlPr>
                      </m:sSubPr>
                      <m:e>
                        <m:r>
                          <a:rPr lang="en-ZA" sz="2000" b="0" i="1" smtClean="0">
                            <a:latin typeface="Cambria Math" panose="02040503050406030204" pitchFamily="18" charset="0"/>
                          </a:rPr>
                          <m:t>𝑝</m:t>
                        </m:r>
                      </m:e>
                      <m:sub>
                        <m:r>
                          <a:rPr lang="en-ZA" sz="2000" b="0" i="1" smtClean="0">
                            <a:latin typeface="Cambria Math" panose="02040503050406030204" pitchFamily="18" charset="0"/>
                          </a:rPr>
                          <m:t>𝑥</m:t>
                        </m:r>
                      </m:sub>
                    </m:sSub>
                    <m:r>
                      <a:rPr lang="en-ZA" sz="2000" i="1">
                        <a:latin typeface="Cambria Math" panose="02040503050406030204" pitchFamily="18" charset="0"/>
                      </a:rPr>
                      <m:t>|</m:t>
                    </m:r>
                    <m:d>
                      <m:dPr>
                        <m:begChr m:val="|"/>
                        <m:ctrlPr>
                          <a:rPr lang="en-ZA" sz="2000" i="1">
                            <a:latin typeface="Cambria Math" panose="02040503050406030204" pitchFamily="18" charset="0"/>
                          </a:rPr>
                        </m:ctrlPr>
                      </m:dPr>
                      <m:e>
                        <m:sSub>
                          <m:sSubPr>
                            <m:ctrlPr>
                              <a:rPr lang="en-ZA" sz="2000" b="0" i="1" smtClean="0">
                                <a:latin typeface="Cambria Math" panose="02040503050406030204" pitchFamily="18" charset="0"/>
                              </a:rPr>
                            </m:ctrlPr>
                          </m:sSubPr>
                          <m:e>
                            <m:r>
                              <a:rPr lang="en-ZA" sz="2000" b="0" i="1" smtClean="0">
                                <a:latin typeface="Cambria Math" panose="02040503050406030204" pitchFamily="18" charset="0"/>
                              </a:rPr>
                              <m:t>𝑝</m:t>
                            </m:r>
                          </m:e>
                          <m:sub>
                            <m:r>
                              <a:rPr lang="en-ZA" sz="2000" b="0" i="1" smtClean="0">
                                <a:latin typeface="Cambria Math" panose="02040503050406030204" pitchFamily="18" charset="0"/>
                              </a:rPr>
                              <m:t>𝑧</m:t>
                            </m:r>
                          </m:sub>
                        </m:sSub>
                      </m:e>
                    </m:d>
                    <m:r>
                      <a:rPr lang="en-ZA" sz="2000" b="0" i="1" smtClean="0">
                        <a:latin typeface="Cambria Math" panose="02040503050406030204" pitchFamily="18" charset="0"/>
                      </a:rPr>
                      <m:t>= </m:t>
                    </m:r>
                    <m:f>
                      <m:fPr>
                        <m:ctrlPr>
                          <a:rPr lang="en-ZA" sz="2000" i="1">
                            <a:latin typeface="Cambria Math" panose="02040503050406030204" pitchFamily="18" charset="0"/>
                          </a:rPr>
                        </m:ctrlPr>
                      </m:fPr>
                      <m:num>
                        <m:r>
                          <a:rPr lang="en-ZA" sz="2000" i="1">
                            <a:latin typeface="Cambria Math" panose="02040503050406030204" pitchFamily="18" charset="0"/>
                          </a:rPr>
                          <m:t>1</m:t>
                        </m:r>
                      </m:num>
                      <m:den>
                        <m:r>
                          <a:rPr lang="en-ZA" sz="2000" i="1">
                            <a:latin typeface="Cambria Math" panose="02040503050406030204" pitchFamily="18" charset="0"/>
                          </a:rPr>
                          <m:t>2</m:t>
                        </m:r>
                      </m:den>
                    </m:f>
                    <m:r>
                      <a:rPr lang="en-ZA" sz="2000" i="1">
                        <a:latin typeface="Cambria Math" panose="02040503050406030204" pitchFamily="18" charset="0"/>
                      </a:rPr>
                      <m:t> </m:t>
                    </m:r>
                    <m:sSub>
                      <m:sSubPr>
                        <m:ctrlPr>
                          <a:rPr lang="en-ZA" sz="2000" i="1">
                            <a:latin typeface="Cambria Math" panose="02040503050406030204" pitchFamily="18" charset="0"/>
                          </a:rPr>
                        </m:ctrlPr>
                      </m:sSubPr>
                      <m:e>
                        <m:r>
                          <a:rPr lang="en-ZA" sz="2000" i="1">
                            <a:latin typeface="Cambria Math" panose="02040503050406030204" pitchFamily="18" charset="0"/>
                          </a:rPr>
                          <m:t>𝐷</m:t>
                        </m:r>
                      </m:e>
                      <m:sub>
                        <m:r>
                          <a:rPr lang="en-ZA" sz="2000" i="1">
                            <a:latin typeface="Cambria Math" panose="02040503050406030204" pitchFamily="18" charset="0"/>
                          </a:rPr>
                          <m:t>𝐾𝐿</m:t>
                        </m:r>
                      </m:sub>
                    </m:sSub>
                    <m:r>
                      <a:rPr lang="en-ZA" sz="2000" i="1">
                        <a:latin typeface="Cambria Math" panose="02040503050406030204" pitchFamily="18" charset="0"/>
                      </a:rPr>
                      <m:t>(</m:t>
                    </m:r>
                    <m:sSub>
                      <m:sSubPr>
                        <m:ctrlPr>
                          <a:rPr lang="en-ZA" sz="2000" b="0" i="1" smtClean="0">
                            <a:latin typeface="Cambria Math" panose="02040503050406030204" pitchFamily="18" charset="0"/>
                          </a:rPr>
                        </m:ctrlPr>
                      </m:sSubPr>
                      <m:e>
                        <m:r>
                          <a:rPr lang="en-ZA" sz="2000" b="0" i="1" smtClean="0">
                            <a:latin typeface="Cambria Math" panose="02040503050406030204" pitchFamily="18" charset="0"/>
                          </a:rPr>
                          <m:t>𝑝</m:t>
                        </m:r>
                      </m:e>
                      <m:sub>
                        <m:r>
                          <a:rPr lang="en-ZA" sz="2000" b="0" i="1" smtClean="0">
                            <a:latin typeface="Cambria Math" panose="02040503050406030204" pitchFamily="18" charset="0"/>
                          </a:rPr>
                          <m:t>𝑥</m:t>
                        </m:r>
                      </m:sub>
                    </m:sSub>
                    <m:r>
                      <a:rPr lang="en-ZA" sz="2000" i="1">
                        <a:latin typeface="Cambria Math" panose="02040503050406030204" pitchFamily="18" charset="0"/>
                      </a:rPr>
                      <m:t>||</m:t>
                    </m:r>
                    <m:f>
                      <m:fPr>
                        <m:ctrlPr>
                          <a:rPr lang="en-ZA" sz="2000" i="1">
                            <a:latin typeface="Cambria Math" panose="02040503050406030204" pitchFamily="18" charset="0"/>
                          </a:rPr>
                        </m:ctrlPr>
                      </m:fPr>
                      <m:num>
                        <m:sSub>
                          <m:sSubPr>
                            <m:ctrlPr>
                              <a:rPr lang="en-ZA" sz="2000" b="0" i="1" smtClean="0">
                                <a:latin typeface="Cambria Math" panose="02040503050406030204" pitchFamily="18" charset="0"/>
                              </a:rPr>
                            </m:ctrlPr>
                          </m:sSubPr>
                          <m:e>
                            <m:r>
                              <a:rPr lang="en-ZA" sz="2000" b="0" i="1" smtClean="0">
                                <a:latin typeface="Cambria Math" panose="02040503050406030204" pitchFamily="18" charset="0"/>
                              </a:rPr>
                              <m:t>𝑝</m:t>
                            </m:r>
                          </m:e>
                          <m:sub>
                            <m:r>
                              <a:rPr lang="en-ZA" sz="2000" b="0" i="1" smtClean="0">
                                <a:latin typeface="Cambria Math" panose="02040503050406030204" pitchFamily="18" charset="0"/>
                              </a:rPr>
                              <m:t>𝑥</m:t>
                            </m:r>
                          </m:sub>
                        </m:sSub>
                        <m:r>
                          <a:rPr lang="en-ZA" sz="2000" i="1">
                            <a:latin typeface="Cambria Math" panose="02040503050406030204" pitchFamily="18" charset="0"/>
                          </a:rPr>
                          <m:t>+</m:t>
                        </m:r>
                        <m:sSub>
                          <m:sSubPr>
                            <m:ctrlPr>
                              <a:rPr lang="en-ZA" sz="2000" b="0" i="1" smtClean="0">
                                <a:latin typeface="Cambria Math" panose="02040503050406030204" pitchFamily="18" charset="0"/>
                              </a:rPr>
                            </m:ctrlPr>
                          </m:sSubPr>
                          <m:e>
                            <m:r>
                              <a:rPr lang="en-ZA" sz="2000" b="0" i="1" smtClean="0">
                                <a:latin typeface="Cambria Math" panose="02040503050406030204" pitchFamily="18" charset="0"/>
                              </a:rPr>
                              <m:t>𝑝</m:t>
                            </m:r>
                          </m:e>
                          <m:sub>
                            <m:r>
                              <a:rPr lang="en-ZA" sz="2000" b="0" i="1" smtClean="0">
                                <a:latin typeface="Cambria Math" panose="02040503050406030204" pitchFamily="18" charset="0"/>
                              </a:rPr>
                              <m:t>𝑧</m:t>
                            </m:r>
                          </m:sub>
                        </m:sSub>
                      </m:num>
                      <m:den>
                        <m:r>
                          <a:rPr lang="en-ZA" sz="2000" i="1">
                            <a:latin typeface="Cambria Math" panose="02040503050406030204" pitchFamily="18" charset="0"/>
                          </a:rPr>
                          <m:t>2</m:t>
                        </m:r>
                      </m:den>
                    </m:f>
                    <m:r>
                      <a:rPr lang="en-ZA" sz="2000" i="1">
                        <a:latin typeface="Cambria Math" panose="02040503050406030204" pitchFamily="18" charset="0"/>
                      </a:rPr>
                      <m:t>)+</m:t>
                    </m:r>
                    <m:f>
                      <m:fPr>
                        <m:ctrlPr>
                          <a:rPr lang="en-ZA" sz="2000" i="1">
                            <a:latin typeface="Cambria Math" panose="02040503050406030204" pitchFamily="18" charset="0"/>
                          </a:rPr>
                        </m:ctrlPr>
                      </m:fPr>
                      <m:num>
                        <m:r>
                          <a:rPr lang="en-ZA" sz="2000" i="1">
                            <a:latin typeface="Cambria Math" panose="02040503050406030204" pitchFamily="18" charset="0"/>
                          </a:rPr>
                          <m:t>1</m:t>
                        </m:r>
                      </m:num>
                      <m:den>
                        <m:r>
                          <a:rPr lang="en-ZA" sz="2000" i="1">
                            <a:latin typeface="Cambria Math" panose="02040503050406030204" pitchFamily="18" charset="0"/>
                          </a:rPr>
                          <m:t>2</m:t>
                        </m:r>
                      </m:den>
                    </m:f>
                    <m:r>
                      <a:rPr lang="en-ZA" sz="2000" i="1">
                        <a:latin typeface="Cambria Math" panose="02040503050406030204" pitchFamily="18" charset="0"/>
                      </a:rPr>
                      <m:t> </m:t>
                    </m:r>
                    <m:sSub>
                      <m:sSubPr>
                        <m:ctrlPr>
                          <a:rPr lang="en-ZA" sz="2000" i="1">
                            <a:latin typeface="Cambria Math" panose="02040503050406030204" pitchFamily="18" charset="0"/>
                          </a:rPr>
                        </m:ctrlPr>
                      </m:sSubPr>
                      <m:e>
                        <m:r>
                          <a:rPr lang="en-ZA" sz="2000" i="1">
                            <a:latin typeface="Cambria Math" panose="02040503050406030204" pitchFamily="18" charset="0"/>
                          </a:rPr>
                          <m:t>𝐷</m:t>
                        </m:r>
                      </m:e>
                      <m:sub>
                        <m:r>
                          <a:rPr lang="en-ZA" sz="2000" i="1">
                            <a:latin typeface="Cambria Math" panose="02040503050406030204" pitchFamily="18" charset="0"/>
                          </a:rPr>
                          <m:t>𝐾𝐿</m:t>
                        </m:r>
                      </m:sub>
                    </m:sSub>
                    <m:r>
                      <a:rPr lang="en-ZA" sz="2000" i="1">
                        <a:latin typeface="Cambria Math" panose="02040503050406030204" pitchFamily="18" charset="0"/>
                      </a:rPr>
                      <m:t>(</m:t>
                    </m:r>
                    <m:sSub>
                      <m:sSubPr>
                        <m:ctrlPr>
                          <a:rPr lang="en-ZA" sz="2000" b="0" i="1" smtClean="0">
                            <a:latin typeface="Cambria Math" panose="02040503050406030204" pitchFamily="18" charset="0"/>
                          </a:rPr>
                        </m:ctrlPr>
                      </m:sSubPr>
                      <m:e>
                        <m:r>
                          <a:rPr lang="en-ZA" sz="2000" b="0" i="1" smtClean="0">
                            <a:latin typeface="Cambria Math" panose="02040503050406030204" pitchFamily="18" charset="0"/>
                          </a:rPr>
                          <m:t>𝑝</m:t>
                        </m:r>
                      </m:e>
                      <m:sub>
                        <m:r>
                          <a:rPr lang="en-ZA" sz="2000" b="0" i="1" smtClean="0">
                            <a:latin typeface="Cambria Math" panose="02040503050406030204" pitchFamily="18" charset="0"/>
                          </a:rPr>
                          <m:t>𝑧</m:t>
                        </m:r>
                      </m:sub>
                    </m:sSub>
                    <m:r>
                      <a:rPr lang="en-ZA" sz="2000" i="1">
                        <a:latin typeface="Cambria Math" panose="02040503050406030204" pitchFamily="18" charset="0"/>
                      </a:rPr>
                      <m:t>||</m:t>
                    </m:r>
                    <m:f>
                      <m:fPr>
                        <m:ctrlPr>
                          <a:rPr lang="en-ZA" sz="2000" i="1">
                            <a:latin typeface="Cambria Math" panose="02040503050406030204" pitchFamily="18" charset="0"/>
                          </a:rPr>
                        </m:ctrlPr>
                      </m:fPr>
                      <m:num>
                        <m:sSub>
                          <m:sSubPr>
                            <m:ctrlPr>
                              <a:rPr lang="en-ZA" sz="2000" b="0" i="1" smtClean="0">
                                <a:latin typeface="Cambria Math" panose="02040503050406030204" pitchFamily="18" charset="0"/>
                              </a:rPr>
                            </m:ctrlPr>
                          </m:sSubPr>
                          <m:e>
                            <m:r>
                              <a:rPr lang="en-ZA" sz="2000" b="0" i="1" smtClean="0">
                                <a:latin typeface="Cambria Math" panose="02040503050406030204" pitchFamily="18" charset="0"/>
                              </a:rPr>
                              <m:t>𝑝</m:t>
                            </m:r>
                          </m:e>
                          <m:sub>
                            <m:r>
                              <a:rPr lang="en-ZA" sz="2000" b="0" i="1" smtClean="0">
                                <a:latin typeface="Cambria Math" panose="02040503050406030204" pitchFamily="18" charset="0"/>
                              </a:rPr>
                              <m:t>𝑥</m:t>
                            </m:r>
                          </m:sub>
                        </m:sSub>
                        <m:r>
                          <a:rPr lang="en-ZA" sz="2000" i="1">
                            <a:latin typeface="Cambria Math" panose="02040503050406030204" pitchFamily="18" charset="0"/>
                          </a:rPr>
                          <m:t>+</m:t>
                        </m:r>
                        <m:sSub>
                          <m:sSubPr>
                            <m:ctrlPr>
                              <a:rPr lang="en-ZA" sz="2000" b="0" i="1" smtClean="0">
                                <a:latin typeface="Cambria Math" panose="02040503050406030204" pitchFamily="18" charset="0"/>
                              </a:rPr>
                            </m:ctrlPr>
                          </m:sSubPr>
                          <m:e>
                            <m:r>
                              <a:rPr lang="en-ZA" sz="2000" b="0" i="1" smtClean="0">
                                <a:latin typeface="Cambria Math" panose="02040503050406030204" pitchFamily="18" charset="0"/>
                              </a:rPr>
                              <m:t>𝑝</m:t>
                            </m:r>
                          </m:e>
                          <m:sub>
                            <m:r>
                              <a:rPr lang="en-ZA" sz="2000" b="0" i="1" smtClean="0">
                                <a:latin typeface="Cambria Math" panose="02040503050406030204" pitchFamily="18" charset="0"/>
                              </a:rPr>
                              <m:t>𝑧</m:t>
                            </m:r>
                          </m:sub>
                        </m:sSub>
                      </m:num>
                      <m:den>
                        <m:r>
                          <a:rPr lang="en-ZA" sz="2000" i="1">
                            <a:latin typeface="Cambria Math" panose="02040503050406030204" pitchFamily="18" charset="0"/>
                          </a:rPr>
                          <m:t>2</m:t>
                        </m:r>
                      </m:den>
                    </m:f>
                    <m:r>
                      <a:rPr lang="en-ZA" sz="2000" i="1">
                        <a:latin typeface="Cambria Math" panose="02040503050406030204" pitchFamily="18" charset="0"/>
                      </a:rPr>
                      <m:t>)</m:t>
                    </m:r>
                  </m:oMath>
                </a14:m>
                <a:endParaRPr lang="en-ZA" sz="2000" dirty="0"/>
              </a:p>
              <a:p>
                <a:pPr lvl="0"/>
                <a:r>
                  <a:rPr lang="en-ZA" sz="2000" dirty="0"/>
                  <a:t>	        </a:t>
                </a:r>
                <a14:m>
                  <m:oMath xmlns:m="http://schemas.openxmlformats.org/officeDocument/2006/math">
                    <m:r>
                      <a:rPr lang="en-ZA" sz="2000" b="0" i="1" smtClean="0">
                        <a:latin typeface="Cambria Math" panose="02040503050406030204" pitchFamily="18" charset="0"/>
                      </a:rPr>
                      <m:t>=</m:t>
                    </m:r>
                    <m:f>
                      <m:fPr>
                        <m:ctrlPr>
                          <a:rPr lang="en-ZA" sz="2000" b="0" i="1" smtClean="0">
                            <a:latin typeface="Cambria Math" panose="02040503050406030204" pitchFamily="18" charset="0"/>
                          </a:rPr>
                        </m:ctrlPr>
                      </m:fPr>
                      <m:num>
                        <m:r>
                          <a:rPr lang="en-ZA" sz="2000" b="0" i="1" smtClean="0">
                            <a:latin typeface="Cambria Math" panose="02040503050406030204" pitchFamily="18" charset="0"/>
                          </a:rPr>
                          <m:t>1</m:t>
                        </m:r>
                      </m:num>
                      <m:den>
                        <m:r>
                          <a:rPr lang="en-ZA" sz="2000" b="0" i="1" smtClean="0">
                            <a:latin typeface="Cambria Math" panose="02040503050406030204" pitchFamily="18" charset="0"/>
                          </a:rPr>
                          <m:t>2</m:t>
                        </m:r>
                      </m:den>
                    </m:f>
                    <m:r>
                      <a:rPr lang="en-ZA" sz="2000" b="0" i="1" smtClean="0">
                        <a:latin typeface="Cambria Math" panose="02040503050406030204" pitchFamily="18" charset="0"/>
                      </a:rPr>
                      <m:t>(</m:t>
                    </m:r>
                    <m:func>
                      <m:funcPr>
                        <m:ctrlPr>
                          <a:rPr lang="en-ZA" sz="2000" b="0" i="1" smtClean="0">
                            <a:latin typeface="Cambria Math" panose="02040503050406030204" pitchFamily="18" charset="0"/>
                          </a:rPr>
                        </m:ctrlPr>
                      </m:funcPr>
                      <m:fName>
                        <m:r>
                          <m:rPr>
                            <m:sty m:val="p"/>
                          </m:rPr>
                          <a:rPr lang="en-ZA" sz="2000" b="0" i="0" smtClean="0">
                            <a:latin typeface="Cambria Math" panose="02040503050406030204" pitchFamily="18" charset="0"/>
                          </a:rPr>
                          <m:t>log</m:t>
                        </m:r>
                      </m:fName>
                      <m:e>
                        <m:d>
                          <m:dPr>
                            <m:ctrlPr>
                              <a:rPr lang="en-ZA" sz="2000" b="0" i="1" smtClean="0">
                                <a:latin typeface="Cambria Math" panose="02040503050406030204" pitchFamily="18" charset="0"/>
                              </a:rPr>
                            </m:ctrlPr>
                          </m:dPr>
                          <m:e>
                            <m:r>
                              <a:rPr lang="en-ZA" sz="2000" b="0" i="1" smtClean="0">
                                <a:latin typeface="Cambria Math" panose="02040503050406030204" pitchFamily="18" charset="0"/>
                              </a:rPr>
                              <m:t>2</m:t>
                            </m:r>
                          </m:e>
                        </m:d>
                      </m:e>
                    </m:func>
                    <m:r>
                      <a:rPr lang="en-ZA" sz="2000" b="0" i="1" smtClean="0">
                        <a:latin typeface="Cambria Math" panose="02040503050406030204" pitchFamily="18" charset="0"/>
                      </a:rPr>
                      <m:t>+</m:t>
                    </m:r>
                    <m:nary>
                      <m:naryPr>
                        <m:supHide m:val="on"/>
                        <m:ctrlPr>
                          <a:rPr lang="en-ZA" sz="2000" b="0" i="1" smtClean="0">
                            <a:latin typeface="Cambria Math" panose="02040503050406030204" pitchFamily="18" charset="0"/>
                          </a:rPr>
                        </m:ctrlPr>
                      </m:naryPr>
                      <m:sub>
                        <m:r>
                          <a:rPr lang="en-ZA" sz="2000" b="0" i="1" smtClean="0">
                            <a:latin typeface="Cambria Math" panose="02040503050406030204" pitchFamily="18" charset="0"/>
                          </a:rPr>
                          <m:t>𝑥</m:t>
                        </m:r>
                      </m:sub>
                      <m:sup/>
                      <m:e>
                        <m:sSub>
                          <m:sSubPr>
                            <m:ctrlPr>
                              <a:rPr lang="en-ZA" sz="2000" b="0" i="1" smtClean="0">
                                <a:latin typeface="Cambria Math" panose="02040503050406030204" pitchFamily="18" charset="0"/>
                              </a:rPr>
                            </m:ctrlPr>
                          </m:sSubPr>
                          <m:e>
                            <m:r>
                              <a:rPr lang="en-ZA" sz="2000" b="0" i="1" smtClean="0">
                                <a:latin typeface="Cambria Math" panose="02040503050406030204" pitchFamily="18" charset="0"/>
                              </a:rPr>
                              <m:t>𝑝</m:t>
                            </m:r>
                          </m:e>
                          <m:sub>
                            <m:r>
                              <a:rPr lang="en-ZA" sz="2000" b="0" i="1" smtClean="0">
                                <a:latin typeface="Cambria Math" panose="02040503050406030204" pitchFamily="18" charset="0"/>
                              </a:rPr>
                              <m:t>𝑥</m:t>
                            </m:r>
                          </m:sub>
                        </m:sSub>
                        <m:d>
                          <m:dPr>
                            <m:ctrlPr>
                              <a:rPr lang="en-ZA" sz="2000" b="0" i="1" smtClean="0">
                                <a:latin typeface="Cambria Math" panose="02040503050406030204" pitchFamily="18" charset="0"/>
                              </a:rPr>
                            </m:ctrlPr>
                          </m:dPr>
                          <m:e>
                            <m:r>
                              <a:rPr lang="en-ZA" sz="2000" b="0" i="1" smtClean="0">
                                <a:latin typeface="Cambria Math" panose="02040503050406030204" pitchFamily="18" charset="0"/>
                              </a:rPr>
                              <m:t>𝑥</m:t>
                            </m:r>
                          </m:e>
                        </m:d>
                        <m:func>
                          <m:funcPr>
                            <m:ctrlPr>
                              <a:rPr lang="en-ZA" sz="2000" b="0" i="1" smtClean="0">
                                <a:latin typeface="Cambria Math" panose="02040503050406030204" pitchFamily="18" charset="0"/>
                              </a:rPr>
                            </m:ctrlPr>
                          </m:funcPr>
                          <m:fName>
                            <m:r>
                              <m:rPr>
                                <m:sty m:val="p"/>
                              </m:rPr>
                              <a:rPr lang="en-ZA" sz="2000" b="0" i="0" smtClean="0">
                                <a:latin typeface="Cambria Math" panose="02040503050406030204" pitchFamily="18" charset="0"/>
                              </a:rPr>
                              <m:t>log</m:t>
                            </m:r>
                          </m:fName>
                          <m:e>
                            <m:d>
                              <m:dPr>
                                <m:ctrlPr>
                                  <a:rPr lang="en-ZA" sz="2000" b="0" i="1" smtClean="0">
                                    <a:latin typeface="Cambria Math" panose="02040503050406030204" pitchFamily="18" charset="0"/>
                                  </a:rPr>
                                </m:ctrlPr>
                              </m:dPr>
                              <m:e>
                                <m:f>
                                  <m:fPr>
                                    <m:ctrlPr>
                                      <a:rPr lang="en-ZA" sz="2000" i="1">
                                        <a:latin typeface="Cambria Math" panose="02040503050406030204" pitchFamily="18" charset="0"/>
                                      </a:rPr>
                                    </m:ctrlPr>
                                  </m:fPr>
                                  <m:num>
                                    <m:sSub>
                                      <m:sSubPr>
                                        <m:ctrlPr>
                                          <a:rPr lang="en-ZA" sz="2000" i="1">
                                            <a:latin typeface="Cambria Math" panose="02040503050406030204" pitchFamily="18" charset="0"/>
                                          </a:rPr>
                                        </m:ctrlPr>
                                      </m:sSubPr>
                                      <m:e>
                                        <m:r>
                                          <a:rPr lang="en-ZA" sz="2000" i="1">
                                            <a:latin typeface="Cambria Math" panose="02040503050406030204" pitchFamily="18" charset="0"/>
                                          </a:rPr>
                                          <m:t>𝑝</m:t>
                                        </m:r>
                                      </m:e>
                                      <m:sub>
                                        <m:r>
                                          <a:rPr lang="en-ZA" sz="2000" b="0" i="1" smtClean="0">
                                            <a:latin typeface="Cambria Math" panose="02040503050406030204" pitchFamily="18" charset="0"/>
                                          </a:rPr>
                                          <m:t>𝑥</m:t>
                                        </m:r>
                                      </m:sub>
                                    </m:sSub>
                                    <m:d>
                                      <m:dPr>
                                        <m:ctrlPr>
                                          <a:rPr lang="en-ZA" sz="2000" i="1">
                                            <a:latin typeface="Cambria Math" panose="02040503050406030204" pitchFamily="18" charset="0"/>
                                          </a:rPr>
                                        </m:ctrlPr>
                                      </m:dPr>
                                      <m:e>
                                        <m:r>
                                          <a:rPr lang="en-ZA" sz="2000" i="1">
                                            <a:latin typeface="Cambria Math" panose="02040503050406030204" pitchFamily="18" charset="0"/>
                                          </a:rPr>
                                          <m:t>𝑥</m:t>
                                        </m:r>
                                      </m:e>
                                    </m:d>
                                  </m:num>
                                  <m:den>
                                    <m:sSub>
                                      <m:sSubPr>
                                        <m:ctrlPr>
                                          <a:rPr lang="en-ZA" sz="2000" i="1">
                                            <a:latin typeface="Cambria Math" panose="02040503050406030204" pitchFamily="18" charset="0"/>
                                          </a:rPr>
                                        </m:ctrlPr>
                                      </m:sSubPr>
                                      <m:e>
                                        <m:r>
                                          <a:rPr lang="en-ZA" sz="2000" i="1">
                                            <a:latin typeface="Cambria Math" panose="02040503050406030204" pitchFamily="18" charset="0"/>
                                          </a:rPr>
                                          <m:t>𝑝</m:t>
                                        </m:r>
                                      </m:e>
                                      <m:sub>
                                        <m:r>
                                          <a:rPr lang="en-ZA" sz="2000" i="1">
                                            <a:latin typeface="Cambria Math" panose="02040503050406030204" pitchFamily="18" charset="0"/>
                                          </a:rPr>
                                          <m:t>𝑥</m:t>
                                        </m:r>
                                      </m:sub>
                                    </m:sSub>
                                    <m:d>
                                      <m:dPr>
                                        <m:ctrlPr>
                                          <a:rPr lang="en-ZA" sz="2000" i="1">
                                            <a:latin typeface="Cambria Math" panose="02040503050406030204" pitchFamily="18" charset="0"/>
                                          </a:rPr>
                                        </m:ctrlPr>
                                      </m:dPr>
                                      <m:e>
                                        <m:r>
                                          <a:rPr lang="en-ZA" sz="2000" i="1">
                                            <a:latin typeface="Cambria Math" panose="02040503050406030204" pitchFamily="18" charset="0"/>
                                          </a:rPr>
                                          <m:t>𝑥</m:t>
                                        </m:r>
                                      </m:e>
                                    </m:d>
                                    <m:r>
                                      <a:rPr lang="en-ZA" sz="2000" i="1">
                                        <a:latin typeface="Cambria Math" panose="02040503050406030204" pitchFamily="18" charset="0"/>
                                      </a:rPr>
                                      <m:t> +</m:t>
                                    </m:r>
                                    <m:sSub>
                                      <m:sSubPr>
                                        <m:ctrlPr>
                                          <a:rPr lang="en-ZA" sz="2000" i="1">
                                            <a:latin typeface="Cambria Math" panose="02040503050406030204" pitchFamily="18" charset="0"/>
                                          </a:rPr>
                                        </m:ctrlPr>
                                      </m:sSubPr>
                                      <m:e>
                                        <m:r>
                                          <a:rPr lang="en-ZA" sz="2000" i="1">
                                            <a:latin typeface="Cambria Math" panose="02040503050406030204" pitchFamily="18" charset="0"/>
                                          </a:rPr>
                                          <m:t>𝑝</m:t>
                                        </m:r>
                                      </m:e>
                                      <m:sub>
                                        <m:r>
                                          <a:rPr lang="en-ZA" sz="2000" i="1">
                                            <a:latin typeface="Cambria Math" panose="02040503050406030204" pitchFamily="18" charset="0"/>
                                          </a:rPr>
                                          <m:t>𝑧</m:t>
                                        </m:r>
                                        <m:d>
                                          <m:dPr>
                                            <m:ctrlPr>
                                              <a:rPr lang="en-ZA" sz="2000" i="1">
                                                <a:latin typeface="Cambria Math" panose="02040503050406030204" pitchFamily="18" charset="0"/>
                                              </a:rPr>
                                            </m:ctrlPr>
                                          </m:dPr>
                                          <m:e>
                                            <m:r>
                                              <a:rPr lang="en-ZA" sz="2000" i="1">
                                                <a:latin typeface="Cambria Math" panose="02040503050406030204" pitchFamily="18" charset="0"/>
                                              </a:rPr>
                                              <m:t>𝑥</m:t>
                                            </m:r>
                                          </m:e>
                                        </m:d>
                                      </m:sub>
                                    </m:sSub>
                                  </m:den>
                                </m:f>
                              </m:e>
                            </m:d>
                          </m:e>
                        </m:func>
                      </m:e>
                    </m:nary>
                  </m:oMath>
                </a14:m>
                <a:r>
                  <a:rPr kumimoji="0" lang="en-ZA" sz="2000" b="0" i="0" u="none" strike="noStrike" kern="0" cap="none" spc="0" normalizeH="0" baseline="0" noProof="0" dirty="0">
                    <a:ln>
                      <a:noFill/>
                    </a:ln>
                    <a:solidFill>
                      <a:srgbClr val="000000"/>
                    </a:solidFill>
                    <a:effectLst/>
                    <a:uLnTx/>
                    <a:uFillTx/>
                    <a:latin typeface="Arial"/>
                    <a:cs typeface="Arial"/>
                    <a:sym typeface="Arial"/>
                  </a:rPr>
                  <a:t>)</a:t>
                </a:r>
              </a:p>
              <a:p>
                <a:pPr lvl="0"/>
                <a:r>
                  <a:rPr lang="en-ZA" sz="2000" dirty="0"/>
                  <a:t>     		   </a:t>
                </a:r>
                <a14:m>
                  <m:oMath xmlns:m="http://schemas.openxmlformats.org/officeDocument/2006/math">
                    <m:r>
                      <a:rPr lang="en-ZA" sz="2000" b="0" i="1" smtClean="0">
                        <a:latin typeface="Cambria Math" panose="02040503050406030204" pitchFamily="18" charset="0"/>
                      </a:rPr>
                      <m:t>+</m:t>
                    </m:r>
                    <m:f>
                      <m:fPr>
                        <m:ctrlPr>
                          <a:rPr lang="en-ZA" sz="2000" b="0" i="1" smtClean="0">
                            <a:latin typeface="Cambria Math" panose="02040503050406030204" pitchFamily="18" charset="0"/>
                          </a:rPr>
                        </m:ctrlPr>
                      </m:fPr>
                      <m:num>
                        <m:r>
                          <a:rPr lang="en-ZA" sz="2000" b="0" i="1" smtClean="0">
                            <a:latin typeface="Cambria Math" panose="02040503050406030204" pitchFamily="18" charset="0"/>
                          </a:rPr>
                          <m:t>1</m:t>
                        </m:r>
                      </m:num>
                      <m:den>
                        <m:r>
                          <a:rPr lang="en-ZA" sz="2000" b="0" i="1" smtClean="0">
                            <a:latin typeface="Cambria Math" panose="02040503050406030204" pitchFamily="18" charset="0"/>
                          </a:rPr>
                          <m:t>2</m:t>
                        </m:r>
                      </m:den>
                    </m:f>
                    <m:r>
                      <a:rPr lang="en-ZA" sz="2000" b="0" i="1" smtClean="0">
                        <a:latin typeface="Cambria Math" panose="02040503050406030204" pitchFamily="18" charset="0"/>
                      </a:rPr>
                      <m:t>(</m:t>
                    </m:r>
                    <m:func>
                      <m:funcPr>
                        <m:ctrlPr>
                          <a:rPr lang="en-ZA" sz="2000" i="1">
                            <a:latin typeface="Cambria Math" panose="02040503050406030204" pitchFamily="18" charset="0"/>
                          </a:rPr>
                        </m:ctrlPr>
                      </m:funcPr>
                      <m:fName>
                        <m:r>
                          <m:rPr>
                            <m:sty m:val="p"/>
                          </m:rPr>
                          <a:rPr lang="en-ZA" sz="2000">
                            <a:latin typeface="Cambria Math" panose="02040503050406030204" pitchFamily="18" charset="0"/>
                          </a:rPr>
                          <m:t>log</m:t>
                        </m:r>
                      </m:fName>
                      <m:e>
                        <m:d>
                          <m:dPr>
                            <m:ctrlPr>
                              <a:rPr lang="en-ZA" sz="2000" i="1">
                                <a:latin typeface="Cambria Math" panose="02040503050406030204" pitchFamily="18" charset="0"/>
                              </a:rPr>
                            </m:ctrlPr>
                          </m:dPr>
                          <m:e>
                            <m:r>
                              <a:rPr lang="en-ZA" sz="2000" i="1">
                                <a:latin typeface="Cambria Math" panose="02040503050406030204" pitchFamily="18" charset="0"/>
                              </a:rPr>
                              <m:t>2</m:t>
                            </m:r>
                          </m:e>
                        </m:d>
                      </m:e>
                    </m:func>
                    <m:r>
                      <a:rPr lang="en-ZA" sz="2000" i="1">
                        <a:latin typeface="Cambria Math" panose="02040503050406030204" pitchFamily="18" charset="0"/>
                      </a:rPr>
                      <m:t>+</m:t>
                    </m:r>
                    <m:nary>
                      <m:naryPr>
                        <m:supHide m:val="on"/>
                        <m:ctrlPr>
                          <a:rPr lang="en-ZA" sz="2000" i="1">
                            <a:latin typeface="Cambria Math" panose="02040503050406030204" pitchFamily="18" charset="0"/>
                          </a:rPr>
                        </m:ctrlPr>
                      </m:naryPr>
                      <m:sub>
                        <m:r>
                          <a:rPr lang="en-ZA" sz="2000" i="1">
                            <a:latin typeface="Cambria Math" panose="02040503050406030204" pitchFamily="18" charset="0"/>
                          </a:rPr>
                          <m:t>𝑥</m:t>
                        </m:r>
                      </m:sub>
                      <m:sup/>
                      <m:e>
                        <m:sSub>
                          <m:sSubPr>
                            <m:ctrlPr>
                              <a:rPr lang="en-ZA" sz="2000" i="1">
                                <a:latin typeface="Cambria Math" panose="02040503050406030204" pitchFamily="18" charset="0"/>
                              </a:rPr>
                            </m:ctrlPr>
                          </m:sSubPr>
                          <m:e>
                            <m:r>
                              <a:rPr lang="en-ZA" sz="2000" i="1">
                                <a:latin typeface="Cambria Math" panose="02040503050406030204" pitchFamily="18" charset="0"/>
                              </a:rPr>
                              <m:t>𝑝</m:t>
                            </m:r>
                          </m:e>
                          <m:sub>
                            <m:r>
                              <a:rPr lang="en-ZA" sz="2000" b="0" i="1" smtClean="0">
                                <a:latin typeface="Cambria Math" panose="02040503050406030204" pitchFamily="18" charset="0"/>
                              </a:rPr>
                              <m:t>𝑧</m:t>
                            </m:r>
                          </m:sub>
                        </m:sSub>
                        <m:d>
                          <m:dPr>
                            <m:ctrlPr>
                              <a:rPr lang="en-ZA" sz="2000" i="1">
                                <a:latin typeface="Cambria Math" panose="02040503050406030204" pitchFamily="18" charset="0"/>
                              </a:rPr>
                            </m:ctrlPr>
                          </m:dPr>
                          <m:e>
                            <m:r>
                              <a:rPr lang="en-ZA" sz="2000" i="1">
                                <a:latin typeface="Cambria Math" panose="02040503050406030204" pitchFamily="18" charset="0"/>
                              </a:rPr>
                              <m:t>𝑥</m:t>
                            </m:r>
                          </m:e>
                        </m:d>
                        <m:func>
                          <m:funcPr>
                            <m:ctrlPr>
                              <a:rPr lang="en-ZA" sz="2000" i="1">
                                <a:latin typeface="Cambria Math" panose="02040503050406030204" pitchFamily="18" charset="0"/>
                              </a:rPr>
                            </m:ctrlPr>
                          </m:funcPr>
                          <m:fName>
                            <m:r>
                              <m:rPr>
                                <m:sty m:val="p"/>
                              </m:rPr>
                              <a:rPr lang="en-ZA" sz="2000">
                                <a:latin typeface="Cambria Math" panose="02040503050406030204" pitchFamily="18" charset="0"/>
                              </a:rPr>
                              <m:t>log</m:t>
                            </m:r>
                          </m:fName>
                          <m:e>
                            <m:d>
                              <m:dPr>
                                <m:ctrlPr>
                                  <a:rPr lang="en-ZA" sz="2000" i="1">
                                    <a:latin typeface="Cambria Math" panose="02040503050406030204" pitchFamily="18" charset="0"/>
                                  </a:rPr>
                                </m:ctrlPr>
                              </m:dPr>
                              <m:e>
                                <m:f>
                                  <m:fPr>
                                    <m:ctrlPr>
                                      <a:rPr lang="en-ZA" sz="2000" i="1">
                                        <a:latin typeface="Cambria Math" panose="02040503050406030204" pitchFamily="18" charset="0"/>
                                      </a:rPr>
                                    </m:ctrlPr>
                                  </m:fPr>
                                  <m:num>
                                    <m:sSub>
                                      <m:sSubPr>
                                        <m:ctrlPr>
                                          <a:rPr lang="en-ZA" sz="2000" i="1">
                                            <a:latin typeface="Cambria Math" panose="02040503050406030204" pitchFamily="18" charset="0"/>
                                          </a:rPr>
                                        </m:ctrlPr>
                                      </m:sSubPr>
                                      <m:e>
                                        <m:r>
                                          <a:rPr lang="en-ZA" sz="2000" i="1">
                                            <a:latin typeface="Cambria Math" panose="02040503050406030204" pitchFamily="18" charset="0"/>
                                          </a:rPr>
                                          <m:t>𝑝</m:t>
                                        </m:r>
                                      </m:e>
                                      <m:sub>
                                        <m:r>
                                          <a:rPr lang="en-ZA" sz="2000" b="0" i="1" smtClean="0">
                                            <a:latin typeface="Cambria Math" panose="02040503050406030204" pitchFamily="18" charset="0"/>
                                          </a:rPr>
                                          <m:t>𝑧</m:t>
                                        </m:r>
                                      </m:sub>
                                    </m:sSub>
                                    <m:d>
                                      <m:dPr>
                                        <m:ctrlPr>
                                          <a:rPr lang="en-ZA" sz="2000" i="1">
                                            <a:latin typeface="Cambria Math" panose="02040503050406030204" pitchFamily="18" charset="0"/>
                                          </a:rPr>
                                        </m:ctrlPr>
                                      </m:dPr>
                                      <m:e>
                                        <m:r>
                                          <a:rPr lang="en-ZA" sz="2000" i="1">
                                            <a:latin typeface="Cambria Math" panose="02040503050406030204" pitchFamily="18" charset="0"/>
                                          </a:rPr>
                                          <m:t>𝑥</m:t>
                                        </m:r>
                                      </m:e>
                                    </m:d>
                                  </m:num>
                                  <m:den>
                                    <m:sSub>
                                      <m:sSubPr>
                                        <m:ctrlPr>
                                          <a:rPr lang="en-ZA" sz="2000" i="1">
                                            <a:latin typeface="Cambria Math" panose="02040503050406030204" pitchFamily="18" charset="0"/>
                                          </a:rPr>
                                        </m:ctrlPr>
                                      </m:sSubPr>
                                      <m:e>
                                        <m:r>
                                          <a:rPr lang="en-ZA" sz="2000" i="1">
                                            <a:latin typeface="Cambria Math" panose="02040503050406030204" pitchFamily="18" charset="0"/>
                                          </a:rPr>
                                          <m:t>𝑝</m:t>
                                        </m:r>
                                      </m:e>
                                      <m:sub>
                                        <m:r>
                                          <a:rPr lang="en-ZA" sz="2000" i="1">
                                            <a:latin typeface="Cambria Math" panose="02040503050406030204" pitchFamily="18" charset="0"/>
                                          </a:rPr>
                                          <m:t>𝑥</m:t>
                                        </m:r>
                                      </m:sub>
                                    </m:sSub>
                                    <m:d>
                                      <m:dPr>
                                        <m:ctrlPr>
                                          <a:rPr lang="en-ZA" sz="2000" i="1">
                                            <a:latin typeface="Cambria Math" panose="02040503050406030204" pitchFamily="18" charset="0"/>
                                          </a:rPr>
                                        </m:ctrlPr>
                                      </m:dPr>
                                      <m:e>
                                        <m:r>
                                          <a:rPr lang="en-ZA" sz="2000" i="1">
                                            <a:latin typeface="Cambria Math" panose="02040503050406030204" pitchFamily="18" charset="0"/>
                                          </a:rPr>
                                          <m:t>𝑥</m:t>
                                        </m:r>
                                      </m:e>
                                    </m:d>
                                    <m:r>
                                      <a:rPr lang="en-ZA" sz="2000" i="1">
                                        <a:latin typeface="Cambria Math" panose="02040503050406030204" pitchFamily="18" charset="0"/>
                                      </a:rPr>
                                      <m:t> +</m:t>
                                    </m:r>
                                    <m:sSub>
                                      <m:sSubPr>
                                        <m:ctrlPr>
                                          <a:rPr lang="en-ZA" sz="2000" i="1">
                                            <a:latin typeface="Cambria Math" panose="02040503050406030204" pitchFamily="18" charset="0"/>
                                          </a:rPr>
                                        </m:ctrlPr>
                                      </m:sSubPr>
                                      <m:e>
                                        <m:r>
                                          <a:rPr lang="en-ZA" sz="2000" i="1">
                                            <a:latin typeface="Cambria Math" panose="02040503050406030204" pitchFamily="18" charset="0"/>
                                          </a:rPr>
                                          <m:t>𝑝</m:t>
                                        </m:r>
                                      </m:e>
                                      <m:sub>
                                        <m:r>
                                          <a:rPr lang="en-ZA" sz="2000" i="1">
                                            <a:latin typeface="Cambria Math" panose="02040503050406030204" pitchFamily="18" charset="0"/>
                                          </a:rPr>
                                          <m:t>𝑧</m:t>
                                        </m:r>
                                        <m:d>
                                          <m:dPr>
                                            <m:ctrlPr>
                                              <a:rPr lang="en-ZA" sz="2000" i="1">
                                                <a:latin typeface="Cambria Math" panose="02040503050406030204" pitchFamily="18" charset="0"/>
                                              </a:rPr>
                                            </m:ctrlPr>
                                          </m:dPr>
                                          <m:e>
                                            <m:r>
                                              <a:rPr lang="en-ZA" sz="2000" i="1">
                                                <a:latin typeface="Cambria Math" panose="02040503050406030204" pitchFamily="18" charset="0"/>
                                              </a:rPr>
                                              <m:t>𝑥</m:t>
                                            </m:r>
                                          </m:e>
                                        </m:d>
                                      </m:sub>
                                    </m:sSub>
                                  </m:den>
                                </m:f>
                              </m:e>
                            </m:d>
                          </m:e>
                        </m:func>
                      </m:e>
                    </m:nary>
                  </m:oMath>
                </a14:m>
                <a:r>
                  <a:rPr kumimoji="0" lang="en-ZA" sz="2000" b="0" i="0" u="none" strike="noStrike" kern="0" cap="none" spc="0" normalizeH="0" baseline="0" noProof="0" dirty="0">
                    <a:ln>
                      <a:noFill/>
                    </a:ln>
                    <a:solidFill>
                      <a:srgbClr val="000000"/>
                    </a:solidFill>
                    <a:effectLst/>
                    <a:uLnTx/>
                    <a:uFillTx/>
                    <a:latin typeface="Arial"/>
                    <a:cs typeface="Arial"/>
                    <a:sym typeface="Arial"/>
                  </a:rPr>
                  <a: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ZA" sz="2000" dirty="0"/>
                  <a:t>	        </a:t>
                </a:r>
                <a14:m>
                  <m:oMath xmlns:m="http://schemas.openxmlformats.org/officeDocument/2006/math">
                    <m:r>
                      <a:rPr lang="en-ZA" sz="2000" b="0" i="1" smtClean="0">
                        <a:latin typeface="Cambria Math" panose="02040503050406030204" pitchFamily="18" charset="0"/>
                      </a:rPr>
                      <m:t>=</m:t>
                    </m:r>
                    <m:f>
                      <m:fPr>
                        <m:ctrlPr>
                          <a:rPr lang="en-ZA" sz="2000" b="0" i="1" smtClean="0">
                            <a:latin typeface="Cambria Math" panose="02040503050406030204" pitchFamily="18" charset="0"/>
                          </a:rPr>
                        </m:ctrlPr>
                      </m:fPr>
                      <m:num>
                        <m:r>
                          <a:rPr lang="en-ZA" sz="2000" b="0" i="1" smtClean="0">
                            <a:latin typeface="Cambria Math" panose="02040503050406030204" pitchFamily="18" charset="0"/>
                          </a:rPr>
                          <m:t>1</m:t>
                        </m:r>
                      </m:num>
                      <m:den>
                        <m:r>
                          <a:rPr lang="en-ZA" sz="2000" b="0" i="1" smtClean="0">
                            <a:latin typeface="Cambria Math" panose="02040503050406030204" pitchFamily="18" charset="0"/>
                          </a:rPr>
                          <m:t>2</m:t>
                        </m:r>
                      </m:den>
                    </m:f>
                    <m:r>
                      <a:rPr lang="en-ZA" sz="2000" b="0" i="1" smtClean="0">
                        <a:latin typeface="Cambria Math" panose="02040503050406030204" pitchFamily="18" charset="0"/>
                      </a:rPr>
                      <m:t>(</m:t>
                    </m:r>
                    <m:func>
                      <m:funcPr>
                        <m:ctrlPr>
                          <a:rPr lang="en-ZA" sz="2000" b="0" i="1" smtClean="0">
                            <a:latin typeface="Cambria Math" panose="02040503050406030204" pitchFamily="18" charset="0"/>
                          </a:rPr>
                        </m:ctrlPr>
                      </m:funcPr>
                      <m:fName>
                        <m:r>
                          <m:rPr>
                            <m:sty m:val="p"/>
                          </m:rPr>
                          <a:rPr lang="en-ZA" sz="2000" b="0" i="0" smtClean="0">
                            <a:latin typeface="Cambria Math" panose="02040503050406030204" pitchFamily="18" charset="0"/>
                          </a:rPr>
                          <m:t>log</m:t>
                        </m:r>
                      </m:fName>
                      <m:e>
                        <m:d>
                          <m:dPr>
                            <m:ctrlPr>
                              <a:rPr lang="en-ZA" sz="2000" b="0" i="1" smtClean="0">
                                <a:latin typeface="Cambria Math" panose="02040503050406030204" pitchFamily="18" charset="0"/>
                              </a:rPr>
                            </m:ctrlPr>
                          </m:dPr>
                          <m:e>
                            <m:r>
                              <a:rPr lang="en-ZA" sz="2000" b="0" i="1" smtClean="0">
                                <a:latin typeface="Cambria Math" panose="02040503050406030204" pitchFamily="18" charset="0"/>
                              </a:rPr>
                              <m:t>4</m:t>
                            </m:r>
                          </m:e>
                        </m:d>
                      </m:e>
                    </m:func>
                    <m:r>
                      <a:rPr lang="en-ZA" sz="2000" b="0" i="1" smtClean="0">
                        <a:latin typeface="Cambria Math" panose="02040503050406030204" pitchFamily="18" charset="0"/>
                      </a:rPr>
                      <m:t>+ </m:t>
                    </m:r>
                  </m:oMath>
                </a14:m>
                <a:r>
                  <a:rPr lang="en-ZA" sz="2000" dirty="0"/>
                  <a:t>total_loss)</a:t>
                </a:r>
              </a:p>
            </p:txBody>
          </p:sp>
        </mc:Choice>
        <mc:Fallback xmlns="">
          <p:sp>
            <p:nvSpPr>
              <p:cNvPr id="4" name="TextBox 3">
                <a:extLst>
                  <a:ext uri="{FF2B5EF4-FFF2-40B4-BE49-F238E27FC236}">
                    <a16:creationId xmlns:a16="http://schemas.microsoft.com/office/drawing/2014/main" id="{646EF3CA-35E9-49DA-8D3F-882437B0961E}"/>
                  </a:ext>
                </a:extLst>
              </p:cNvPr>
              <p:cNvSpPr txBox="1">
                <a:spLocks noRot="1" noChangeAspect="1" noMove="1" noResize="1" noEditPoints="1" noAdjustHandles="1" noChangeArrowheads="1" noChangeShapeType="1" noTextEdit="1"/>
              </p:cNvSpPr>
              <p:nvPr/>
            </p:nvSpPr>
            <p:spPr>
              <a:xfrm>
                <a:off x="370333" y="3680955"/>
                <a:ext cx="7501631" cy="2094035"/>
              </a:xfrm>
              <a:prstGeom prst="rect">
                <a:avLst/>
              </a:prstGeom>
              <a:blipFill>
                <a:blip r:embed="rId7"/>
                <a:stretch>
                  <a:fillRect b="-1166"/>
                </a:stretch>
              </a:blipFill>
            </p:spPr>
            <p:txBody>
              <a:bodyPr/>
              <a:lstStyle/>
              <a:p>
                <a:r>
                  <a:rPr lang="en-Z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F8BECD4-B4D9-4A44-B7A1-B041659AFAA2}"/>
                  </a:ext>
                </a:extLst>
              </p:cNvPr>
              <p:cNvSpPr txBox="1"/>
              <p:nvPr/>
            </p:nvSpPr>
            <p:spPr>
              <a:xfrm>
                <a:off x="370333" y="1178063"/>
                <a:ext cx="9122458" cy="2250937"/>
              </a:xfrm>
              <a:prstGeom prst="rect">
                <a:avLst/>
              </a:prstGeom>
              <a:noFill/>
            </p:spPr>
            <p:txBody>
              <a:bodyPr wrap="square" rtlCol="0">
                <a:spAutoFit/>
              </a:bodyPr>
              <a:lstStyle/>
              <a:p>
                <a:r>
                  <a:rPr lang="en-ZA" sz="2000" dirty="0"/>
                  <a:t>Jensen Shannon Divergence is the symmetric and finite version of the Kullback-Leibler Distance and both are a measure of the distance between probability distributions.</a:t>
                </a:r>
              </a:p>
              <a:p>
                <a:endParaRPr lang="en-ZA" sz="2000" dirty="0"/>
              </a:p>
              <a:p>
                <a:r>
                  <a:rPr lang="en-ZA" sz="2000" dirty="0"/>
                  <a:t> </a:t>
                </a:r>
                <a14:m>
                  <m:oMath xmlns:m="http://schemas.openxmlformats.org/officeDocument/2006/math">
                    <m:sSub>
                      <m:sSubPr>
                        <m:ctrlPr>
                          <a:rPr lang="en-ZA" sz="2000" b="0" i="1" smtClean="0">
                            <a:latin typeface="Cambria Math" panose="02040503050406030204" pitchFamily="18" charset="0"/>
                          </a:rPr>
                        </m:ctrlPr>
                      </m:sSubPr>
                      <m:e>
                        <m:r>
                          <a:rPr lang="en-ZA" sz="2000" b="0" i="1" smtClean="0">
                            <a:latin typeface="Cambria Math" panose="02040503050406030204" pitchFamily="18" charset="0"/>
                          </a:rPr>
                          <m:t>𝐷</m:t>
                        </m:r>
                      </m:e>
                      <m:sub>
                        <m:r>
                          <a:rPr lang="en-ZA" sz="2000" b="0" i="1" smtClean="0">
                            <a:latin typeface="Cambria Math" panose="02040503050406030204" pitchFamily="18" charset="0"/>
                          </a:rPr>
                          <m:t>𝐾𝐿</m:t>
                        </m:r>
                      </m:sub>
                    </m:sSub>
                    <m:r>
                      <a:rPr lang="en-ZA" sz="2000" b="0" i="1" smtClean="0">
                        <a:latin typeface="Cambria Math" panose="02040503050406030204" pitchFamily="18" charset="0"/>
                      </a:rPr>
                      <m:t>(</m:t>
                    </m:r>
                    <m:r>
                      <a:rPr lang="en-ZA" sz="2000" b="0" i="1" smtClean="0">
                        <a:latin typeface="Cambria Math" panose="02040503050406030204" pitchFamily="18" charset="0"/>
                      </a:rPr>
                      <m:t>𝑄</m:t>
                    </m:r>
                    <m:r>
                      <a:rPr lang="en-ZA" sz="2000" b="0" i="1" smtClean="0">
                        <a:latin typeface="Cambria Math" panose="02040503050406030204" pitchFamily="18" charset="0"/>
                      </a:rPr>
                      <m:t>|</m:t>
                    </m:r>
                    <m:d>
                      <m:dPr>
                        <m:begChr m:val="|"/>
                        <m:ctrlPr>
                          <a:rPr lang="en-ZA" sz="2000" b="0" i="1" smtClean="0">
                            <a:latin typeface="Cambria Math" panose="02040503050406030204" pitchFamily="18" charset="0"/>
                          </a:rPr>
                        </m:ctrlPr>
                      </m:dPr>
                      <m:e>
                        <m:r>
                          <a:rPr lang="en-ZA" sz="2000" b="0" i="1" smtClean="0">
                            <a:latin typeface="Cambria Math" panose="02040503050406030204" pitchFamily="18" charset="0"/>
                          </a:rPr>
                          <m:t>𝑃</m:t>
                        </m:r>
                      </m:e>
                    </m:d>
                    <m:r>
                      <a:rPr lang="en-ZA" sz="2000" b="0" i="1" smtClean="0">
                        <a:latin typeface="Cambria Math" panose="02040503050406030204" pitchFamily="18" charset="0"/>
                      </a:rPr>
                      <m:t>=</m:t>
                    </m:r>
                    <m:nary>
                      <m:naryPr>
                        <m:supHide m:val="on"/>
                        <m:ctrlPr>
                          <a:rPr lang="en-ZA" sz="2000" b="0" i="1" smtClean="0">
                            <a:latin typeface="Cambria Math" panose="02040503050406030204" pitchFamily="18" charset="0"/>
                          </a:rPr>
                        </m:ctrlPr>
                      </m:naryPr>
                      <m:sub>
                        <m:r>
                          <a:rPr lang="en-ZA" sz="2000" b="0" i="1" smtClean="0">
                            <a:latin typeface="Cambria Math" panose="02040503050406030204" pitchFamily="18" charset="0"/>
                          </a:rPr>
                          <m:t>𝑖</m:t>
                        </m:r>
                      </m:sub>
                      <m:sup/>
                      <m:e>
                        <m:r>
                          <a:rPr lang="en-ZA" sz="2000" i="1">
                            <a:latin typeface="Cambria Math" panose="02040503050406030204" pitchFamily="18" charset="0"/>
                          </a:rPr>
                          <m:t>𝑄</m:t>
                        </m:r>
                        <m:d>
                          <m:dPr>
                            <m:ctrlPr>
                              <a:rPr lang="en-ZA" sz="2000" i="1">
                                <a:latin typeface="Cambria Math" panose="02040503050406030204" pitchFamily="18" charset="0"/>
                              </a:rPr>
                            </m:ctrlPr>
                          </m:dPr>
                          <m:e>
                            <m:r>
                              <a:rPr lang="en-ZA" sz="2000" i="1">
                                <a:latin typeface="Cambria Math" panose="02040503050406030204" pitchFamily="18" charset="0"/>
                              </a:rPr>
                              <m:t>𝑖</m:t>
                            </m:r>
                          </m:e>
                        </m:d>
                        <m:r>
                          <a:rPr lang="en-ZA" sz="2000" i="1">
                            <a:latin typeface="Cambria Math" panose="02040503050406030204" pitchFamily="18" charset="0"/>
                          </a:rPr>
                          <m:t> </m:t>
                        </m:r>
                        <m:r>
                          <m:rPr>
                            <m:sty m:val="p"/>
                          </m:rPr>
                          <a:rPr lang="en-ZA" sz="2000">
                            <a:latin typeface="Cambria Math" panose="02040503050406030204" pitchFamily="18" charset="0"/>
                          </a:rPr>
                          <m:t>log</m:t>
                        </m:r>
                        <m:r>
                          <a:rPr lang="en-ZA" sz="2000">
                            <a:latin typeface="Cambria Math" panose="02040503050406030204" pitchFamily="18" charset="0"/>
                          </a:rPr>
                          <m:t>(</m:t>
                        </m:r>
                        <m:f>
                          <m:fPr>
                            <m:ctrlPr>
                              <a:rPr lang="en-ZA" sz="2000" i="1">
                                <a:latin typeface="Cambria Math" panose="02040503050406030204" pitchFamily="18" charset="0"/>
                              </a:rPr>
                            </m:ctrlPr>
                          </m:fPr>
                          <m:num>
                            <m:r>
                              <m:rPr>
                                <m:sty m:val="p"/>
                              </m:rPr>
                              <a:rPr lang="en-ZA" sz="2000">
                                <a:latin typeface="Cambria Math" panose="02040503050406030204" pitchFamily="18" charset="0"/>
                              </a:rPr>
                              <m:t>Q</m:t>
                            </m:r>
                            <m:d>
                              <m:dPr>
                                <m:ctrlPr>
                                  <a:rPr lang="en-ZA" sz="2000" i="1">
                                    <a:latin typeface="Cambria Math" panose="02040503050406030204" pitchFamily="18" charset="0"/>
                                  </a:rPr>
                                </m:ctrlPr>
                              </m:dPr>
                              <m:e>
                                <m:r>
                                  <a:rPr lang="en-ZA" sz="2000" i="1">
                                    <a:latin typeface="Cambria Math" panose="02040503050406030204" pitchFamily="18" charset="0"/>
                                  </a:rPr>
                                  <m:t>𝑖</m:t>
                                </m:r>
                              </m:e>
                            </m:d>
                          </m:num>
                          <m:den>
                            <m:r>
                              <a:rPr lang="en-ZA" sz="2000" i="1">
                                <a:latin typeface="Cambria Math" panose="02040503050406030204" pitchFamily="18" charset="0"/>
                              </a:rPr>
                              <m:t>𝑃</m:t>
                            </m:r>
                            <m:d>
                              <m:dPr>
                                <m:ctrlPr>
                                  <a:rPr lang="en-ZA" sz="2000" i="1">
                                    <a:latin typeface="Cambria Math" panose="02040503050406030204" pitchFamily="18" charset="0"/>
                                  </a:rPr>
                                </m:ctrlPr>
                              </m:dPr>
                              <m:e>
                                <m:r>
                                  <a:rPr lang="en-ZA" sz="2000" i="1">
                                    <a:latin typeface="Cambria Math" panose="02040503050406030204" pitchFamily="18" charset="0"/>
                                  </a:rPr>
                                  <m:t>𝑖</m:t>
                                </m:r>
                              </m:e>
                            </m:d>
                          </m:den>
                        </m:f>
                        <m:r>
                          <a:rPr lang="en-ZA" sz="2000" b="0" i="1" smtClean="0">
                            <a:latin typeface="Cambria Math" panose="02040503050406030204" pitchFamily="18" charset="0"/>
                          </a:rPr>
                          <m:t>)</m:t>
                        </m:r>
                      </m:e>
                    </m:nary>
                  </m:oMath>
                </a14:m>
                <a:r>
                  <a:rPr lang="en-ZA" sz="2000" dirty="0"/>
                  <a:t>                             Kullback-Leibler Distance</a:t>
                </a:r>
              </a:p>
              <a:p>
                <a:r>
                  <a:rPr lang="en-ZA" sz="2000" dirty="0"/>
                  <a:t> </a:t>
                </a:r>
                <a14:m>
                  <m:oMath xmlns:m="http://schemas.openxmlformats.org/officeDocument/2006/math">
                    <m:r>
                      <a:rPr lang="en-ZA" sz="2000" b="0" i="1" smtClean="0">
                        <a:latin typeface="Cambria Math" panose="02040503050406030204" pitchFamily="18" charset="0"/>
                      </a:rPr>
                      <m:t>𝐽𝑆𝐷</m:t>
                    </m:r>
                    <m:r>
                      <a:rPr lang="en-ZA" sz="2000" b="0" i="1" smtClean="0">
                        <a:latin typeface="Cambria Math" panose="02040503050406030204" pitchFamily="18" charset="0"/>
                      </a:rPr>
                      <m:t>(</m:t>
                    </m:r>
                    <m:r>
                      <a:rPr lang="en-ZA" sz="2000" b="0" i="1" smtClean="0">
                        <a:latin typeface="Cambria Math" panose="02040503050406030204" pitchFamily="18" charset="0"/>
                      </a:rPr>
                      <m:t>𝑄</m:t>
                    </m:r>
                    <m:r>
                      <a:rPr lang="en-ZA" sz="2000" b="0" i="1" smtClean="0">
                        <a:latin typeface="Cambria Math" panose="02040503050406030204" pitchFamily="18" charset="0"/>
                      </a:rPr>
                      <m:t>|</m:t>
                    </m:r>
                    <m:d>
                      <m:dPr>
                        <m:begChr m:val="|"/>
                        <m:ctrlPr>
                          <a:rPr lang="en-ZA" sz="2000" b="0" i="1" smtClean="0">
                            <a:latin typeface="Cambria Math" panose="02040503050406030204" pitchFamily="18" charset="0"/>
                          </a:rPr>
                        </m:ctrlPr>
                      </m:dPr>
                      <m:e>
                        <m:r>
                          <a:rPr lang="en-ZA" sz="2000" b="0" i="1" smtClean="0">
                            <a:latin typeface="Cambria Math" panose="02040503050406030204" pitchFamily="18" charset="0"/>
                          </a:rPr>
                          <m:t>𝑃</m:t>
                        </m:r>
                      </m:e>
                    </m:d>
                    <m:r>
                      <a:rPr lang="en-ZA" sz="2000" b="0" i="1" smtClean="0">
                        <a:latin typeface="Cambria Math" panose="02040503050406030204" pitchFamily="18" charset="0"/>
                      </a:rPr>
                      <m:t>=</m:t>
                    </m:r>
                    <m:f>
                      <m:fPr>
                        <m:ctrlPr>
                          <a:rPr lang="en-ZA" sz="2000" b="0" i="1" smtClean="0">
                            <a:latin typeface="Cambria Math" panose="02040503050406030204" pitchFamily="18" charset="0"/>
                          </a:rPr>
                        </m:ctrlPr>
                      </m:fPr>
                      <m:num>
                        <m:r>
                          <a:rPr lang="en-ZA" sz="2000" b="0" i="1" smtClean="0">
                            <a:latin typeface="Cambria Math" panose="02040503050406030204" pitchFamily="18" charset="0"/>
                          </a:rPr>
                          <m:t>1</m:t>
                        </m:r>
                      </m:num>
                      <m:den>
                        <m:r>
                          <a:rPr lang="en-ZA" sz="2000" b="0" i="1" smtClean="0">
                            <a:latin typeface="Cambria Math" panose="02040503050406030204" pitchFamily="18" charset="0"/>
                          </a:rPr>
                          <m:t>2</m:t>
                        </m:r>
                      </m:den>
                    </m:f>
                    <m:r>
                      <a:rPr lang="en-ZA" sz="2000" b="0" i="1" smtClean="0">
                        <a:latin typeface="Cambria Math" panose="02040503050406030204" pitchFamily="18" charset="0"/>
                      </a:rPr>
                      <m:t> </m:t>
                    </m:r>
                    <m:sSub>
                      <m:sSubPr>
                        <m:ctrlPr>
                          <a:rPr lang="en-ZA" sz="2000" b="0" i="1" smtClean="0">
                            <a:latin typeface="Cambria Math" panose="02040503050406030204" pitchFamily="18" charset="0"/>
                          </a:rPr>
                        </m:ctrlPr>
                      </m:sSubPr>
                      <m:e>
                        <m:r>
                          <a:rPr lang="en-ZA" sz="2000" b="0" i="1" smtClean="0">
                            <a:latin typeface="Cambria Math" panose="02040503050406030204" pitchFamily="18" charset="0"/>
                          </a:rPr>
                          <m:t>𝐷</m:t>
                        </m:r>
                      </m:e>
                      <m:sub>
                        <m:r>
                          <a:rPr lang="en-ZA" sz="2000" b="0" i="1" smtClean="0">
                            <a:latin typeface="Cambria Math" panose="02040503050406030204" pitchFamily="18" charset="0"/>
                          </a:rPr>
                          <m:t>𝐾𝐿</m:t>
                        </m:r>
                      </m:sub>
                    </m:sSub>
                    <m:r>
                      <a:rPr lang="en-ZA" sz="2000" b="0" i="1" smtClean="0">
                        <a:latin typeface="Cambria Math" panose="02040503050406030204" pitchFamily="18" charset="0"/>
                      </a:rPr>
                      <m:t>(</m:t>
                    </m:r>
                    <m:r>
                      <a:rPr lang="en-ZA" sz="2000" b="0" i="1" smtClean="0">
                        <a:latin typeface="Cambria Math" panose="02040503050406030204" pitchFamily="18" charset="0"/>
                      </a:rPr>
                      <m:t>𝑄</m:t>
                    </m:r>
                    <m:r>
                      <a:rPr lang="en-ZA" sz="2000" b="0" i="1" smtClean="0">
                        <a:latin typeface="Cambria Math" panose="02040503050406030204" pitchFamily="18" charset="0"/>
                      </a:rPr>
                      <m:t>||</m:t>
                    </m:r>
                    <m:f>
                      <m:fPr>
                        <m:ctrlPr>
                          <a:rPr lang="en-ZA" sz="2000" i="1">
                            <a:latin typeface="Cambria Math" panose="02040503050406030204" pitchFamily="18" charset="0"/>
                          </a:rPr>
                        </m:ctrlPr>
                      </m:fPr>
                      <m:num>
                        <m:r>
                          <a:rPr lang="en-ZA" sz="2000" i="1">
                            <a:latin typeface="Cambria Math" panose="02040503050406030204" pitchFamily="18" charset="0"/>
                          </a:rPr>
                          <m:t>𝑄</m:t>
                        </m:r>
                        <m:r>
                          <a:rPr lang="en-ZA" sz="2000" i="1">
                            <a:latin typeface="Cambria Math" panose="02040503050406030204" pitchFamily="18" charset="0"/>
                          </a:rPr>
                          <m:t>+</m:t>
                        </m:r>
                        <m:r>
                          <a:rPr lang="en-ZA" sz="2000" i="1">
                            <a:latin typeface="Cambria Math" panose="02040503050406030204" pitchFamily="18" charset="0"/>
                          </a:rPr>
                          <m:t>𝑃</m:t>
                        </m:r>
                      </m:num>
                      <m:den>
                        <m:r>
                          <a:rPr lang="en-ZA" sz="2000" i="1">
                            <a:latin typeface="Cambria Math" panose="02040503050406030204" pitchFamily="18" charset="0"/>
                          </a:rPr>
                          <m:t>2</m:t>
                        </m:r>
                      </m:den>
                    </m:f>
                    <m:r>
                      <a:rPr lang="en-ZA" sz="2000" b="0" i="1" smtClean="0">
                        <a:latin typeface="Cambria Math" panose="02040503050406030204" pitchFamily="18" charset="0"/>
                      </a:rPr>
                      <m:t>)+</m:t>
                    </m:r>
                    <m:f>
                      <m:fPr>
                        <m:ctrlPr>
                          <a:rPr lang="en-ZA" sz="2000" i="1">
                            <a:latin typeface="Cambria Math" panose="02040503050406030204" pitchFamily="18" charset="0"/>
                          </a:rPr>
                        </m:ctrlPr>
                      </m:fPr>
                      <m:num>
                        <m:r>
                          <a:rPr lang="en-ZA" sz="2000" i="1">
                            <a:latin typeface="Cambria Math" panose="02040503050406030204" pitchFamily="18" charset="0"/>
                          </a:rPr>
                          <m:t>1</m:t>
                        </m:r>
                      </m:num>
                      <m:den>
                        <m:r>
                          <a:rPr lang="en-ZA" sz="2000" i="1">
                            <a:latin typeface="Cambria Math" panose="02040503050406030204" pitchFamily="18" charset="0"/>
                          </a:rPr>
                          <m:t>2</m:t>
                        </m:r>
                      </m:den>
                    </m:f>
                    <m:r>
                      <a:rPr lang="en-ZA" sz="2000" i="1">
                        <a:latin typeface="Cambria Math" panose="02040503050406030204" pitchFamily="18" charset="0"/>
                      </a:rPr>
                      <m:t> </m:t>
                    </m:r>
                    <m:sSub>
                      <m:sSubPr>
                        <m:ctrlPr>
                          <a:rPr lang="en-ZA" sz="2000" i="1">
                            <a:latin typeface="Cambria Math" panose="02040503050406030204" pitchFamily="18" charset="0"/>
                          </a:rPr>
                        </m:ctrlPr>
                      </m:sSubPr>
                      <m:e>
                        <m:r>
                          <a:rPr lang="en-ZA" sz="2000" i="1">
                            <a:latin typeface="Cambria Math" panose="02040503050406030204" pitchFamily="18" charset="0"/>
                          </a:rPr>
                          <m:t>𝐷</m:t>
                        </m:r>
                      </m:e>
                      <m:sub>
                        <m:r>
                          <a:rPr lang="en-ZA" sz="2000" i="1">
                            <a:latin typeface="Cambria Math" panose="02040503050406030204" pitchFamily="18" charset="0"/>
                          </a:rPr>
                          <m:t>𝐾𝐿</m:t>
                        </m:r>
                      </m:sub>
                    </m:sSub>
                    <m:r>
                      <a:rPr lang="en-ZA" sz="2000" i="1">
                        <a:latin typeface="Cambria Math" panose="02040503050406030204" pitchFamily="18" charset="0"/>
                      </a:rPr>
                      <m:t>(</m:t>
                    </m:r>
                    <m:r>
                      <a:rPr lang="en-ZA" sz="2000" b="0" i="1" smtClean="0">
                        <a:latin typeface="Cambria Math" panose="02040503050406030204" pitchFamily="18" charset="0"/>
                      </a:rPr>
                      <m:t>𝑃</m:t>
                    </m:r>
                    <m:r>
                      <a:rPr lang="en-ZA" sz="2000" i="1">
                        <a:latin typeface="Cambria Math" panose="02040503050406030204" pitchFamily="18" charset="0"/>
                      </a:rPr>
                      <m:t>||</m:t>
                    </m:r>
                    <m:f>
                      <m:fPr>
                        <m:ctrlPr>
                          <a:rPr lang="en-ZA" sz="2000" i="1">
                            <a:latin typeface="Cambria Math" panose="02040503050406030204" pitchFamily="18" charset="0"/>
                          </a:rPr>
                        </m:ctrlPr>
                      </m:fPr>
                      <m:num>
                        <m:r>
                          <a:rPr lang="en-ZA" sz="2000" i="1">
                            <a:latin typeface="Cambria Math" panose="02040503050406030204" pitchFamily="18" charset="0"/>
                          </a:rPr>
                          <m:t>𝑄</m:t>
                        </m:r>
                        <m:r>
                          <a:rPr lang="en-ZA" sz="2000" i="1">
                            <a:latin typeface="Cambria Math" panose="02040503050406030204" pitchFamily="18" charset="0"/>
                          </a:rPr>
                          <m:t>+</m:t>
                        </m:r>
                        <m:r>
                          <a:rPr lang="en-ZA" sz="2000" i="1">
                            <a:latin typeface="Cambria Math" panose="02040503050406030204" pitchFamily="18" charset="0"/>
                          </a:rPr>
                          <m:t>𝑃</m:t>
                        </m:r>
                      </m:num>
                      <m:den>
                        <m:r>
                          <a:rPr lang="en-ZA" sz="2000" i="1">
                            <a:latin typeface="Cambria Math" panose="02040503050406030204" pitchFamily="18" charset="0"/>
                          </a:rPr>
                          <m:t>2</m:t>
                        </m:r>
                      </m:den>
                    </m:f>
                    <m:r>
                      <a:rPr lang="en-ZA" sz="2000" i="1">
                        <a:latin typeface="Cambria Math" panose="02040503050406030204" pitchFamily="18" charset="0"/>
                      </a:rPr>
                      <m:t>)</m:t>
                    </m:r>
                  </m:oMath>
                </a14:m>
                <a:r>
                  <a:rPr lang="en-ZA" sz="2000" dirty="0"/>
                  <a:t>   Jensen Shannon Divergence</a:t>
                </a:r>
              </a:p>
            </p:txBody>
          </p:sp>
        </mc:Choice>
        <mc:Fallback xmlns="">
          <p:sp>
            <p:nvSpPr>
              <p:cNvPr id="6" name="TextBox 5">
                <a:extLst>
                  <a:ext uri="{FF2B5EF4-FFF2-40B4-BE49-F238E27FC236}">
                    <a16:creationId xmlns:a16="http://schemas.microsoft.com/office/drawing/2014/main" id="{3F8BECD4-B4D9-4A44-B7A1-B041659AFAA2}"/>
                  </a:ext>
                </a:extLst>
              </p:cNvPr>
              <p:cNvSpPr txBox="1">
                <a:spLocks noRot="1" noChangeAspect="1" noMove="1" noResize="1" noEditPoints="1" noAdjustHandles="1" noChangeArrowheads="1" noChangeShapeType="1" noTextEdit="1"/>
              </p:cNvSpPr>
              <p:nvPr/>
            </p:nvSpPr>
            <p:spPr>
              <a:xfrm>
                <a:off x="370333" y="1178063"/>
                <a:ext cx="9122458" cy="2250937"/>
              </a:xfrm>
              <a:prstGeom prst="rect">
                <a:avLst/>
              </a:prstGeom>
              <a:blipFill>
                <a:blip r:embed="rId4"/>
                <a:stretch>
                  <a:fillRect l="-735" t="-1081" b="-811"/>
                </a:stretch>
              </a:blipFill>
            </p:spPr>
            <p:txBody>
              <a:bodyPr/>
              <a:lstStyle/>
              <a:p>
                <a:r>
                  <a:rPr lang="en-ZA">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C7BEF79-B752-4450-B152-8A2D78197BDA}"/>
                  </a:ext>
                </a:extLst>
              </p:cNvPr>
              <p:cNvSpPr txBox="1"/>
              <p:nvPr/>
            </p:nvSpPr>
            <p:spPr>
              <a:xfrm>
                <a:off x="94268" y="6084683"/>
                <a:ext cx="9822730" cy="622414"/>
              </a:xfrm>
              <a:prstGeom prst="rect">
                <a:avLst/>
              </a:prstGeom>
              <a:noFill/>
            </p:spPr>
            <p:txBody>
              <a:bodyPr wrap="square" rtlCol="0">
                <a:spAutoFit/>
              </a:bodyPr>
              <a:lstStyle/>
              <a:p>
                <a:r>
                  <a:rPr lang="en-ZA" sz="2000" dirty="0"/>
                  <a:t>Therefore:     total_loss =</a:t>
                </a:r>
                <a14:m>
                  <m:oMath xmlns:m="http://schemas.openxmlformats.org/officeDocument/2006/math">
                    <m:r>
                      <a:rPr lang="en-ZA" sz="2000" b="0" i="0" smtClean="0">
                        <a:latin typeface="Cambria Math" panose="02040503050406030204" pitchFamily="18" charset="0"/>
                      </a:rPr>
                      <m:t>   </m:t>
                    </m:r>
                    <m:r>
                      <a:rPr lang="en-ZA" sz="2000" b="0" i="1" smtClean="0">
                        <a:latin typeface="Cambria Math" panose="02040503050406030204" pitchFamily="18" charset="0"/>
                      </a:rPr>
                      <m:t>2. </m:t>
                    </m:r>
                    <m:r>
                      <a:rPr lang="en-ZA" sz="2000" i="1">
                        <a:latin typeface="Cambria Math" panose="02040503050406030204" pitchFamily="18" charset="0"/>
                      </a:rPr>
                      <m:t>𝐽𝑆𝐷</m:t>
                    </m:r>
                    <m:r>
                      <a:rPr lang="en-ZA" sz="2000" i="1">
                        <a:latin typeface="Cambria Math" panose="02040503050406030204" pitchFamily="18" charset="0"/>
                      </a:rPr>
                      <m:t>(</m:t>
                    </m:r>
                    <m:sSub>
                      <m:sSubPr>
                        <m:ctrlPr>
                          <a:rPr lang="en-ZA" sz="2000" i="1">
                            <a:latin typeface="Cambria Math" panose="02040503050406030204" pitchFamily="18" charset="0"/>
                          </a:rPr>
                        </m:ctrlPr>
                      </m:sSubPr>
                      <m:e>
                        <m:r>
                          <a:rPr lang="en-ZA" sz="2000" i="1">
                            <a:latin typeface="Cambria Math" panose="02040503050406030204" pitchFamily="18" charset="0"/>
                          </a:rPr>
                          <m:t>𝑝</m:t>
                        </m:r>
                      </m:e>
                      <m:sub>
                        <m:r>
                          <a:rPr lang="en-ZA" sz="2000" i="1">
                            <a:latin typeface="Cambria Math" panose="02040503050406030204" pitchFamily="18" charset="0"/>
                          </a:rPr>
                          <m:t>𝑥</m:t>
                        </m:r>
                      </m:sub>
                    </m:sSub>
                    <m:r>
                      <a:rPr lang="en-ZA" sz="2000" i="1">
                        <a:latin typeface="Cambria Math" panose="02040503050406030204" pitchFamily="18" charset="0"/>
                      </a:rPr>
                      <m:t>|</m:t>
                    </m:r>
                    <m:d>
                      <m:dPr>
                        <m:begChr m:val="|"/>
                        <m:ctrlPr>
                          <a:rPr lang="en-ZA" sz="2000" i="1">
                            <a:latin typeface="Cambria Math" panose="02040503050406030204" pitchFamily="18" charset="0"/>
                          </a:rPr>
                        </m:ctrlPr>
                      </m:dPr>
                      <m:e>
                        <m:sSub>
                          <m:sSubPr>
                            <m:ctrlPr>
                              <a:rPr lang="en-ZA" sz="2000" i="1">
                                <a:latin typeface="Cambria Math" panose="02040503050406030204" pitchFamily="18" charset="0"/>
                              </a:rPr>
                            </m:ctrlPr>
                          </m:sSubPr>
                          <m:e>
                            <m:r>
                              <a:rPr lang="en-ZA" sz="2000" i="1">
                                <a:latin typeface="Cambria Math" panose="02040503050406030204" pitchFamily="18" charset="0"/>
                              </a:rPr>
                              <m:t>𝑝</m:t>
                            </m:r>
                          </m:e>
                          <m:sub>
                            <m:r>
                              <a:rPr lang="en-ZA" sz="2000" i="1">
                                <a:latin typeface="Cambria Math" panose="02040503050406030204" pitchFamily="18" charset="0"/>
                              </a:rPr>
                              <m:t>𝑧</m:t>
                            </m:r>
                          </m:sub>
                        </m:sSub>
                      </m:e>
                    </m:d>
                  </m:oMath>
                </a14:m>
                <a:r>
                  <a:rPr lang="en-ZA" sz="2000" dirty="0"/>
                  <a:t> - log(4)     if </a:t>
                </a:r>
                <a14:m>
                  <m:oMath xmlns:m="http://schemas.openxmlformats.org/officeDocument/2006/math">
                    <m:r>
                      <m:rPr>
                        <m:sty m:val="p"/>
                      </m:rPr>
                      <a:rPr lang="en-ZA" sz="2000">
                        <a:latin typeface="Cambria Math" panose="02040503050406030204" pitchFamily="18" charset="0"/>
                      </a:rPr>
                      <m:t>D</m:t>
                    </m:r>
                    <m:r>
                      <a:rPr lang="en-ZA" sz="2000">
                        <a:latin typeface="Cambria Math" panose="02040503050406030204" pitchFamily="18" charset="0"/>
                      </a:rPr>
                      <m:t>(</m:t>
                    </m:r>
                    <m:r>
                      <m:rPr>
                        <m:sty m:val="p"/>
                      </m:rPr>
                      <a:rPr lang="en-ZA" sz="2000">
                        <a:latin typeface="Cambria Math" panose="02040503050406030204" pitchFamily="18" charset="0"/>
                      </a:rPr>
                      <m:t>x</m:t>
                    </m:r>
                    <m:r>
                      <a:rPr lang="en-ZA" sz="2000">
                        <a:latin typeface="Cambria Math" panose="02040503050406030204" pitchFamily="18" charset="0"/>
                      </a:rPr>
                      <m:t>)</m:t>
                    </m:r>
                    <m:r>
                      <a:rPr lang="en-ZA" sz="2000" i="1">
                        <a:latin typeface="Cambria Math" panose="02040503050406030204" pitchFamily="18" charset="0"/>
                      </a:rPr>
                      <m:t>=</m:t>
                    </m:r>
                    <m:f>
                      <m:fPr>
                        <m:ctrlPr>
                          <a:rPr lang="en-ZA" sz="2000" i="1">
                            <a:latin typeface="Cambria Math" panose="02040503050406030204" pitchFamily="18" charset="0"/>
                          </a:rPr>
                        </m:ctrlPr>
                      </m:fPr>
                      <m:num>
                        <m:sSub>
                          <m:sSubPr>
                            <m:ctrlPr>
                              <a:rPr lang="en-ZA" sz="2000" i="1">
                                <a:latin typeface="Cambria Math" panose="02040503050406030204" pitchFamily="18" charset="0"/>
                              </a:rPr>
                            </m:ctrlPr>
                          </m:sSubPr>
                          <m:e>
                            <m:r>
                              <a:rPr lang="en-ZA" sz="2000" i="1">
                                <a:latin typeface="Cambria Math" panose="02040503050406030204" pitchFamily="18" charset="0"/>
                              </a:rPr>
                              <m:t>𝑝</m:t>
                            </m:r>
                          </m:e>
                          <m:sub>
                            <m:r>
                              <a:rPr lang="en-ZA" sz="2000" i="1">
                                <a:latin typeface="Cambria Math" panose="02040503050406030204" pitchFamily="18" charset="0"/>
                              </a:rPr>
                              <m:t>𝑥</m:t>
                            </m:r>
                          </m:sub>
                        </m:sSub>
                        <m:d>
                          <m:dPr>
                            <m:ctrlPr>
                              <a:rPr lang="en-ZA" sz="2000" i="1">
                                <a:latin typeface="Cambria Math" panose="02040503050406030204" pitchFamily="18" charset="0"/>
                              </a:rPr>
                            </m:ctrlPr>
                          </m:dPr>
                          <m:e>
                            <m:r>
                              <a:rPr lang="en-ZA" sz="2000" i="1">
                                <a:latin typeface="Cambria Math" panose="02040503050406030204" pitchFamily="18" charset="0"/>
                              </a:rPr>
                              <m:t>𝑥</m:t>
                            </m:r>
                          </m:e>
                        </m:d>
                      </m:num>
                      <m:den>
                        <m:sSub>
                          <m:sSubPr>
                            <m:ctrlPr>
                              <a:rPr lang="en-ZA" sz="2000" i="1">
                                <a:latin typeface="Cambria Math" panose="02040503050406030204" pitchFamily="18" charset="0"/>
                              </a:rPr>
                            </m:ctrlPr>
                          </m:sSubPr>
                          <m:e>
                            <m:r>
                              <a:rPr lang="en-ZA" sz="2000" i="1">
                                <a:latin typeface="Cambria Math" panose="02040503050406030204" pitchFamily="18" charset="0"/>
                              </a:rPr>
                              <m:t>𝑝</m:t>
                            </m:r>
                          </m:e>
                          <m:sub>
                            <m:r>
                              <a:rPr lang="en-ZA" sz="2000" i="1">
                                <a:latin typeface="Cambria Math" panose="02040503050406030204" pitchFamily="18" charset="0"/>
                              </a:rPr>
                              <m:t>𝑥</m:t>
                            </m:r>
                          </m:sub>
                        </m:sSub>
                        <m:d>
                          <m:dPr>
                            <m:ctrlPr>
                              <a:rPr lang="en-ZA" sz="2000" i="1">
                                <a:latin typeface="Cambria Math" panose="02040503050406030204" pitchFamily="18" charset="0"/>
                              </a:rPr>
                            </m:ctrlPr>
                          </m:dPr>
                          <m:e>
                            <m:r>
                              <a:rPr lang="en-ZA" sz="2000" i="1">
                                <a:latin typeface="Cambria Math" panose="02040503050406030204" pitchFamily="18" charset="0"/>
                              </a:rPr>
                              <m:t>𝑥</m:t>
                            </m:r>
                          </m:e>
                        </m:d>
                        <m:r>
                          <a:rPr lang="en-ZA" sz="2000" i="1">
                            <a:latin typeface="Cambria Math" panose="02040503050406030204" pitchFamily="18" charset="0"/>
                          </a:rPr>
                          <m:t> +</m:t>
                        </m:r>
                        <m:sSub>
                          <m:sSubPr>
                            <m:ctrlPr>
                              <a:rPr lang="en-ZA" sz="2000" i="1">
                                <a:latin typeface="Cambria Math" panose="02040503050406030204" pitchFamily="18" charset="0"/>
                              </a:rPr>
                            </m:ctrlPr>
                          </m:sSubPr>
                          <m:e>
                            <m:r>
                              <a:rPr lang="en-ZA" sz="2000" i="1">
                                <a:latin typeface="Cambria Math" panose="02040503050406030204" pitchFamily="18" charset="0"/>
                              </a:rPr>
                              <m:t>𝑝</m:t>
                            </m:r>
                          </m:e>
                          <m:sub>
                            <m:r>
                              <a:rPr lang="en-ZA" sz="2000" i="1">
                                <a:latin typeface="Cambria Math" panose="02040503050406030204" pitchFamily="18" charset="0"/>
                              </a:rPr>
                              <m:t>𝑧</m:t>
                            </m:r>
                            <m:d>
                              <m:dPr>
                                <m:ctrlPr>
                                  <a:rPr lang="en-ZA" sz="2000" i="1">
                                    <a:latin typeface="Cambria Math" panose="02040503050406030204" pitchFamily="18" charset="0"/>
                                  </a:rPr>
                                </m:ctrlPr>
                              </m:dPr>
                              <m:e>
                                <m:r>
                                  <a:rPr lang="en-ZA" sz="2000" i="1">
                                    <a:latin typeface="Cambria Math" panose="02040503050406030204" pitchFamily="18" charset="0"/>
                                  </a:rPr>
                                  <m:t>𝑥</m:t>
                                </m:r>
                              </m:e>
                            </m:d>
                          </m:sub>
                        </m:sSub>
                      </m:den>
                    </m:f>
                  </m:oMath>
                </a14:m>
                <a:r>
                  <a:rPr lang="en-ZA" sz="2000" dirty="0"/>
                  <a:t> </a:t>
                </a:r>
              </a:p>
            </p:txBody>
          </p:sp>
        </mc:Choice>
        <mc:Fallback xmlns="">
          <p:sp>
            <p:nvSpPr>
              <p:cNvPr id="11" name="TextBox 10">
                <a:extLst>
                  <a:ext uri="{FF2B5EF4-FFF2-40B4-BE49-F238E27FC236}">
                    <a16:creationId xmlns:a16="http://schemas.microsoft.com/office/drawing/2014/main" id="{2C7BEF79-B752-4450-B152-8A2D78197BDA}"/>
                  </a:ext>
                </a:extLst>
              </p:cNvPr>
              <p:cNvSpPr txBox="1">
                <a:spLocks noRot="1" noChangeAspect="1" noMove="1" noResize="1" noEditPoints="1" noAdjustHandles="1" noChangeArrowheads="1" noChangeShapeType="1" noTextEdit="1"/>
              </p:cNvSpPr>
              <p:nvPr/>
            </p:nvSpPr>
            <p:spPr>
              <a:xfrm>
                <a:off x="94268" y="6084683"/>
                <a:ext cx="9822730" cy="622414"/>
              </a:xfrm>
              <a:prstGeom prst="rect">
                <a:avLst/>
              </a:prstGeom>
              <a:blipFill>
                <a:blip r:embed="rId5"/>
                <a:stretch>
                  <a:fillRect l="-620"/>
                </a:stretch>
              </a:blipFill>
            </p:spPr>
            <p:txBody>
              <a:bodyPr/>
              <a:lstStyle/>
              <a:p>
                <a:r>
                  <a:rPr lang="en-ZA">
                    <a:noFill/>
                  </a:rPr>
                  <a:t> </a:t>
                </a:r>
              </a:p>
            </p:txBody>
          </p:sp>
        </mc:Fallback>
      </mc:AlternateContent>
      <p:cxnSp>
        <p:nvCxnSpPr>
          <p:cNvPr id="13" name="Straight Arrow Connector 12">
            <a:extLst>
              <a:ext uri="{FF2B5EF4-FFF2-40B4-BE49-F238E27FC236}">
                <a16:creationId xmlns:a16="http://schemas.microsoft.com/office/drawing/2014/main" id="{28196C20-E0D2-4C90-9109-D6A5B6074529}"/>
              </a:ext>
            </a:extLst>
          </p:cNvPr>
          <p:cNvCxnSpPr>
            <a:cxnSpLocks/>
          </p:cNvCxnSpPr>
          <p:nvPr/>
        </p:nvCxnSpPr>
        <p:spPr>
          <a:xfrm flipH="1">
            <a:off x="4468305" y="5542961"/>
            <a:ext cx="2413263" cy="54172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D5F24FA-CCAC-4092-B3D5-E404934584AD}"/>
                  </a:ext>
                </a:extLst>
              </p:cNvPr>
              <p:cNvSpPr txBox="1"/>
              <p:nvPr/>
            </p:nvSpPr>
            <p:spPr>
              <a:xfrm>
                <a:off x="6881567" y="5067104"/>
                <a:ext cx="1564267" cy="707886"/>
              </a:xfrm>
              <a:prstGeom prst="rect">
                <a:avLst/>
              </a:prstGeom>
              <a:noFill/>
            </p:spPr>
            <p:txBody>
              <a:bodyPr wrap="square" rtlCol="0">
                <a:spAutoFit/>
              </a:bodyPr>
              <a:lstStyle/>
              <a:p>
                <a:r>
                  <a:rPr lang="en-ZA" sz="2000" dirty="0"/>
                  <a:t>Equals zero for </a:t>
                </a:r>
                <a14:m>
                  <m:oMath xmlns:m="http://schemas.openxmlformats.org/officeDocument/2006/math">
                    <m:sSub>
                      <m:sSubPr>
                        <m:ctrlPr>
                          <a:rPr lang="en-ZA" sz="2000" b="0" i="1" smtClean="0">
                            <a:latin typeface="Cambria Math" panose="02040503050406030204" pitchFamily="18" charset="0"/>
                          </a:rPr>
                        </m:ctrlPr>
                      </m:sSubPr>
                      <m:e>
                        <m:r>
                          <a:rPr lang="en-ZA" sz="2000" b="0" i="1" smtClean="0">
                            <a:latin typeface="Cambria Math" panose="02040503050406030204" pitchFamily="18" charset="0"/>
                          </a:rPr>
                          <m:t>𝑝</m:t>
                        </m:r>
                      </m:e>
                      <m:sub>
                        <m:r>
                          <a:rPr lang="en-ZA" sz="2000" b="0" i="1" smtClean="0">
                            <a:latin typeface="Cambria Math" panose="02040503050406030204" pitchFamily="18" charset="0"/>
                          </a:rPr>
                          <m:t>𝑥</m:t>
                        </m:r>
                      </m:sub>
                    </m:sSub>
                    <m:r>
                      <a:rPr lang="en-ZA" sz="2000" b="0" i="1" smtClean="0">
                        <a:latin typeface="Cambria Math" panose="02040503050406030204" pitchFamily="18" charset="0"/>
                      </a:rPr>
                      <m:t>=</m:t>
                    </m:r>
                    <m:sSub>
                      <m:sSubPr>
                        <m:ctrlPr>
                          <a:rPr lang="en-ZA" sz="2000" b="0" i="1" smtClean="0">
                            <a:latin typeface="Cambria Math" panose="02040503050406030204" pitchFamily="18" charset="0"/>
                          </a:rPr>
                        </m:ctrlPr>
                      </m:sSubPr>
                      <m:e>
                        <m:r>
                          <a:rPr lang="en-ZA" sz="2000" b="0" i="1" smtClean="0">
                            <a:latin typeface="Cambria Math" panose="02040503050406030204" pitchFamily="18" charset="0"/>
                          </a:rPr>
                          <m:t>𝑝</m:t>
                        </m:r>
                      </m:e>
                      <m:sub>
                        <m:r>
                          <a:rPr lang="en-ZA" sz="2000" b="0" i="1" smtClean="0">
                            <a:latin typeface="Cambria Math" panose="02040503050406030204" pitchFamily="18" charset="0"/>
                          </a:rPr>
                          <m:t>𝑧</m:t>
                        </m:r>
                      </m:sub>
                    </m:sSub>
                  </m:oMath>
                </a14:m>
                <a:endParaRPr lang="en-ZA" sz="2000" dirty="0"/>
              </a:p>
            </p:txBody>
          </p:sp>
        </mc:Choice>
        <mc:Fallback xmlns="">
          <p:sp>
            <p:nvSpPr>
              <p:cNvPr id="15" name="TextBox 14">
                <a:extLst>
                  <a:ext uri="{FF2B5EF4-FFF2-40B4-BE49-F238E27FC236}">
                    <a16:creationId xmlns:a16="http://schemas.microsoft.com/office/drawing/2014/main" id="{4D5F24FA-CCAC-4092-B3D5-E404934584AD}"/>
                  </a:ext>
                </a:extLst>
              </p:cNvPr>
              <p:cNvSpPr txBox="1">
                <a:spLocks noRot="1" noChangeAspect="1" noMove="1" noResize="1" noEditPoints="1" noAdjustHandles="1" noChangeArrowheads="1" noChangeShapeType="1" noTextEdit="1"/>
              </p:cNvSpPr>
              <p:nvPr/>
            </p:nvSpPr>
            <p:spPr>
              <a:xfrm>
                <a:off x="6881567" y="5067104"/>
                <a:ext cx="1564267" cy="707886"/>
              </a:xfrm>
              <a:prstGeom prst="rect">
                <a:avLst/>
              </a:prstGeom>
              <a:blipFill>
                <a:blip r:embed="rId6"/>
                <a:stretch>
                  <a:fillRect l="-4297" t="-3448" r="-1563" b="-15517"/>
                </a:stretch>
              </a:blipFill>
            </p:spPr>
            <p:txBody>
              <a:bodyPr/>
              <a:lstStyle/>
              <a:p>
                <a:r>
                  <a:rPr lang="en-ZA">
                    <a:noFill/>
                  </a:rPr>
                  <a:t> </a:t>
                </a:r>
              </a:p>
            </p:txBody>
          </p:sp>
        </mc:Fallback>
      </mc:AlternateContent>
    </p:spTree>
    <p:extLst>
      <p:ext uri="{BB962C8B-B14F-4D97-AF65-F5344CB8AC3E}">
        <p14:creationId xmlns:p14="http://schemas.microsoft.com/office/powerpoint/2010/main" val="434825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BD1CA9FA-1B0A-450D-AC96-F6F1CA4FED69}"/>
              </a:ext>
            </a:extLst>
          </p:cNvPr>
          <p:cNvSpPr txBox="1">
            <a:spLocks/>
          </p:cNvSpPr>
          <p:nvPr/>
        </p:nvSpPr>
        <p:spPr>
          <a:xfrm>
            <a:off x="1700387" y="114676"/>
            <a:ext cx="7874227" cy="840925"/>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marR="0" lvl="1"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2pPr>
            <a:lvl3pPr marR="0" lvl="2"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3pPr>
            <a:lvl4pPr marR="0" lvl="3"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4pPr>
            <a:lvl5pPr marR="0" lvl="4"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5pPr>
            <a:lvl6pPr marR="0" lvl="5"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6pPr>
            <a:lvl7pPr marR="0" lvl="6"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7pPr>
            <a:lvl8pPr marR="0" lvl="7"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8pPr>
            <a:lvl9pPr marR="0" lvl="8"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9pPr>
          </a:lstStyle>
          <a:p>
            <a:pPr marL="0" marR="0" lvl="0" indent="0" algn="ctr" defTabSz="914400" rtl="0" eaLnBrk="1" fontAlgn="auto" latinLnBrk="0" hangingPunct="1">
              <a:lnSpc>
                <a:spcPct val="100000"/>
              </a:lnSpc>
              <a:spcBef>
                <a:spcPts val="0"/>
              </a:spcBef>
              <a:spcAft>
                <a:spcPts val="0"/>
              </a:spcAft>
              <a:buClr>
                <a:srgbClr val="434343"/>
              </a:buClr>
              <a:buSzPts val="4800"/>
              <a:buFont typeface="Lato Hairline"/>
              <a:buNone/>
              <a:tabLst/>
              <a:defRPr/>
            </a:pPr>
            <a:r>
              <a:rPr kumimoji="0" lang="en-ZA" sz="4800" b="0" i="0" u="none" strike="noStrike" kern="0" cap="none" spc="0" normalizeH="0" baseline="0" noProof="0" dirty="0">
                <a:ln>
                  <a:noFill/>
                </a:ln>
                <a:solidFill>
                  <a:srgbClr val="434343"/>
                </a:solidFill>
                <a:effectLst/>
                <a:uLnTx/>
                <a:uFillTx/>
                <a:latin typeface="Lato Hairline"/>
                <a:sym typeface="Lato Hairline"/>
              </a:rPr>
              <a:t>WGAN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20DFA16-3060-48A9-963B-53449460CE00}"/>
                  </a:ext>
                </a:extLst>
              </p:cNvPr>
              <p:cNvSpPr txBox="1"/>
              <p:nvPr/>
            </p:nvSpPr>
            <p:spPr>
              <a:xfrm>
                <a:off x="603682" y="831314"/>
                <a:ext cx="7661429" cy="5688352"/>
              </a:xfrm>
              <a:prstGeom prst="rect">
                <a:avLst/>
              </a:prstGeom>
              <a:noFill/>
            </p:spPr>
            <p:txBody>
              <a:bodyPr wrap="square" rtlCol="0">
                <a:spAutoFit/>
              </a:bodyPr>
              <a:lstStyle/>
              <a:p>
                <a:r>
                  <a:rPr lang="en-ZA" sz="2000" dirty="0"/>
                  <a:t>Based on the Wasserstein (Earth Mover’s Distance) between two probability distributions:</a:t>
                </a:r>
              </a:p>
              <a:p>
                <a:endParaRPr lang="en-ZA" sz="2000" dirty="0"/>
              </a:p>
              <a:p>
                <a:pPr/>
                <a14:m>
                  <m:oMathPara xmlns:m="http://schemas.openxmlformats.org/officeDocument/2006/math">
                    <m:oMathParaPr>
                      <m:jc m:val="centerGroup"/>
                    </m:oMathParaPr>
                    <m:oMath xmlns:m="http://schemas.openxmlformats.org/officeDocument/2006/math">
                      <m:r>
                        <a:rPr lang="en-ZA" sz="2000" b="0" i="1" smtClean="0">
                          <a:latin typeface="Cambria Math" panose="02040503050406030204" pitchFamily="18" charset="0"/>
                        </a:rPr>
                        <m:t>𝑊</m:t>
                      </m:r>
                      <m:d>
                        <m:dPr>
                          <m:ctrlPr>
                            <a:rPr lang="en-ZA" sz="2000" b="0" i="1" smtClean="0">
                              <a:latin typeface="Cambria Math" panose="02040503050406030204" pitchFamily="18" charset="0"/>
                            </a:rPr>
                          </m:ctrlPr>
                        </m:dPr>
                        <m:e>
                          <m:sSub>
                            <m:sSubPr>
                              <m:ctrlPr>
                                <a:rPr lang="en-ZA" sz="2000" b="0" i="1" smtClean="0">
                                  <a:latin typeface="Cambria Math" panose="02040503050406030204" pitchFamily="18" charset="0"/>
                                </a:rPr>
                              </m:ctrlPr>
                            </m:sSubPr>
                            <m:e>
                              <m:r>
                                <a:rPr lang="en-ZA" sz="2000" b="0" i="1" smtClean="0">
                                  <a:latin typeface="Cambria Math" panose="02040503050406030204" pitchFamily="18" charset="0"/>
                                </a:rPr>
                                <m:t>𝑝</m:t>
                              </m:r>
                            </m:e>
                            <m:sub>
                              <m:r>
                                <a:rPr lang="en-ZA" sz="2000" b="0" i="1" smtClean="0">
                                  <a:latin typeface="Cambria Math" panose="02040503050406030204" pitchFamily="18" charset="0"/>
                                </a:rPr>
                                <m:t>𝑟</m:t>
                              </m:r>
                            </m:sub>
                          </m:sSub>
                          <m:r>
                            <a:rPr lang="en-ZA" sz="2000" b="0" i="1" smtClean="0">
                              <a:latin typeface="Cambria Math" panose="02040503050406030204" pitchFamily="18" charset="0"/>
                            </a:rPr>
                            <m:t>, </m:t>
                          </m:r>
                          <m:sSub>
                            <m:sSubPr>
                              <m:ctrlPr>
                                <a:rPr lang="en-ZA" sz="2000" b="0" i="1" smtClean="0">
                                  <a:latin typeface="Cambria Math" panose="02040503050406030204" pitchFamily="18" charset="0"/>
                                </a:rPr>
                              </m:ctrlPr>
                            </m:sSubPr>
                            <m:e>
                              <m:r>
                                <a:rPr lang="en-ZA" sz="2000" b="0" i="1" smtClean="0">
                                  <a:latin typeface="Cambria Math" panose="02040503050406030204" pitchFamily="18" charset="0"/>
                                </a:rPr>
                                <m:t>𝑝</m:t>
                              </m:r>
                            </m:e>
                            <m:sub>
                              <m:r>
                                <a:rPr lang="en-ZA" sz="2000" b="0" i="1" smtClean="0">
                                  <a:latin typeface="Cambria Math" panose="02040503050406030204" pitchFamily="18" charset="0"/>
                                </a:rPr>
                                <m:t>𝑔</m:t>
                              </m:r>
                            </m:sub>
                          </m:sSub>
                        </m:e>
                      </m:d>
                      <m:r>
                        <a:rPr lang="en-ZA" sz="2000" b="0" i="1" smtClean="0">
                          <a:latin typeface="Cambria Math" panose="02040503050406030204" pitchFamily="18" charset="0"/>
                        </a:rPr>
                        <m:t>=</m:t>
                      </m:r>
                      <m:func>
                        <m:funcPr>
                          <m:ctrlPr>
                            <a:rPr lang="en-ZA" sz="2000" b="0" i="1" smtClean="0">
                              <a:latin typeface="Cambria Math" panose="02040503050406030204" pitchFamily="18" charset="0"/>
                            </a:rPr>
                          </m:ctrlPr>
                        </m:funcPr>
                        <m:fName>
                          <m:limLow>
                            <m:limLowPr>
                              <m:ctrlPr>
                                <a:rPr lang="en-ZA" sz="2000" b="0" i="1" smtClean="0">
                                  <a:latin typeface="Cambria Math" panose="02040503050406030204" pitchFamily="18" charset="0"/>
                                </a:rPr>
                              </m:ctrlPr>
                            </m:limLowPr>
                            <m:e>
                              <m:r>
                                <m:rPr>
                                  <m:sty m:val="p"/>
                                </m:rPr>
                                <a:rPr lang="en-ZA" sz="2000" b="0" i="0" smtClean="0">
                                  <a:latin typeface="Cambria Math" panose="02040503050406030204" pitchFamily="18" charset="0"/>
                                </a:rPr>
                                <m:t>inf</m:t>
                              </m:r>
                            </m:e>
                            <m:lim>
                              <m:r>
                                <a:rPr lang="en-ZA" sz="2000" b="0" i="1" smtClean="0">
                                  <a:latin typeface="Cambria Math" panose="02040503050406030204" pitchFamily="18" charset="0"/>
                                  <a:ea typeface="Cambria Math" panose="02040503050406030204" pitchFamily="18" charset="0"/>
                                </a:rPr>
                                <m:t>𝛾</m:t>
                              </m:r>
                              <m:r>
                                <a:rPr lang="en-ZA" sz="2000" b="0" i="1" smtClean="0">
                                  <a:latin typeface="Cambria Math" panose="02040503050406030204" pitchFamily="18" charset="0"/>
                                  <a:ea typeface="Cambria Math" panose="02040503050406030204" pitchFamily="18" charset="0"/>
                                </a:rPr>
                                <m:t>∈</m:t>
                              </m:r>
                              <m:nary>
                                <m:naryPr>
                                  <m:chr m:val="∏"/>
                                  <m:subHide m:val="on"/>
                                  <m:supHide m:val="on"/>
                                  <m:ctrlPr>
                                    <a:rPr lang="en-ZA" sz="2000" i="1">
                                      <a:latin typeface="Cambria Math" panose="02040503050406030204" pitchFamily="18" charset="0"/>
                                      <a:ea typeface="Cambria Math" panose="02040503050406030204" pitchFamily="18" charset="0"/>
                                    </a:rPr>
                                  </m:ctrlPr>
                                </m:naryPr>
                                <m:sub/>
                                <m:sup/>
                                <m:e>
                                  <m:d>
                                    <m:dPr>
                                      <m:ctrlPr>
                                        <a:rPr lang="en-ZA" sz="2000" i="1">
                                          <a:latin typeface="Cambria Math" panose="02040503050406030204" pitchFamily="18" charset="0"/>
                                          <a:ea typeface="Cambria Math" panose="02040503050406030204" pitchFamily="18" charset="0"/>
                                        </a:rPr>
                                      </m:ctrlPr>
                                    </m:dPr>
                                    <m:e>
                                      <m:sSub>
                                        <m:sSubPr>
                                          <m:ctrlPr>
                                            <a:rPr lang="en-ZA" sz="2000" i="1">
                                              <a:latin typeface="Cambria Math" panose="02040503050406030204" pitchFamily="18" charset="0"/>
                                              <a:ea typeface="Cambria Math" panose="02040503050406030204" pitchFamily="18" charset="0"/>
                                            </a:rPr>
                                          </m:ctrlPr>
                                        </m:sSubPr>
                                        <m:e>
                                          <m:r>
                                            <a:rPr lang="en-ZA" sz="2000" b="0" i="1" smtClean="0">
                                              <a:latin typeface="Cambria Math" panose="02040503050406030204" pitchFamily="18" charset="0"/>
                                              <a:ea typeface="Cambria Math" panose="02040503050406030204" pitchFamily="18" charset="0"/>
                                            </a:rPr>
                                            <m:t>𝑝</m:t>
                                          </m:r>
                                        </m:e>
                                        <m:sub>
                                          <m:r>
                                            <a:rPr lang="en-ZA" sz="2000" i="1">
                                              <a:latin typeface="Cambria Math" panose="02040503050406030204" pitchFamily="18" charset="0"/>
                                              <a:ea typeface="Cambria Math" panose="02040503050406030204" pitchFamily="18" charset="0"/>
                                            </a:rPr>
                                            <m:t>𝑟</m:t>
                                          </m:r>
                                          <m:r>
                                            <a:rPr lang="en-ZA" sz="2000" i="1">
                                              <a:latin typeface="Cambria Math" panose="02040503050406030204" pitchFamily="18" charset="0"/>
                                              <a:ea typeface="Cambria Math" panose="02040503050406030204" pitchFamily="18" charset="0"/>
                                            </a:rPr>
                                            <m:t>, </m:t>
                                          </m:r>
                                        </m:sub>
                                      </m:sSub>
                                      <m:sSub>
                                        <m:sSubPr>
                                          <m:ctrlPr>
                                            <a:rPr lang="en-ZA" sz="2000" i="1">
                                              <a:latin typeface="Cambria Math" panose="02040503050406030204" pitchFamily="18" charset="0"/>
                                              <a:ea typeface="Cambria Math" panose="02040503050406030204" pitchFamily="18" charset="0"/>
                                            </a:rPr>
                                          </m:ctrlPr>
                                        </m:sSubPr>
                                        <m:e>
                                          <m:r>
                                            <a:rPr lang="en-ZA" sz="2000" b="0" i="1" smtClean="0">
                                              <a:latin typeface="Cambria Math" panose="02040503050406030204" pitchFamily="18" charset="0"/>
                                              <a:ea typeface="Cambria Math" panose="02040503050406030204" pitchFamily="18" charset="0"/>
                                            </a:rPr>
                                            <m:t>𝑝</m:t>
                                          </m:r>
                                        </m:e>
                                        <m:sub>
                                          <m:r>
                                            <a:rPr lang="en-ZA" sz="2000" i="1">
                                              <a:latin typeface="Cambria Math" panose="02040503050406030204" pitchFamily="18" charset="0"/>
                                              <a:ea typeface="Cambria Math" panose="02040503050406030204" pitchFamily="18" charset="0"/>
                                            </a:rPr>
                                            <m:t>𝑔</m:t>
                                          </m:r>
                                        </m:sub>
                                      </m:sSub>
                                    </m:e>
                                  </m:d>
                                  <m:r>
                                    <a:rPr lang="en-ZA" sz="2000" i="1">
                                      <a:latin typeface="Cambria Math" panose="02040503050406030204" pitchFamily="18" charset="0"/>
                                      <a:ea typeface="Cambria Math" panose="02040503050406030204" pitchFamily="18" charset="0"/>
                                    </a:rPr>
                                    <m:t>  </m:t>
                                  </m:r>
                                </m:e>
                              </m:nary>
                            </m:lim>
                          </m:limLow>
                        </m:fName>
                        <m:e>
                          <m:sSub>
                            <m:sSubPr>
                              <m:ctrlPr>
                                <a:rPr lang="en-ZA" sz="2000" b="0" i="1" smtClean="0">
                                  <a:latin typeface="Cambria Math" panose="02040503050406030204" pitchFamily="18" charset="0"/>
                                </a:rPr>
                              </m:ctrlPr>
                            </m:sSubPr>
                            <m:e>
                              <m:r>
                                <a:rPr lang="en-ZA" sz="2000" b="0" i="1" smtClean="0">
                                  <a:latin typeface="Cambria Math" panose="02040503050406030204" pitchFamily="18" charset="0"/>
                                </a:rPr>
                                <m:t>𝔼</m:t>
                              </m:r>
                            </m:e>
                            <m:sub>
                              <m:r>
                                <a:rPr lang="en-ZA" sz="2000" b="0" i="1" smtClean="0">
                                  <a:latin typeface="Cambria Math" panose="02040503050406030204" pitchFamily="18" charset="0"/>
                                </a:rPr>
                                <m:t>𝑥</m:t>
                              </m:r>
                              <m:r>
                                <a:rPr lang="en-ZA" sz="2000" b="0" i="1" smtClean="0">
                                  <a:latin typeface="Cambria Math" panose="02040503050406030204" pitchFamily="18" charset="0"/>
                                </a:rPr>
                                <m:t>, </m:t>
                              </m:r>
                              <m:r>
                                <a:rPr lang="en-ZA" sz="2000" b="0" i="1" smtClean="0">
                                  <a:latin typeface="Cambria Math" panose="02040503050406030204" pitchFamily="18" charset="0"/>
                                </a:rPr>
                                <m:t>𝑦</m:t>
                              </m:r>
                              <m:r>
                                <a:rPr lang="en-ZA" sz="2000" b="0" i="1" smtClean="0">
                                  <a:latin typeface="Cambria Math" panose="02040503050406030204" pitchFamily="18" charset="0"/>
                                </a:rPr>
                                <m:t>~</m:t>
                              </m:r>
                              <m:r>
                                <a:rPr lang="en-ZA" sz="2000" b="0" i="1" smtClean="0">
                                  <a:latin typeface="Cambria Math" panose="02040503050406030204" pitchFamily="18" charset="0"/>
                                  <a:ea typeface="Cambria Math" panose="02040503050406030204" pitchFamily="18" charset="0"/>
                                </a:rPr>
                                <m:t>𝛾</m:t>
                              </m:r>
                            </m:sub>
                          </m:sSub>
                          <m:r>
                            <a:rPr lang="en-ZA" sz="2000" b="0" i="1" smtClean="0">
                              <a:latin typeface="Cambria Math" panose="02040503050406030204" pitchFamily="18" charset="0"/>
                            </a:rPr>
                            <m:t>[ </m:t>
                          </m:r>
                          <m:d>
                            <m:dPr>
                              <m:begChr m:val="|"/>
                              <m:endChr m:val="|"/>
                              <m:ctrlPr>
                                <a:rPr lang="en-ZA" sz="2000" b="0" i="1" smtClean="0">
                                  <a:latin typeface="Cambria Math" panose="02040503050406030204" pitchFamily="18" charset="0"/>
                                </a:rPr>
                              </m:ctrlPr>
                            </m:dPr>
                            <m:e>
                              <m:d>
                                <m:dPr>
                                  <m:begChr m:val="|"/>
                                  <m:endChr m:val="|"/>
                                  <m:ctrlPr>
                                    <a:rPr lang="en-ZA" sz="2000" i="1">
                                      <a:latin typeface="Cambria Math" panose="02040503050406030204" pitchFamily="18" charset="0"/>
                                    </a:rPr>
                                  </m:ctrlPr>
                                </m:dPr>
                                <m:e>
                                  <m:r>
                                    <a:rPr lang="en-ZA" sz="2000" i="1">
                                      <a:latin typeface="Cambria Math" panose="02040503050406030204" pitchFamily="18" charset="0"/>
                                    </a:rPr>
                                    <m:t>𝑥</m:t>
                                  </m:r>
                                  <m:r>
                                    <a:rPr lang="en-ZA" sz="2000" i="1">
                                      <a:latin typeface="Cambria Math" panose="02040503050406030204" pitchFamily="18" charset="0"/>
                                    </a:rPr>
                                    <m:t>−</m:t>
                                  </m:r>
                                  <m:r>
                                    <a:rPr lang="en-ZA" sz="2000" i="1">
                                      <a:latin typeface="Cambria Math" panose="02040503050406030204" pitchFamily="18" charset="0"/>
                                    </a:rPr>
                                    <m:t>𝑦</m:t>
                                  </m:r>
                                </m:e>
                              </m:d>
                            </m:e>
                          </m:d>
                          <m:r>
                            <a:rPr lang="en-ZA" sz="2000" b="0" i="1" smtClean="0">
                              <a:latin typeface="Cambria Math" panose="02040503050406030204" pitchFamily="18" charset="0"/>
                            </a:rPr>
                            <m:t> ]</m:t>
                          </m:r>
                        </m:e>
                      </m:func>
                    </m:oMath>
                  </m:oMathPara>
                </a14:m>
                <a:endParaRPr lang="en-ZA" sz="2000" dirty="0"/>
              </a:p>
              <a:p>
                <a:endParaRPr lang="en-ZA" sz="2000" dirty="0"/>
              </a:p>
              <a:p>
                <a14:m>
                  <m:oMath xmlns:m="http://schemas.openxmlformats.org/officeDocument/2006/math">
                    <m:r>
                      <a:rPr lang="en-ZA" sz="2000" b="0" i="0" smtClean="0">
                        <a:latin typeface="Cambria Math" panose="02040503050406030204" pitchFamily="18" charset="0"/>
                        <a:ea typeface="Cambria Math" panose="02040503050406030204" pitchFamily="18" charset="0"/>
                      </a:rPr>
                      <m:t> </m:t>
                    </m:r>
                    <m:nary>
                      <m:naryPr>
                        <m:chr m:val="∏"/>
                        <m:subHide m:val="on"/>
                        <m:supHide m:val="on"/>
                        <m:ctrlPr>
                          <a:rPr lang="en-ZA" sz="2000" i="1">
                            <a:latin typeface="Cambria Math" panose="02040503050406030204" pitchFamily="18" charset="0"/>
                            <a:ea typeface="Cambria Math" panose="02040503050406030204" pitchFamily="18" charset="0"/>
                          </a:rPr>
                        </m:ctrlPr>
                      </m:naryPr>
                      <m:sub/>
                      <m:sup/>
                      <m:e>
                        <m:d>
                          <m:dPr>
                            <m:ctrlPr>
                              <a:rPr lang="en-ZA" sz="2000" i="1">
                                <a:latin typeface="Cambria Math" panose="02040503050406030204" pitchFamily="18" charset="0"/>
                                <a:ea typeface="Cambria Math" panose="02040503050406030204" pitchFamily="18" charset="0"/>
                              </a:rPr>
                            </m:ctrlPr>
                          </m:dPr>
                          <m:e>
                            <m:sSub>
                              <m:sSubPr>
                                <m:ctrlPr>
                                  <a:rPr lang="en-ZA" sz="2000" i="1">
                                    <a:latin typeface="Cambria Math" panose="02040503050406030204" pitchFamily="18" charset="0"/>
                                    <a:ea typeface="Cambria Math" panose="02040503050406030204" pitchFamily="18" charset="0"/>
                                  </a:rPr>
                                </m:ctrlPr>
                              </m:sSubPr>
                              <m:e>
                                <m:r>
                                  <a:rPr lang="en-ZA" sz="2000" i="1">
                                    <a:latin typeface="Cambria Math" panose="02040503050406030204" pitchFamily="18" charset="0"/>
                                    <a:ea typeface="Cambria Math" panose="02040503050406030204" pitchFamily="18" charset="0"/>
                                  </a:rPr>
                                  <m:t>𝑝</m:t>
                                </m:r>
                              </m:e>
                              <m:sub>
                                <m:r>
                                  <a:rPr lang="en-ZA" sz="2000" i="1">
                                    <a:latin typeface="Cambria Math" panose="02040503050406030204" pitchFamily="18" charset="0"/>
                                    <a:ea typeface="Cambria Math" panose="02040503050406030204" pitchFamily="18" charset="0"/>
                                  </a:rPr>
                                  <m:t>𝑟</m:t>
                                </m:r>
                                <m:r>
                                  <a:rPr lang="en-ZA" sz="2000" i="1">
                                    <a:latin typeface="Cambria Math" panose="02040503050406030204" pitchFamily="18" charset="0"/>
                                    <a:ea typeface="Cambria Math" panose="02040503050406030204" pitchFamily="18" charset="0"/>
                                  </a:rPr>
                                  <m:t>, </m:t>
                                </m:r>
                              </m:sub>
                            </m:sSub>
                            <m:sSub>
                              <m:sSubPr>
                                <m:ctrlPr>
                                  <a:rPr lang="en-ZA" sz="2000" i="1">
                                    <a:latin typeface="Cambria Math" panose="02040503050406030204" pitchFamily="18" charset="0"/>
                                    <a:ea typeface="Cambria Math" panose="02040503050406030204" pitchFamily="18" charset="0"/>
                                  </a:rPr>
                                </m:ctrlPr>
                              </m:sSubPr>
                              <m:e>
                                <m:r>
                                  <a:rPr lang="en-ZA" sz="2000" i="1">
                                    <a:latin typeface="Cambria Math" panose="02040503050406030204" pitchFamily="18" charset="0"/>
                                    <a:ea typeface="Cambria Math" panose="02040503050406030204" pitchFamily="18" charset="0"/>
                                  </a:rPr>
                                  <m:t>𝑝</m:t>
                                </m:r>
                              </m:e>
                              <m:sub>
                                <m:r>
                                  <a:rPr lang="en-ZA" sz="2000" i="1">
                                    <a:latin typeface="Cambria Math" panose="02040503050406030204" pitchFamily="18" charset="0"/>
                                    <a:ea typeface="Cambria Math" panose="02040503050406030204" pitchFamily="18" charset="0"/>
                                  </a:rPr>
                                  <m:t>𝑔</m:t>
                                </m:r>
                              </m:sub>
                            </m:sSub>
                          </m:e>
                        </m:d>
                        <m:r>
                          <a:rPr lang="en-ZA" sz="2000" i="1">
                            <a:latin typeface="Cambria Math" panose="02040503050406030204" pitchFamily="18" charset="0"/>
                            <a:ea typeface="Cambria Math" panose="02040503050406030204" pitchFamily="18" charset="0"/>
                          </a:rPr>
                          <m:t>  </m:t>
                        </m:r>
                      </m:e>
                    </m:nary>
                  </m:oMath>
                </a14:m>
                <a:r>
                  <a:rPr lang="en-ZA" sz="2000" dirty="0"/>
                  <a:t>= the set of all joint probability distributions between </a:t>
                </a:r>
                <a14:m>
                  <m:oMath xmlns:m="http://schemas.openxmlformats.org/officeDocument/2006/math">
                    <m:sSub>
                      <m:sSubPr>
                        <m:ctrlPr>
                          <a:rPr lang="en-ZA" sz="2000" i="1">
                            <a:latin typeface="Cambria Math" panose="02040503050406030204" pitchFamily="18" charset="0"/>
                            <a:ea typeface="Cambria Math" panose="02040503050406030204" pitchFamily="18" charset="0"/>
                          </a:rPr>
                        </m:ctrlPr>
                      </m:sSubPr>
                      <m:e>
                        <m:r>
                          <a:rPr lang="en-ZA" sz="2000" i="1">
                            <a:latin typeface="Cambria Math" panose="02040503050406030204" pitchFamily="18" charset="0"/>
                            <a:ea typeface="Cambria Math" panose="02040503050406030204" pitchFamily="18" charset="0"/>
                          </a:rPr>
                          <m:t>𝑝</m:t>
                        </m:r>
                      </m:e>
                      <m:sub>
                        <m:r>
                          <a:rPr lang="en-ZA" sz="2000" i="1">
                            <a:latin typeface="Cambria Math" panose="02040503050406030204" pitchFamily="18" charset="0"/>
                            <a:ea typeface="Cambria Math" panose="02040503050406030204" pitchFamily="18" charset="0"/>
                          </a:rPr>
                          <m:t>𝑟</m:t>
                        </m:r>
                        <m:r>
                          <a:rPr lang="en-ZA" sz="2000" b="0" i="1" smtClean="0">
                            <a:latin typeface="Cambria Math" panose="02040503050406030204" pitchFamily="18" charset="0"/>
                            <a:ea typeface="Cambria Math" panose="02040503050406030204" pitchFamily="18" charset="0"/>
                          </a:rPr>
                          <m:t> </m:t>
                        </m:r>
                      </m:sub>
                    </m:sSub>
                  </m:oMath>
                </a14:m>
                <a:r>
                  <a:rPr lang="en-ZA" sz="2000" dirty="0"/>
                  <a:t>and </a:t>
                </a:r>
                <a14:m>
                  <m:oMath xmlns:m="http://schemas.openxmlformats.org/officeDocument/2006/math">
                    <m:sSub>
                      <m:sSubPr>
                        <m:ctrlPr>
                          <a:rPr lang="en-ZA" sz="2000" i="1">
                            <a:latin typeface="Cambria Math" panose="02040503050406030204" pitchFamily="18" charset="0"/>
                            <a:ea typeface="Cambria Math" panose="02040503050406030204" pitchFamily="18" charset="0"/>
                          </a:rPr>
                        </m:ctrlPr>
                      </m:sSubPr>
                      <m:e>
                        <m:r>
                          <a:rPr lang="en-ZA" sz="2000" i="1">
                            <a:latin typeface="Cambria Math" panose="02040503050406030204" pitchFamily="18" charset="0"/>
                            <a:ea typeface="Cambria Math" panose="02040503050406030204" pitchFamily="18" charset="0"/>
                          </a:rPr>
                          <m:t>𝑝</m:t>
                        </m:r>
                      </m:e>
                      <m:sub>
                        <m:r>
                          <a:rPr lang="en-ZA" sz="2000" i="1">
                            <a:latin typeface="Cambria Math" panose="02040503050406030204" pitchFamily="18" charset="0"/>
                            <a:ea typeface="Cambria Math" panose="02040503050406030204" pitchFamily="18" charset="0"/>
                          </a:rPr>
                          <m:t>𝑔</m:t>
                        </m:r>
                      </m:sub>
                    </m:sSub>
                  </m:oMath>
                </a14:m>
                <a:r>
                  <a:rPr lang="en-ZA" sz="2000" dirty="0"/>
                  <a:t>. One joint distribution (</a:t>
                </a:r>
                <a14:m>
                  <m:oMath xmlns:m="http://schemas.openxmlformats.org/officeDocument/2006/math">
                    <m:r>
                      <a:rPr lang="en-ZA" sz="2000" i="1" smtClean="0">
                        <a:latin typeface="Cambria Math" panose="02040503050406030204" pitchFamily="18" charset="0"/>
                        <a:ea typeface="Cambria Math" panose="02040503050406030204" pitchFamily="18" charset="0"/>
                      </a:rPr>
                      <m:t>𝛾</m:t>
                    </m:r>
                    <m:r>
                      <a:rPr lang="en-ZA" sz="2000" b="0" i="1" smtClean="0">
                        <a:latin typeface="Cambria Math" panose="02040503050406030204" pitchFamily="18" charset="0"/>
                        <a:ea typeface="Cambria Math" panose="02040503050406030204" pitchFamily="18" charset="0"/>
                      </a:rPr>
                      <m:t>(</m:t>
                    </m:r>
                    <m:r>
                      <a:rPr lang="en-ZA" sz="2000" b="0" i="1" smtClean="0">
                        <a:latin typeface="Cambria Math" panose="02040503050406030204" pitchFamily="18" charset="0"/>
                        <a:ea typeface="Cambria Math" panose="02040503050406030204" pitchFamily="18" charset="0"/>
                      </a:rPr>
                      <m:t>𝑥</m:t>
                    </m:r>
                    <m:r>
                      <a:rPr lang="en-ZA" sz="2000" b="0" i="1" smtClean="0">
                        <a:latin typeface="Cambria Math" panose="02040503050406030204" pitchFamily="18" charset="0"/>
                        <a:ea typeface="Cambria Math" panose="02040503050406030204" pitchFamily="18" charset="0"/>
                      </a:rPr>
                      <m:t>, </m:t>
                    </m:r>
                    <m:r>
                      <a:rPr lang="en-ZA" sz="2000" b="0" i="1" smtClean="0">
                        <a:latin typeface="Cambria Math" panose="02040503050406030204" pitchFamily="18" charset="0"/>
                        <a:ea typeface="Cambria Math" panose="02040503050406030204" pitchFamily="18" charset="0"/>
                      </a:rPr>
                      <m:t>𝑦</m:t>
                    </m:r>
                    <m:r>
                      <a:rPr lang="en-ZA" sz="2000" b="0" i="1" smtClean="0">
                        <a:latin typeface="Cambria Math" panose="02040503050406030204" pitchFamily="18" charset="0"/>
                        <a:ea typeface="Cambria Math" panose="02040503050406030204" pitchFamily="18" charset="0"/>
                      </a:rPr>
                      <m:t>)</m:t>
                    </m:r>
                  </m:oMath>
                </a14:m>
                <a:r>
                  <a:rPr lang="en-ZA" sz="2000" dirty="0"/>
                  <a:t>) represents how much of the distribution x should be given to the distribution y to make x follow the same distribution as y. </a:t>
                </a:r>
              </a:p>
              <a:p>
                <a:r>
                  <a:rPr lang="en-ZA" sz="2000" dirty="0"/>
                  <a:t>The ‘travelling’ distance from x to y is represented by </a:t>
                </a:r>
                <a14:m>
                  <m:oMath xmlns:m="http://schemas.openxmlformats.org/officeDocument/2006/math">
                    <m:d>
                      <m:dPr>
                        <m:begChr m:val="|"/>
                        <m:endChr m:val="|"/>
                        <m:ctrlPr>
                          <a:rPr lang="en-ZA" sz="2000" i="1">
                            <a:latin typeface="Cambria Math" panose="02040503050406030204" pitchFamily="18" charset="0"/>
                          </a:rPr>
                        </m:ctrlPr>
                      </m:dPr>
                      <m:e>
                        <m:d>
                          <m:dPr>
                            <m:begChr m:val="|"/>
                            <m:endChr m:val="|"/>
                            <m:ctrlPr>
                              <a:rPr lang="en-ZA" sz="2000" i="1">
                                <a:latin typeface="Cambria Math" panose="02040503050406030204" pitchFamily="18" charset="0"/>
                              </a:rPr>
                            </m:ctrlPr>
                          </m:dPr>
                          <m:e>
                            <m:r>
                              <a:rPr lang="en-ZA" sz="2000" i="1">
                                <a:latin typeface="Cambria Math" panose="02040503050406030204" pitchFamily="18" charset="0"/>
                              </a:rPr>
                              <m:t>𝑥</m:t>
                            </m:r>
                            <m:r>
                              <a:rPr lang="en-ZA" sz="2000" i="1">
                                <a:latin typeface="Cambria Math" panose="02040503050406030204" pitchFamily="18" charset="0"/>
                              </a:rPr>
                              <m:t>−</m:t>
                            </m:r>
                            <m:r>
                              <a:rPr lang="en-ZA" sz="2000" i="1">
                                <a:latin typeface="Cambria Math" panose="02040503050406030204" pitchFamily="18" charset="0"/>
                              </a:rPr>
                              <m:t>𝑦</m:t>
                            </m:r>
                          </m:e>
                        </m:d>
                      </m:e>
                    </m:d>
                  </m:oMath>
                </a14:m>
                <a:r>
                  <a:rPr lang="en-ZA" sz="2000" dirty="0"/>
                  <a:t>.</a:t>
                </a:r>
              </a:p>
              <a:p>
                <a:endParaRPr lang="en-ZA" sz="2000" dirty="0"/>
              </a:p>
              <a:p>
                <a:r>
                  <a:rPr lang="en-ZA" sz="2000" dirty="0"/>
                  <a:t>The final cost is the product of these i.e. </a:t>
                </a:r>
                <a14:m>
                  <m:oMath xmlns:m="http://schemas.openxmlformats.org/officeDocument/2006/math">
                    <m:r>
                      <a:rPr lang="en-ZA" sz="2000" i="1">
                        <a:latin typeface="Cambria Math" panose="02040503050406030204" pitchFamily="18" charset="0"/>
                        <a:ea typeface="Cambria Math" panose="02040503050406030204" pitchFamily="18" charset="0"/>
                      </a:rPr>
                      <m:t>𝛾</m:t>
                    </m:r>
                    <m:d>
                      <m:dPr>
                        <m:ctrlPr>
                          <a:rPr lang="en-ZA" sz="2000" i="1">
                            <a:latin typeface="Cambria Math" panose="02040503050406030204" pitchFamily="18" charset="0"/>
                            <a:ea typeface="Cambria Math" panose="02040503050406030204" pitchFamily="18" charset="0"/>
                          </a:rPr>
                        </m:ctrlPr>
                      </m:dPr>
                      <m:e>
                        <m:r>
                          <a:rPr lang="en-ZA" sz="2000" i="1">
                            <a:latin typeface="Cambria Math" panose="02040503050406030204" pitchFamily="18" charset="0"/>
                            <a:ea typeface="Cambria Math" panose="02040503050406030204" pitchFamily="18" charset="0"/>
                          </a:rPr>
                          <m:t>𝑥</m:t>
                        </m:r>
                        <m:r>
                          <a:rPr lang="en-ZA" sz="2000" i="1">
                            <a:latin typeface="Cambria Math" panose="02040503050406030204" pitchFamily="18" charset="0"/>
                            <a:ea typeface="Cambria Math" panose="02040503050406030204" pitchFamily="18" charset="0"/>
                          </a:rPr>
                          <m:t>, </m:t>
                        </m:r>
                        <m:r>
                          <a:rPr lang="en-ZA" sz="2000" i="1">
                            <a:latin typeface="Cambria Math" panose="02040503050406030204" pitchFamily="18" charset="0"/>
                            <a:ea typeface="Cambria Math" panose="02040503050406030204" pitchFamily="18" charset="0"/>
                          </a:rPr>
                          <m:t>𝑦</m:t>
                        </m:r>
                      </m:e>
                    </m:d>
                    <m:r>
                      <a:rPr lang="en-ZA" sz="2000" b="0" i="0" smtClean="0">
                        <a:latin typeface="Cambria Math" panose="02040503050406030204" pitchFamily="18" charset="0"/>
                        <a:ea typeface="Cambria Math" panose="02040503050406030204" pitchFamily="18" charset="0"/>
                      </a:rPr>
                      <m:t>.</m:t>
                    </m:r>
                  </m:oMath>
                </a14:m>
                <a:r>
                  <a:rPr lang="en-ZA" sz="2000" dirty="0"/>
                  <a:t> </a:t>
                </a:r>
                <a14:m>
                  <m:oMath xmlns:m="http://schemas.openxmlformats.org/officeDocument/2006/math">
                    <m:d>
                      <m:dPr>
                        <m:begChr m:val="|"/>
                        <m:endChr m:val="|"/>
                        <m:ctrlPr>
                          <a:rPr lang="en-ZA" sz="2000" i="1">
                            <a:latin typeface="Cambria Math" panose="02040503050406030204" pitchFamily="18" charset="0"/>
                          </a:rPr>
                        </m:ctrlPr>
                      </m:dPr>
                      <m:e>
                        <m:d>
                          <m:dPr>
                            <m:begChr m:val="|"/>
                            <m:endChr m:val="|"/>
                            <m:ctrlPr>
                              <a:rPr lang="en-ZA" sz="2000" i="1">
                                <a:latin typeface="Cambria Math" panose="02040503050406030204" pitchFamily="18" charset="0"/>
                              </a:rPr>
                            </m:ctrlPr>
                          </m:dPr>
                          <m:e>
                            <m:r>
                              <a:rPr lang="en-ZA" sz="2000" i="1">
                                <a:latin typeface="Cambria Math" panose="02040503050406030204" pitchFamily="18" charset="0"/>
                              </a:rPr>
                              <m:t>𝑥</m:t>
                            </m:r>
                            <m:r>
                              <a:rPr lang="en-ZA" sz="2000" i="1">
                                <a:latin typeface="Cambria Math" panose="02040503050406030204" pitchFamily="18" charset="0"/>
                              </a:rPr>
                              <m:t>−</m:t>
                            </m:r>
                            <m:r>
                              <a:rPr lang="en-ZA" sz="2000" i="1">
                                <a:latin typeface="Cambria Math" panose="02040503050406030204" pitchFamily="18" charset="0"/>
                              </a:rPr>
                              <m:t>𝑦</m:t>
                            </m:r>
                          </m:e>
                        </m:d>
                      </m:e>
                    </m:d>
                  </m:oMath>
                </a14:m>
                <a:r>
                  <a:rPr lang="en-ZA" sz="2000" dirty="0"/>
                  <a:t> and the minimum of all the costs is found using the inf (infimum or ‘greatest lower bound’).</a:t>
                </a:r>
              </a:p>
              <a:p>
                <a:endParaRPr lang="en-ZA" sz="2000" dirty="0"/>
              </a:p>
              <a:p>
                <a:r>
                  <a:rPr lang="en-ZA" sz="2000" dirty="0"/>
                  <a:t>Finding this distance is a possible alternate solution to the Jensen Shannon Divergence from the Vanilla GAN.</a:t>
                </a:r>
              </a:p>
            </p:txBody>
          </p:sp>
        </mc:Choice>
        <mc:Fallback xmlns="">
          <p:sp>
            <p:nvSpPr>
              <p:cNvPr id="2" name="TextBox 1">
                <a:extLst>
                  <a:ext uri="{FF2B5EF4-FFF2-40B4-BE49-F238E27FC236}">
                    <a16:creationId xmlns:a16="http://schemas.microsoft.com/office/drawing/2014/main" id="{620DFA16-3060-48A9-963B-53449460CE00}"/>
                  </a:ext>
                </a:extLst>
              </p:cNvPr>
              <p:cNvSpPr txBox="1">
                <a:spLocks noRot="1" noChangeAspect="1" noMove="1" noResize="1" noEditPoints="1" noAdjustHandles="1" noChangeArrowheads="1" noChangeShapeType="1" noTextEdit="1"/>
              </p:cNvSpPr>
              <p:nvPr/>
            </p:nvSpPr>
            <p:spPr>
              <a:xfrm>
                <a:off x="603682" y="831314"/>
                <a:ext cx="7661429" cy="5688352"/>
              </a:xfrm>
              <a:prstGeom prst="rect">
                <a:avLst/>
              </a:prstGeom>
              <a:blipFill>
                <a:blip r:embed="rId3"/>
                <a:stretch>
                  <a:fillRect l="-4137" t="-429" r="-477" b="-1072"/>
                </a:stretch>
              </a:blipFill>
            </p:spPr>
            <p:txBody>
              <a:bodyPr/>
              <a:lstStyle/>
              <a:p>
                <a:r>
                  <a:rPr lang="en-ZA">
                    <a:noFill/>
                  </a:rPr>
                  <a:t> </a:t>
                </a:r>
              </a:p>
            </p:txBody>
          </p:sp>
        </mc:Fallback>
      </mc:AlternateContent>
    </p:spTree>
    <p:extLst>
      <p:ext uri="{BB962C8B-B14F-4D97-AF65-F5344CB8AC3E}">
        <p14:creationId xmlns:p14="http://schemas.microsoft.com/office/powerpoint/2010/main" val="20519347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BD1CA9FA-1B0A-450D-AC96-F6F1CA4FED69}"/>
              </a:ext>
            </a:extLst>
          </p:cNvPr>
          <p:cNvSpPr txBox="1">
            <a:spLocks/>
          </p:cNvSpPr>
          <p:nvPr/>
        </p:nvSpPr>
        <p:spPr>
          <a:xfrm>
            <a:off x="1003177" y="292230"/>
            <a:ext cx="7874227" cy="840925"/>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marR="0" lvl="1"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2pPr>
            <a:lvl3pPr marR="0" lvl="2"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3pPr>
            <a:lvl4pPr marR="0" lvl="3"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4pPr>
            <a:lvl5pPr marR="0" lvl="4"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5pPr>
            <a:lvl6pPr marR="0" lvl="5"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6pPr>
            <a:lvl7pPr marR="0" lvl="6"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7pPr>
            <a:lvl8pPr marR="0" lvl="7"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8pPr>
            <a:lvl9pPr marR="0" lvl="8"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9pPr>
          </a:lstStyle>
          <a:p>
            <a:pPr marL="0" marR="0" lvl="0" indent="0" algn="ctr" defTabSz="914400" rtl="0" eaLnBrk="1" fontAlgn="auto" latinLnBrk="0" hangingPunct="1">
              <a:lnSpc>
                <a:spcPct val="100000"/>
              </a:lnSpc>
              <a:spcBef>
                <a:spcPts val="0"/>
              </a:spcBef>
              <a:spcAft>
                <a:spcPts val="0"/>
              </a:spcAft>
              <a:buClr>
                <a:srgbClr val="434343"/>
              </a:buClr>
              <a:buSzPts val="4800"/>
              <a:buFont typeface="Lato Hairline"/>
              <a:buNone/>
              <a:tabLst/>
              <a:defRPr/>
            </a:pPr>
            <a:r>
              <a:rPr kumimoji="0" lang="en-ZA" sz="4800" b="0" i="0" u="none" strike="noStrike" kern="0" cap="none" spc="0" normalizeH="0" baseline="0" noProof="0" dirty="0">
                <a:ln>
                  <a:noFill/>
                </a:ln>
                <a:solidFill>
                  <a:srgbClr val="434343"/>
                </a:solidFill>
                <a:effectLst/>
                <a:uLnTx/>
                <a:uFillTx/>
                <a:latin typeface="Lato Hairline"/>
                <a:sym typeface="Lato Hairline"/>
              </a:rPr>
              <a:t>WGAN Advantages</a:t>
            </a:r>
          </a:p>
        </p:txBody>
      </p:sp>
      <p:sp>
        <p:nvSpPr>
          <p:cNvPr id="2" name="TextBox 1">
            <a:extLst>
              <a:ext uri="{FF2B5EF4-FFF2-40B4-BE49-F238E27FC236}">
                <a16:creationId xmlns:a16="http://schemas.microsoft.com/office/drawing/2014/main" id="{620DFA16-3060-48A9-963B-53449460CE00}"/>
              </a:ext>
            </a:extLst>
          </p:cNvPr>
          <p:cNvSpPr txBox="1"/>
          <p:nvPr/>
        </p:nvSpPr>
        <p:spPr>
          <a:xfrm>
            <a:off x="461639" y="1417241"/>
            <a:ext cx="7661429"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ZA" sz="2000" b="0" i="0" u="none" strike="noStrike" kern="0" cap="none" spc="0" normalizeH="0" baseline="0" noProof="0" dirty="0">
                <a:ln>
                  <a:noFill/>
                </a:ln>
                <a:solidFill>
                  <a:srgbClr val="000000"/>
                </a:solidFill>
                <a:effectLst/>
                <a:uLnTx/>
                <a:uFillTx/>
                <a:latin typeface="Arial"/>
                <a:cs typeface="Arial"/>
                <a:sym typeface="Arial"/>
              </a:rPr>
              <a:t>It was proven in the WGAN paper</a:t>
            </a:r>
            <a:r>
              <a:rPr lang="en-ZA" sz="2000" dirty="0"/>
              <a:t> that the Wasserstein distance metric converges under more situations compared to the Jensen Shannon Divergence, specifically when the distributions are in lower dimensional manifolds.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ZA" sz="2000" dirty="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ZA" sz="2000" dirty="0"/>
              <a:t>i.e. When, in Vanilla GANs, the discriminator becomes too ‘powerful’ the gradients vanish and the generator cannot learn from the discriminator. In WGAN this is not an issue because even when the discriminator is good the generator is able to learn from the low dimensional manifolds of the distributions.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ZA" sz="2000" dirty="0"/>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ZA" sz="2000" dirty="0"/>
              <a:t>Therefore use it as the loss function</a:t>
            </a:r>
            <a:endParaRPr kumimoji="0" lang="en-ZA" sz="20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4511320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BD1CA9FA-1B0A-450D-AC96-F6F1CA4FED69}"/>
              </a:ext>
            </a:extLst>
          </p:cNvPr>
          <p:cNvSpPr txBox="1">
            <a:spLocks/>
          </p:cNvSpPr>
          <p:nvPr/>
        </p:nvSpPr>
        <p:spPr>
          <a:xfrm>
            <a:off x="665827" y="309986"/>
            <a:ext cx="7874227" cy="840925"/>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marR="0" lvl="1"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2pPr>
            <a:lvl3pPr marR="0" lvl="2"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3pPr>
            <a:lvl4pPr marR="0" lvl="3"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4pPr>
            <a:lvl5pPr marR="0" lvl="4"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5pPr>
            <a:lvl6pPr marR="0" lvl="5"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6pPr>
            <a:lvl7pPr marR="0" lvl="6"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7pPr>
            <a:lvl8pPr marR="0" lvl="7"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8pPr>
            <a:lvl9pPr marR="0" lvl="8"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9pPr>
          </a:lstStyle>
          <a:p>
            <a:pPr marL="0" marR="0" lvl="0" indent="0" algn="ctr" defTabSz="914400" rtl="0" eaLnBrk="1" fontAlgn="auto" latinLnBrk="0" hangingPunct="1">
              <a:lnSpc>
                <a:spcPct val="100000"/>
              </a:lnSpc>
              <a:spcBef>
                <a:spcPts val="0"/>
              </a:spcBef>
              <a:spcAft>
                <a:spcPts val="0"/>
              </a:spcAft>
              <a:buClr>
                <a:srgbClr val="434343"/>
              </a:buClr>
              <a:buSzPts val="4800"/>
              <a:buFont typeface="Lato Hairline"/>
              <a:buNone/>
              <a:tabLst/>
              <a:defRPr/>
            </a:pPr>
            <a:r>
              <a:rPr kumimoji="0" lang="en-ZA" sz="4800" b="0" i="0" u="none" strike="noStrike" kern="0" cap="none" spc="0" normalizeH="0" baseline="0" noProof="0" dirty="0">
                <a:ln>
                  <a:noFill/>
                </a:ln>
                <a:solidFill>
                  <a:srgbClr val="434343"/>
                </a:solidFill>
                <a:effectLst/>
                <a:uLnTx/>
                <a:uFillTx/>
                <a:latin typeface="Lato Hairline"/>
                <a:sym typeface="Lato Hairline"/>
              </a:rPr>
              <a:t>WGAN Loss Function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6F5A881-EDAD-4D85-985E-497CEAE488F5}"/>
                  </a:ext>
                </a:extLst>
              </p:cNvPr>
              <p:cNvSpPr txBox="1"/>
              <p:nvPr/>
            </p:nvSpPr>
            <p:spPr>
              <a:xfrm>
                <a:off x="572478" y="1147045"/>
                <a:ext cx="8060923" cy="1062727"/>
              </a:xfrm>
              <a:prstGeom prst="rect">
                <a:avLst/>
              </a:prstGeom>
              <a:noFill/>
            </p:spPr>
            <p:txBody>
              <a:bodyPr wrap="square" rtlCol="0">
                <a:spAutoFit/>
              </a:bodyPr>
              <a:lstStyle/>
              <a:p>
                <a:r>
                  <a:rPr lang="en-ZA" sz="2000" dirty="0"/>
                  <a:t>Calculating the Wasserstein Distance is not tractable as going through all possible joint distributions in </a:t>
                </a:r>
                <a14:m>
                  <m:oMath xmlns:m="http://schemas.openxmlformats.org/officeDocument/2006/math">
                    <m:nary>
                      <m:naryPr>
                        <m:chr m:val="∏"/>
                        <m:subHide m:val="on"/>
                        <m:supHide m:val="on"/>
                        <m:ctrlPr>
                          <a:rPr lang="en-ZA" sz="2000" i="1">
                            <a:latin typeface="Cambria Math" panose="02040503050406030204" pitchFamily="18" charset="0"/>
                            <a:ea typeface="Cambria Math" panose="02040503050406030204" pitchFamily="18" charset="0"/>
                          </a:rPr>
                        </m:ctrlPr>
                      </m:naryPr>
                      <m:sub/>
                      <m:sup/>
                      <m:e>
                        <m:d>
                          <m:dPr>
                            <m:ctrlPr>
                              <a:rPr lang="en-ZA" sz="2000" i="1">
                                <a:latin typeface="Cambria Math" panose="02040503050406030204" pitchFamily="18" charset="0"/>
                                <a:ea typeface="Cambria Math" panose="02040503050406030204" pitchFamily="18" charset="0"/>
                              </a:rPr>
                            </m:ctrlPr>
                          </m:dPr>
                          <m:e>
                            <m:sSub>
                              <m:sSubPr>
                                <m:ctrlPr>
                                  <a:rPr lang="en-ZA" sz="2000" i="1">
                                    <a:latin typeface="Cambria Math" panose="02040503050406030204" pitchFamily="18" charset="0"/>
                                    <a:ea typeface="Cambria Math" panose="02040503050406030204" pitchFamily="18" charset="0"/>
                                  </a:rPr>
                                </m:ctrlPr>
                              </m:sSubPr>
                              <m:e>
                                <m:r>
                                  <a:rPr lang="en-ZA" sz="2000" i="1">
                                    <a:latin typeface="Cambria Math" panose="02040503050406030204" pitchFamily="18" charset="0"/>
                                    <a:ea typeface="Cambria Math" panose="02040503050406030204" pitchFamily="18" charset="0"/>
                                  </a:rPr>
                                  <m:t>𝑝</m:t>
                                </m:r>
                              </m:e>
                              <m:sub>
                                <m:r>
                                  <a:rPr lang="en-ZA" sz="2000" i="1">
                                    <a:latin typeface="Cambria Math" panose="02040503050406030204" pitchFamily="18" charset="0"/>
                                    <a:ea typeface="Cambria Math" panose="02040503050406030204" pitchFamily="18" charset="0"/>
                                  </a:rPr>
                                  <m:t>𝑟</m:t>
                                </m:r>
                                <m:r>
                                  <a:rPr lang="en-ZA" sz="2000" i="1">
                                    <a:latin typeface="Cambria Math" panose="02040503050406030204" pitchFamily="18" charset="0"/>
                                    <a:ea typeface="Cambria Math" panose="02040503050406030204" pitchFamily="18" charset="0"/>
                                  </a:rPr>
                                  <m:t>, </m:t>
                                </m:r>
                              </m:sub>
                            </m:sSub>
                            <m:sSub>
                              <m:sSubPr>
                                <m:ctrlPr>
                                  <a:rPr lang="en-ZA" sz="2000" i="1">
                                    <a:latin typeface="Cambria Math" panose="02040503050406030204" pitchFamily="18" charset="0"/>
                                    <a:ea typeface="Cambria Math" panose="02040503050406030204" pitchFamily="18" charset="0"/>
                                  </a:rPr>
                                </m:ctrlPr>
                              </m:sSubPr>
                              <m:e>
                                <m:r>
                                  <a:rPr lang="en-ZA" sz="2000" i="1">
                                    <a:latin typeface="Cambria Math" panose="02040503050406030204" pitchFamily="18" charset="0"/>
                                    <a:ea typeface="Cambria Math" panose="02040503050406030204" pitchFamily="18" charset="0"/>
                                  </a:rPr>
                                  <m:t>𝑝</m:t>
                                </m:r>
                              </m:e>
                              <m:sub>
                                <m:r>
                                  <a:rPr lang="en-ZA" sz="2000" i="1">
                                    <a:latin typeface="Cambria Math" panose="02040503050406030204" pitchFamily="18" charset="0"/>
                                    <a:ea typeface="Cambria Math" panose="02040503050406030204" pitchFamily="18" charset="0"/>
                                  </a:rPr>
                                  <m:t>𝑔</m:t>
                                </m:r>
                              </m:sub>
                            </m:sSub>
                          </m:e>
                        </m:d>
                      </m:e>
                    </m:nary>
                  </m:oMath>
                </a14:m>
                <a:r>
                  <a:rPr lang="en-ZA" sz="2000" dirty="0"/>
                  <a:t> is computationally expensive.</a:t>
                </a:r>
              </a:p>
            </p:txBody>
          </p:sp>
        </mc:Choice>
        <mc:Fallback xmlns="">
          <p:sp>
            <p:nvSpPr>
              <p:cNvPr id="3" name="TextBox 2">
                <a:extLst>
                  <a:ext uri="{FF2B5EF4-FFF2-40B4-BE49-F238E27FC236}">
                    <a16:creationId xmlns:a16="http://schemas.microsoft.com/office/drawing/2014/main" id="{26F5A881-EDAD-4D85-985E-497CEAE488F5}"/>
                  </a:ext>
                </a:extLst>
              </p:cNvPr>
              <p:cNvSpPr txBox="1">
                <a:spLocks noRot="1" noChangeAspect="1" noMove="1" noResize="1" noEditPoints="1" noAdjustHandles="1" noChangeArrowheads="1" noChangeShapeType="1" noTextEdit="1"/>
              </p:cNvSpPr>
              <p:nvPr/>
            </p:nvSpPr>
            <p:spPr>
              <a:xfrm>
                <a:off x="572478" y="1147045"/>
                <a:ext cx="8060923" cy="1062727"/>
              </a:xfrm>
              <a:prstGeom prst="rect">
                <a:avLst/>
              </a:prstGeom>
              <a:blipFill>
                <a:blip r:embed="rId3"/>
                <a:stretch>
                  <a:fillRect l="-832" t="-15517" b="-37931"/>
                </a:stretch>
              </a:blipFill>
            </p:spPr>
            <p:txBody>
              <a:bodyPr/>
              <a:lstStyle/>
              <a:p>
                <a:r>
                  <a:rPr lang="en-ZA">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1F1B0A3-2EE1-448E-A36A-9475A8757464}"/>
                  </a:ext>
                </a:extLst>
              </p:cNvPr>
              <p:cNvSpPr txBox="1"/>
              <p:nvPr/>
            </p:nvSpPr>
            <p:spPr>
              <a:xfrm>
                <a:off x="665826" y="2205906"/>
                <a:ext cx="7874228" cy="3196452"/>
              </a:xfrm>
              <a:prstGeom prst="rect">
                <a:avLst/>
              </a:prstGeom>
              <a:noFill/>
            </p:spPr>
            <p:txBody>
              <a:bodyPr wrap="square" rtlCol="0">
                <a:spAutoFit/>
              </a:bodyPr>
              <a:lstStyle/>
              <a:p>
                <a:r>
                  <a:rPr lang="en-ZA" sz="2000" dirty="0"/>
                  <a:t>According to the Kantorovich-Rubinstein Duality the Wasserstein distance can be calculated by:</a:t>
                </a:r>
              </a:p>
              <a:p>
                <a:endParaRPr lang="en-ZA" sz="2000" dirty="0"/>
              </a:p>
              <a:p>
                <a14:m>
                  <m:oMath xmlns:m="http://schemas.openxmlformats.org/officeDocument/2006/math">
                    <m:r>
                      <a:rPr lang="en-ZA" sz="2000" b="0" i="1" smtClean="0">
                        <a:latin typeface="Cambria Math" panose="02040503050406030204" pitchFamily="18" charset="0"/>
                      </a:rPr>
                      <m:t>𝑊</m:t>
                    </m:r>
                    <m:d>
                      <m:dPr>
                        <m:ctrlPr>
                          <a:rPr lang="en-ZA" sz="2000" b="0" i="1" smtClean="0">
                            <a:latin typeface="Cambria Math" panose="02040503050406030204" pitchFamily="18" charset="0"/>
                          </a:rPr>
                        </m:ctrlPr>
                      </m:dPr>
                      <m:e>
                        <m:sSub>
                          <m:sSubPr>
                            <m:ctrlPr>
                              <a:rPr lang="en-ZA" sz="2000" b="0" i="1" smtClean="0">
                                <a:latin typeface="Cambria Math" panose="02040503050406030204" pitchFamily="18" charset="0"/>
                              </a:rPr>
                            </m:ctrlPr>
                          </m:sSubPr>
                          <m:e>
                            <m:r>
                              <a:rPr lang="en-ZA" sz="2000" b="0" i="1" smtClean="0">
                                <a:latin typeface="Cambria Math" panose="02040503050406030204" pitchFamily="18" charset="0"/>
                              </a:rPr>
                              <m:t>𝑝</m:t>
                            </m:r>
                          </m:e>
                          <m:sub>
                            <m:r>
                              <a:rPr lang="en-ZA" sz="2000" b="0" i="1" smtClean="0">
                                <a:latin typeface="Cambria Math" panose="02040503050406030204" pitchFamily="18" charset="0"/>
                              </a:rPr>
                              <m:t>𝑟</m:t>
                            </m:r>
                          </m:sub>
                        </m:sSub>
                        <m:r>
                          <a:rPr lang="en-ZA" sz="2000" b="0" i="1" smtClean="0">
                            <a:latin typeface="Cambria Math" panose="02040503050406030204" pitchFamily="18" charset="0"/>
                          </a:rPr>
                          <m:t>,</m:t>
                        </m:r>
                        <m:sSub>
                          <m:sSubPr>
                            <m:ctrlPr>
                              <a:rPr lang="en-ZA" sz="2000" b="0" i="1" smtClean="0">
                                <a:latin typeface="Cambria Math" panose="02040503050406030204" pitchFamily="18" charset="0"/>
                              </a:rPr>
                            </m:ctrlPr>
                          </m:sSubPr>
                          <m:e>
                            <m:r>
                              <a:rPr lang="en-ZA" sz="2000" b="0" i="1" smtClean="0">
                                <a:latin typeface="Cambria Math" panose="02040503050406030204" pitchFamily="18" charset="0"/>
                              </a:rPr>
                              <m:t>𝑝</m:t>
                            </m:r>
                          </m:e>
                          <m:sub>
                            <m:r>
                              <a:rPr lang="en-ZA" sz="2000" b="0" i="1" smtClean="0">
                                <a:latin typeface="Cambria Math" panose="02040503050406030204" pitchFamily="18" charset="0"/>
                              </a:rPr>
                              <m:t>𝑔</m:t>
                            </m:r>
                          </m:sub>
                        </m:sSub>
                      </m:e>
                    </m:d>
                    <m:r>
                      <a:rPr lang="en-ZA" sz="2000" b="0" i="1" smtClean="0">
                        <a:latin typeface="Cambria Math" panose="02040503050406030204" pitchFamily="18" charset="0"/>
                      </a:rPr>
                      <m:t>=</m:t>
                    </m:r>
                    <m:f>
                      <m:fPr>
                        <m:ctrlPr>
                          <a:rPr lang="en-ZA" sz="2000" b="0" i="1" smtClean="0">
                            <a:latin typeface="Cambria Math" panose="02040503050406030204" pitchFamily="18" charset="0"/>
                          </a:rPr>
                        </m:ctrlPr>
                      </m:fPr>
                      <m:num>
                        <m:r>
                          <a:rPr lang="en-ZA" sz="2000" b="0" i="1" smtClean="0">
                            <a:latin typeface="Cambria Math" panose="02040503050406030204" pitchFamily="18" charset="0"/>
                          </a:rPr>
                          <m:t>1</m:t>
                        </m:r>
                      </m:num>
                      <m:den>
                        <m:r>
                          <a:rPr lang="en-ZA" sz="2000" b="0" i="1" smtClean="0">
                            <a:latin typeface="Cambria Math" panose="02040503050406030204" pitchFamily="18" charset="0"/>
                          </a:rPr>
                          <m:t>𝐾</m:t>
                        </m:r>
                      </m:den>
                    </m:f>
                    <m:func>
                      <m:funcPr>
                        <m:ctrlPr>
                          <a:rPr lang="en-ZA" sz="2000" b="0" i="1" smtClean="0">
                            <a:latin typeface="Cambria Math" panose="02040503050406030204" pitchFamily="18" charset="0"/>
                          </a:rPr>
                        </m:ctrlPr>
                      </m:funcPr>
                      <m:fName>
                        <m:r>
                          <a:rPr lang="en-ZA" sz="2000" b="0" i="1" smtClean="0">
                            <a:latin typeface="Cambria Math" panose="02040503050406030204" pitchFamily="18" charset="0"/>
                          </a:rPr>
                          <m:t> </m:t>
                        </m:r>
                        <m:limLow>
                          <m:limLowPr>
                            <m:ctrlPr>
                              <a:rPr lang="en-ZA" sz="2000" b="0" i="1" smtClean="0">
                                <a:latin typeface="Cambria Math" panose="02040503050406030204" pitchFamily="18" charset="0"/>
                              </a:rPr>
                            </m:ctrlPr>
                          </m:limLowPr>
                          <m:e>
                            <m:r>
                              <m:rPr>
                                <m:sty m:val="p"/>
                              </m:rPr>
                              <a:rPr lang="en-ZA" sz="2000" b="0" i="0" smtClean="0">
                                <a:latin typeface="Cambria Math" panose="02040503050406030204" pitchFamily="18" charset="0"/>
                              </a:rPr>
                              <m:t>sup</m:t>
                            </m:r>
                          </m:e>
                          <m:lim>
                            <m:d>
                              <m:dPr>
                                <m:begChr m:val="|"/>
                                <m:endChr m:val="|"/>
                                <m:ctrlPr>
                                  <a:rPr lang="en-ZA" sz="2000" b="0" i="1" smtClean="0">
                                    <a:latin typeface="Cambria Math" panose="02040503050406030204" pitchFamily="18" charset="0"/>
                                  </a:rPr>
                                </m:ctrlPr>
                              </m:dPr>
                              <m:e>
                                <m:d>
                                  <m:dPr>
                                    <m:begChr m:val="|"/>
                                    <m:endChr m:val="|"/>
                                    <m:ctrlPr>
                                      <a:rPr lang="en-ZA" sz="2000" b="0" i="1" smtClean="0">
                                        <a:latin typeface="Cambria Math" panose="02040503050406030204" pitchFamily="18" charset="0"/>
                                      </a:rPr>
                                    </m:ctrlPr>
                                  </m:dPr>
                                  <m:e>
                                    <m:r>
                                      <a:rPr lang="en-ZA" sz="2000" b="0" i="1" smtClean="0">
                                        <a:latin typeface="Cambria Math" panose="02040503050406030204" pitchFamily="18" charset="0"/>
                                      </a:rPr>
                                      <m:t>𝑓</m:t>
                                    </m:r>
                                  </m:e>
                                </m:d>
                              </m:e>
                            </m:d>
                            <m:sSub>
                              <m:sSubPr>
                                <m:ctrlPr>
                                  <a:rPr lang="en-ZA" sz="2000" b="0" i="1" smtClean="0">
                                    <a:latin typeface="Cambria Math" panose="02040503050406030204" pitchFamily="18" charset="0"/>
                                  </a:rPr>
                                </m:ctrlPr>
                              </m:sSubPr>
                              <m:e>
                                <m:d>
                                  <m:dPr>
                                    <m:begChr m:val=""/>
                                    <m:endChr m:val="|"/>
                                    <m:ctrlPr>
                                      <a:rPr lang="en-ZA" sz="2000" b="0" i="1" smtClean="0">
                                        <a:latin typeface="Cambria Math" panose="02040503050406030204" pitchFamily="18" charset="0"/>
                                      </a:rPr>
                                    </m:ctrlPr>
                                  </m:dPr>
                                  <m:e>
                                    <m:r>
                                      <a:rPr lang="en-ZA">
                                        <a:latin typeface="Cambria Math" panose="02040503050406030204" pitchFamily="18" charset="0"/>
                                      </a:rPr>
                                      <m:t>​</m:t>
                                    </m:r>
                                  </m:e>
                                </m:d>
                              </m:e>
                              <m:sub>
                                <m:r>
                                  <a:rPr lang="en-ZA" sz="2000" b="0" i="1" smtClean="0">
                                    <a:latin typeface="Cambria Math" panose="02040503050406030204" pitchFamily="18" charset="0"/>
                                  </a:rPr>
                                  <m:t>𝐿</m:t>
                                </m:r>
                              </m:sub>
                            </m:sSub>
                            <m:r>
                              <a:rPr lang="en-ZA" sz="2000" i="1">
                                <a:latin typeface="Cambria Math" panose="02040503050406030204" pitchFamily="18" charset="0"/>
                                <a:ea typeface="Cambria Math" panose="02040503050406030204" pitchFamily="18" charset="0"/>
                              </a:rPr>
                              <m:t>≤</m:t>
                            </m:r>
                            <m:r>
                              <a:rPr lang="en-ZA" sz="2000" b="0" i="1" smtClean="0">
                                <a:latin typeface="Cambria Math" panose="02040503050406030204" pitchFamily="18" charset="0"/>
                                <a:ea typeface="Cambria Math" panose="02040503050406030204" pitchFamily="18" charset="0"/>
                              </a:rPr>
                              <m:t>𝐾</m:t>
                            </m:r>
                            <m:r>
                              <a:rPr lang="en-ZA" sz="2000" b="0" i="1" smtClean="0">
                                <a:latin typeface="Cambria Math" panose="02040503050406030204" pitchFamily="18" charset="0"/>
                              </a:rPr>
                              <m:t> </m:t>
                            </m:r>
                          </m:lim>
                        </m:limLow>
                      </m:fName>
                      <m:e>
                        <m:r>
                          <a:rPr lang="en-ZA" sz="2000" b="0" i="1" smtClean="0">
                            <a:latin typeface="Cambria Math" panose="02040503050406030204" pitchFamily="18" charset="0"/>
                          </a:rPr>
                          <m:t> [ </m:t>
                        </m:r>
                        <m:sSub>
                          <m:sSubPr>
                            <m:ctrlPr>
                              <a:rPr lang="en-ZA" sz="2000" b="0" i="1" smtClean="0">
                                <a:latin typeface="Cambria Math" panose="02040503050406030204" pitchFamily="18" charset="0"/>
                              </a:rPr>
                            </m:ctrlPr>
                          </m:sSubPr>
                          <m:e>
                            <m:r>
                              <a:rPr lang="en-ZA" sz="2000" b="0" i="1" smtClean="0">
                                <a:latin typeface="Cambria Math" panose="02040503050406030204" pitchFamily="18" charset="0"/>
                              </a:rPr>
                              <m:t>𝔼</m:t>
                            </m:r>
                          </m:e>
                          <m:sub>
                            <m:r>
                              <a:rPr lang="en-ZA" sz="2000" b="0" i="1" smtClean="0">
                                <a:latin typeface="Cambria Math" panose="02040503050406030204" pitchFamily="18" charset="0"/>
                              </a:rPr>
                              <m:t>𝑥</m:t>
                            </m:r>
                            <m:r>
                              <a:rPr lang="en-ZA" sz="2000" b="0" i="1" smtClean="0">
                                <a:latin typeface="Cambria Math" panose="02040503050406030204" pitchFamily="18" charset="0"/>
                              </a:rPr>
                              <m:t>~</m:t>
                            </m:r>
                            <m:sSub>
                              <m:sSubPr>
                                <m:ctrlPr>
                                  <a:rPr lang="en-ZA" sz="2000" b="0" i="1" smtClean="0">
                                    <a:latin typeface="Cambria Math" panose="02040503050406030204" pitchFamily="18" charset="0"/>
                                  </a:rPr>
                                </m:ctrlPr>
                              </m:sSubPr>
                              <m:e>
                                <m:r>
                                  <a:rPr lang="en-ZA" sz="2000" b="0" i="1" smtClean="0">
                                    <a:latin typeface="Cambria Math" panose="02040503050406030204" pitchFamily="18" charset="0"/>
                                  </a:rPr>
                                  <m:t>𝑝</m:t>
                                </m:r>
                              </m:e>
                              <m:sub>
                                <m:r>
                                  <a:rPr lang="en-ZA" sz="2000" b="0" i="1" smtClean="0">
                                    <a:latin typeface="Cambria Math" panose="02040503050406030204" pitchFamily="18" charset="0"/>
                                  </a:rPr>
                                  <m:t>𝑟</m:t>
                                </m:r>
                              </m:sub>
                            </m:sSub>
                          </m:sub>
                        </m:sSub>
                        <m:d>
                          <m:dPr>
                            <m:begChr m:val="["/>
                            <m:endChr m:val="]"/>
                            <m:ctrlPr>
                              <a:rPr lang="en-ZA" sz="2000" b="0" i="1" smtClean="0">
                                <a:latin typeface="Cambria Math" panose="02040503050406030204" pitchFamily="18" charset="0"/>
                              </a:rPr>
                            </m:ctrlPr>
                          </m:dPr>
                          <m:e>
                            <m:r>
                              <a:rPr lang="en-ZA" sz="2000" b="0" i="1" smtClean="0">
                                <a:latin typeface="Cambria Math" panose="02040503050406030204" pitchFamily="18" charset="0"/>
                              </a:rPr>
                              <m:t>𝑓</m:t>
                            </m:r>
                            <m:d>
                              <m:dPr>
                                <m:ctrlPr>
                                  <a:rPr lang="en-ZA" sz="2000" b="0" i="1" smtClean="0">
                                    <a:latin typeface="Cambria Math" panose="02040503050406030204" pitchFamily="18" charset="0"/>
                                  </a:rPr>
                                </m:ctrlPr>
                              </m:dPr>
                              <m:e>
                                <m:r>
                                  <a:rPr lang="en-ZA" sz="2000" b="0" i="1" smtClean="0">
                                    <a:latin typeface="Cambria Math" panose="02040503050406030204" pitchFamily="18" charset="0"/>
                                  </a:rPr>
                                  <m:t>𝑥</m:t>
                                </m:r>
                              </m:e>
                            </m:d>
                          </m:e>
                        </m:d>
                        <m:r>
                          <a:rPr lang="en-ZA" sz="2000" b="0" i="1" smtClean="0">
                            <a:latin typeface="Cambria Math" panose="02040503050406030204" pitchFamily="18" charset="0"/>
                          </a:rPr>
                          <m:t>  −   </m:t>
                        </m:r>
                      </m:e>
                    </m:func>
                  </m:oMath>
                </a14:m>
                <a:r>
                  <a:rPr lang="en-ZA" sz="2000" dirty="0"/>
                  <a:t> </a:t>
                </a:r>
                <a14:m>
                  <m:oMath xmlns:m="http://schemas.openxmlformats.org/officeDocument/2006/math">
                    <m:sSub>
                      <m:sSubPr>
                        <m:ctrlPr>
                          <a:rPr lang="en-ZA" sz="2000" i="1">
                            <a:latin typeface="Cambria Math" panose="02040503050406030204" pitchFamily="18" charset="0"/>
                          </a:rPr>
                        </m:ctrlPr>
                      </m:sSubPr>
                      <m:e>
                        <m:r>
                          <a:rPr lang="en-ZA" sz="2000" i="1">
                            <a:latin typeface="Cambria Math" panose="02040503050406030204" pitchFamily="18" charset="0"/>
                          </a:rPr>
                          <m:t>𝔼</m:t>
                        </m:r>
                      </m:e>
                      <m:sub>
                        <m:r>
                          <a:rPr lang="en-ZA" sz="2000" i="1">
                            <a:latin typeface="Cambria Math" panose="02040503050406030204" pitchFamily="18" charset="0"/>
                          </a:rPr>
                          <m:t>𝑥</m:t>
                        </m:r>
                        <m:r>
                          <a:rPr lang="en-ZA" sz="2000" i="1">
                            <a:latin typeface="Cambria Math" panose="02040503050406030204" pitchFamily="18" charset="0"/>
                          </a:rPr>
                          <m:t>~</m:t>
                        </m:r>
                        <m:sSub>
                          <m:sSubPr>
                            <m:ctrlPr>
                              <a:rPr lang="en-ZA" sz="2000" i="1">
                                <a:latin typeface="Cambria Math" panose="02040503050406030204" pitchFamily="18" charset="0"/>
                              </a:rPr>
                            </m:ctrlPr>
                          </m:sSubPr>
                          <m:e>
                            <m:r>
                              <a:rPr lang="en-ZA" sz="2000" i="1">
                                <a:latin typeface="Cambria Math" panose="02040503050406030204" pitchFamily="18" charset="0"/>
                              </a:rPr>
                              <m:t>𝑝</m:t>
                            </m:r>
                          </m:e>
                          <m:sub>
                            <m:r>
                              <a:rPr lang="en-ZA" sz="2000" b="0" i="1" smtClean="0">
                                <a:latin typeface="Cambria Math" panose="02040503050406030204" pitchFamily="18" charset="0"/>
                              </a:rPr>
                              <m:t>𝑔</m:t>
                            </m:r>
                          </m:sub>
                        </m:sSub>
                      </m:sub>
                    </m:sSub>
                    <m:d>
                      <m:dPr>
                        <m:begChr m:val="["/>
                        <m:endChr m:val="]"/>
                        <m:ctrlPr>
                          <a:rPr lang="en-ZA" sz="2000" i="1">
                            <a:latin typeface="Cambria Math" panose="02040503050406030204" pitchFamily="18" charset="0"/>
                          </a:rPr>
                        </m:ctrlPr>
                      </m:dPr>
                      <m:e>
                        <m:r>
                          <a:rPr lang="en-ZA" sz="2000" i="1">
                            <a:latin typeface="Cambria Math" panose="02040503050406030204" pitchFamily="18" charset="0"/>
                          </a:rPr>
                          <m:t>𝑓</m:t>
                        </m:r>
                        <m:d>
                          <m:dPr>
                            <m:ctrlPr>
                              <a:rPr lang="en-ZA" sz="2000" i="1">
                                <a:latin typeface="Cambria Math" panose="02040503050406030204" pitchFamily="18" charset="0"/>
                              </a:rPr>
                            </m:ctrlPr>
                          </m:dPr>
                          <m:e>
                            <m:r>
                              <a:rPr lang="en-ZA" sz="2000" i="1">
                                <a:latin typeface="Cambria Math" panose="02040503050406030204" pitchFamily="18" charset="0"/>
                              </a:rPr>
                              <m:t>𝑥</m:t>
                            </m:r>
                          </m:e>
                        </m:d>
                      </m:e>
                    </m:d>
                  </m:oMath>
                </a14:m>
                <a:r>
                  <a:rPr lang="en-ZA" sz="2000" dirty="0"/>
                  <a:t> ]</a:t>
                </a:r>
              </a:p>
              <a:p>
                <a:endParaRPr lang="en-ZA" sz="2000" dirty="0"/>
              </a:p>
              <a:p>
                <a:r>
                  <a:rPr lang="en-ZA" sz="2000" dirty="0"/>
                  <a:t>Where sup (supremum) is the opposite of infimum – i.e. the least upper bound or maximum. </a:t>
                </a:r>
              </a:p>
              <a:p>
                <a:r>
                  <a:rPr lang="en-ZA" sz="2000" dirty="0"/>
                  <a:t> </a:t>
                </a:r>
                <a14:m>
                  <m:oMath xmlns:m="http://schemas.openxmlformats.org/officeDocument/2006/math">
                    <m:d>
                      <m:dPr>
                        <m:begChr m:val="|"/>
                        <m:endChr m:val="|"/>
                        <m:ctrlPr>
                          <a:rPr lang="en-ZA" sz="2000" i="1">
                            <a:latin typeface="Cambria Math" panose="02040503050406030204" pitchFamily="18" charset="0"/>
                          </a:rPr>
                        </m:ctrlPr>
                      </m:dPr>
                      <m:e>
                        <m:d>
                          <m:dPr>
                            <m:begChr m:val="|"/>
                            <m:endChr m:val="|"/>
                            <m:ctrlPr>
                              <a:rPr lang="en-ZA" sz="2000" i="1">
                                <a:latin typeface="Cambria Math" panose="02040503050406030204" pitchFamily="18" charset="0"/>
                              </a:rPr>
                            </m:ctrlPr>
                          </m:dPr>
                          <m:e>
                            <m:r>
                              <a:rPr lang="en-ZA" sz="2000" i="1">
                                <a:latin typeface="Cambria Math" panose="02040503050406030204" pitchFamily="18" charset="0"/>
                              </a:rPr>
                              <m:t>𝑓</m:t>
                            </m:r>
                          </m:e>
                        </m:d>
                      </m:e>
                    </m:d>
                    <m:sSub>
                      <m:sSubPr>
                        <m:ctrlPr>
                          <a:rPr lang="en-ZA" sz="2000" i="1">
                            <a:latin typeface="Cambria Math" panose="02040503050406030204" pitchFamily="18" charset="0"/>
                          </a:rPr>
                        </m:ctrlPr>
                      </m:sSubPr>
                      <m:e>
                        <m:d>
                          <m:dPr>
                            <m:begChr m:val=""/>
                            <m:endChr m:val="|"/>
                            <m:ctrlPr>
                              <a:rPr lang="en-ZA" sz="2000" i="1">
                                <a:latin typeface="Cambria Math" panose="02040503050406030204" pitchFamily="18" charset="0"/>
                              </a:rPr>
                            </m:ctrlPr>
                          </m:dPr>
                          <m:e>
                            <m:r>
                              <a:rPr lang="en-ZA" sz="2000">
                                <a:latin typeface="Cambria Math" panose="02040503050406030204" pitchFamily="18" charset="0"/>
                              </a:rPr>
                              <m:t>​</m:t>
                            </m:r>
                          </m:e>
                        </m:d>
                      </m:e>
                      <m:sub>
                        <m:r>
                          <a:rPr lang="en-ZA" sz="2000" i="1">
                            <a:latin typeface="Cambria Math" panose="02040503050406030204" pitchFamily="18" charset="0"/>
                          </a:rPr>
                          <m:t>𝐿</m:t>
                        </m:r>
                      </m:sub>
                    </m:sSub>
                    <m:r>
                      <a:rPr lang="en-ZA" sz="2000" i="1">
                        <a:latin typeface="Cambria Math" panose="02040503050406030204" pitchFamily="18" charset="0"/>
                        <a:ea typeface="Cambria Math" panose="02040503050406030204" pitchFamily="18" charset="0"/>
                      </a:rPr>
                      <m:t>≤</m:t>
                    </m:r>
                    <m:r>
                      <a:rPr lang="en-ZA" sz="2000" i="1">
                        <a:latin typeface="Cambria Math" panose="02040503050406030204" pitchFamily="18" charset="0"/>
                        <a:ea typeface="Cambria Math" panose="02040503050406030204" pitchFamily="18" charset="0"/>
                      </a:rPr>
                      <m:t>𝐾</m:t>
                    </m:r>
                  </m:oMath>
                </a14:m>
                <a:r>
                  <a:rPr lang="en-ZA" sz="2000" dirty="0"/>
                  <a:t> is the constraint for the duality to hold . It requires that the function </a:t>
                </a:r>
                <a14:m>
                  <m:oMath xmlns:m="http://schemas.openxmlformats.org/officeDocument/2006/math">
                    <m:d>
                      <m:dPr>
                        <m:begChr m:val="["/>
                        <m:endChr m:val="]"/>
                        <m:ctrlPr>
                          <a:rPr lang="en-ZA" sz="2000" i="1">
                            <a:latin typeface="Cambria Math" panose="02040503050406030204" pitchFamily="18" charset="0"/>
                          </a:rPr>
                        </m:ctrlPr>
                      </m:dPr>
                      <m:e>
                        <m:r>
                          <a:rPr lang="en-ZA" sz="2000" i="1">
                            <a:latin typeface="Cambria Math" panose="02040503050406030204" pitchFamily="18" charset="0"/>
                          </a:rPr>
                          <m:t>𝑓</m:t>
                        </m:r>
                        <m:d>
                          <m:dPr>
                            <m:ctrlPr>
                              <a:rPr lang="en-ZA" sz="2000" i="1">
                                <a:latin typeface="Cambria Math" panose="02040503050406030204" pitchFamily="18" charset="0"/>
                              </a:rPr>
                            </m:ctrlPr>
                          </m:dPr>
                          <m:e>
                            <m:r>
                              <a:rPr lang="en-ZA" sz="2000" i="1">
                                <a:latin typeface="Cambria Math" panose="02040503050406030204" pitchFamily="18" charset="0"/>
                              </a:rPr>
                              <m:t>𝑥</m:t>
                            </m:r>
                          </m:e>
                        </m:d>
                      </m:e>
                    </m:d>
                  </m:oMath>
                </a14:m>
                <a:r>
                  <a:rPr lang="en-ZA" sz="2000" dirty="0"/>
                  <a:t> must be K-Lipschitz continuous.</a:t>
                </a:r>
              </a:p>
            </p:txBody>
          </p:sp>
        </mc:Choice>
        <mc:Fallback xmlns="">
          <p:sp>
            <p:nvSpPr>
              <p:cNvPr id="4" name="TextBox 3">
                <a:extLst>
                  <a:ext uri="{FF2B5EF4-FFF2-40B4-BE49-F238E27FC236}">
                    <a16:creationId xmlns:a16="http://schemas.microsoft.com/office/drawing/2014/main" id="{61F1B0A3-2EE1-448E-A36A-9475A8757464}"/>
                  </a:ext>
                </a:extLst>
              </p:cNvPr>
              <p:cNvSpPr txBox="1">
                <a:spLocks noRot="1" noChangeAspect="1" noMove="1" noResize="1" noEditPoints="1" noAdjustHandles="1" noChangeArrowheads="1" noChangeShapeType="1" noTextEdit="1"/>
              </p:cNvSpPr>
              <p:nvPr/>
            </p:nvSpPr>
            <p:spPr>
              <a:xfrm>
                <a:off x="665826" y="2205906"/>
                <a:ext cx="7874228" cy="3196452"/>
              </a:xfrm>
              <a:prstGeom prst="rect">
                <a:avLst/>
              </a:prstGeom>
              <a:blipFill>
                <a:blip r:embed="rId4"/>
                <a:stretch>
                  <a:fillRect l="-774" t="-954" b="-12214"/>
                </a:stretch>
              </a:blipFill>
            </p:spPr>
            <p:txBody>
              <a:bodyPr/>
              <a:lstStyle/>
              <a:p>
                <a:r>
                  <a:rPr lang="en-ZA">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7E1B68E-5F5C-4A48-A5CC-0B6C822E296C}"/>
                  </a:ext>
                </a:extLst>
              </p:cNvPr>
              <p:cNvSpPr txBox="1"/>
              <p:nvPr/>
            </p:nvSpPr>
            <p:spPr>
              <a:xfrm>
                <a:off x="665826" y="5532351"/>
                <a:ext cx="7412854" cy="1015663"/>
              </a:xfrm>
              <a:prstGeom prst="rect">
                <a:avLst/>
              </a:prstGeom>
              <a:noFill/>
            </p:spPr>
            <p:txBody>
              <a:bodyPr wrap="square" rtlCol="0">
                <a:spAutoFit/>
              </a:bodyPr>
              <a:lstStyle/>
              <a:p>
                <a:r>
                  <a:rPr lang="en-ZA" sz="2000" dirty="0"/>
                  <a:t>A real function is K-Lipschitz continuous if there exists a K </a:t>
                </a:r>
                <a14:m>
                  <m:oMath xmlns:m="http://schemas.openxmlformats.org/officeDocument/2006/math">
                    <m:r>
                      <a:rPr lang="en-ZA" sz="2000" i="1" smtClean="0">
                        <a:latin typeface="Cambria Math" panose="02040503050406030204" pitchFamily="18" charset="0"/>
                        <a:ea typeface="Cambria Math" panose="02040503050406030204" pitchFamily="18" charset="0"/>
                      </a:rPr>
                      <m:t>≥</m:t>
                    </m:r>
                  </m:oMath>
                </a14:m>
                <a:r>
                  <a:rPr lang="en-ZA" sz="2000" dirty="0"/>
                  <a:t> 0 for all </a:t>
                </a:r>
                <a14:m>
                  <m:oMath xmlns:m="http://schemas.openxmlformats.org/officeDocument/2006/math">
                    <m:sSub>
                      <m:sSubPr>
                        <m:ctrlPr>
                          <a:rPr lang="en-ZA" sz="2000" b="0" i="1" smtClean="0">
                            <a:latin typeface="Cambria Math" panose="02040503050406030204" pitchFamily="18" charset="0"/>
                          </a:rPr>
                        </m:ctrlPr>
                      </m:sSubPr>
                      <m:e>
                        <m:r>
                          <a:rPr lang="en-ZA" sz="2000" b="0" i="1" smtClean="0">
                            <a:latin typeface="Cambria Math" panose="02040503050406030204" pitchFamily="18" charset="0"/>
                          </a:rPr>
                          <m:t>𝑥</m:t>
                        </m:r>
                      </m:e>
                      <m:sub>
                        <m:r>
                          <a:rPr lang="en-ZA" sz="2000" b="0" i="1" smtClean="0">
                            <a:latin typeface="Cambria Math" panose="02040503050406030204" pitchFamily="18" charset="0"/>
                          </a:rPr>
                          <m:t>1</m:t>
                        </m:r>
                      </m:sub>
                    </m:sSub>
                  </m:oMath>
                </a14:m>
                <a:r>
                  <a:rPr lang="en-ZA" sz="2000" dirty="0"/>
                  <a:t> and </a:t>
                </a:r>
                <a14:m>
                  <m:oMath xmlns:m="http://schemas.openxmlformats.org/officeDocument/2006/math">
                    <m:sSub>
                      <m:sSubPr>
                        <m:ctrlPr>
                          <a:rPr lang="en-ZA" sz="2000" b="0" i="1" smtClean="0">
                            <a:latin typeface="Cambria Math" panose="02040503050406030204" pitchFamily="18" charset="0"/>
                          </a:rPr>
                        </m:ctrlPr>
                      </m:sSubPr>
                      <m:e>
                        <m:r>
                          <a:rPr lang="en-ZA" sz="2000" b="0" i="1" smtClean="0">
                            <a:latin typeface="Cambria Math" panose="02040503050406030204" pitchFamily="18" charset="0"/>
                          </a:rPr>
                          <m:t>𝑥</m:t>
                        </m:r>
                      </m:e>
                      <m:sub>
                        <m:r>
                          <a:rPr lang="en-ZA" sz="2000" b="0" i="1" smtClean="0">
                            <a:latin typeface="Cambria Math" panose="02040503050406030204" pitchFamily="18" charset="0"/>
                          </a:rPr>
                          <m:t>2</m:t>
                        </m:r>
                      </m:sub>
                    </m:sSub>
                  </m:oMath>
                </a14:m>
                <a:r>
                  <a:rPr lang="en-ZA" sz="2000" dirty="0"/>
                  <a:t> combinations in:</a:t>
                </a:r>
              </a:p>
              <a:p>
                <a:pPr/>
                <a14:m>
                  <m:oMathPara xmlns:m="http://schemas.openxmlformats.org/officeDocument/2006/math">
                    <m:oMathParaPr>
                      <m:jc m:val="centerGroup"/>
                    </m:oMathParaPr>
                    <m:oMath xmlns:m="http://schemas.openxmlformats.org/officeDocument/2006/math">
                      <m:d>
                        <m:dPr>
                          <m:begChr m:val="|"/>
                          <m:endChr m:val="|"/>
                          <m:ctrlPr>
                            <a:rPr lang="en-ZA" sz="2000" b="0" i="1" smtClean="0">
                              <a:latin typeface="Cambria Math" panose="02040503050406030204" pitchFamily="18" charset="0"/>
                            </a:rPr>
                          </m:ctrlPr>
                        </m:dPr>
                        <m:e>
                          <m:r>
                            <a:rPr lang="en-ZA" sz="2000" b="0" i="1" smtClean="0">
                              <a:latin typeface="Cambria Math" panose="02040503050406030204" pitchFamily="18" charset="0"/>
                            </a:rPr>
                            <m:t>𝑓</m:t>
                          </m:r>
                          <m:d>
                            <m:dPr>
                              <m:ctrlPr>
                                <a:rPr lang="en-ZA" sz="2000" b="0" i="1" smtClean="0">
                                  <a:latin typeface="Cambria Math" panose="02040503050406030204" pitchFamily="18" charset="0"/>
                                </a:rPr>
                              </m:ctrlPr>
                            </m:dPr>
                            <m:e>
                              <m:sSub>
                                <m:sSubPr>
                                  <m:ctrlPr>
                                    <a:rPr lang="en-ZA" sz="2000" b="0" i="1" smtClean="0">
                                      <a:latin typeface="Cambria Math" panose="02040503050406030204" pitchFamily="18" charset="0"/>
                                    </a:rPr>
                                  </m:ctrlPr>
                                </m:sSubPr>
                                <m:e>
                                  <m:r>
                                    <a:rPr lang="en-ZA" sz="2000" b="0" i="1" smtClean="0">
                                      <a:latin typeface="Cambria Math" panose="02040503050406030204" pitchFamily="18" charset="0"/>
                                    </a:rPr>
                                    <m:t>𝑥</m:t>
                                  </m:r>
                                </m:e>
                                <m:sub>
                                  <m:r>
                                    <a:rPr lang="en-ZA" sz="2000" b="0" i="1" smtClean="0">
                                      <a:latin typeface="Cambria Math" panose="02040503050406030204" pitchFamily="18" charset="0"/>
                                    </a:rPr>
                                    <m:t>1</m:t>
                                  </m:r>
                                </m:sub>
                              </m:sSub>
                            </m:e>
                          </m:d>
                          <m:r>
                            <a:rPr lang="en-ZA" sz="2000" b="0" i="1" smtClean="0">
                              <a:latin typeface="Cambria Math" panose="02040503050406030204" pitchFamily="18" charset="0"/>
                            </a:rPr>
                            <m:t>−</m:t>
                          </m:r>
                          <m:r>
                            <a:rPr lang="en-ZA" sz="2000" b="0" i="1" smtClean="0">
                              <a:latin typeface="Cambria Math" panose="02040503050406030204" pitchFamily="18" charset="0"/>
                            </a:rPr>
                            <m:t>𝑓</m:t>
                          </m:r>
                          <m:d>
                            <m:dPr>
                              <m:ctrlPr>
                                <a:rPr lang="en-ZA" sz="2000" b="0" i="1" smtClean="0">
                                  <a:latin typeface="Cambria Math" panose="02040503050406030204" pitchFamily="18" charset="0"/>
                                </a:rPr>
                              </m:ctrlPr>
                            </m:dPr>
                            <m:e>
                              <m:sSub>
                                <m:sSubPr>
                                  <m:ctrlPr>
                                    <a:rPr lang="en-ZA" sz="2000" b="0" i="1" smtClean="0">
                                      <a:latin typeface="Cambria Math" panose="02040503050406030204" pitchFamily="18" charset="0"/>
                                    </a:rPr>
                                  </m:ctrlPr>
                                </m:sSubPr>
                                <m:e>
                                  <m:r>
                                    <a:rPr lang="en-ZA" sz="2000" b="0" i="1" smtClean="0">
                                      <a:latin typeface="Cambria Math" panose="02040503050406030204" pitchFamily="18" charset="0"/>
                                    </a:rPr>
                                    <m:t>𝑥</m:t>
                                  </m:r>
                                </m:e>
                                <m:sub>
                                  <m:r>
                                    <a:rPr lang="en-ZA" sz="2000" b="0" i="1" smtClean="0">
                                      <a:latin typeface="Cambria Math" panose="02040503050406030204" pitchFamily="18" charset="0"/>
                                    </a:rPr>
                                    <m:t>2</m:t>
                                  </m:r>
                                </m:sub>
                              </m:sSub>
                            </m:e>
                          </m:d>
                        </m:e>
                      </m:d>
                      <m:r>
                        <a:rPr lang="en-ZA" sz="2000" b="0" i="1" smtClean="0">
                          <a:latin typeface="Cambria Math" panose="02040503050406030204" pitchFamily="18" charset="0"/>
                        </a:rPr>
                        <m:t> </m:t>
                      </m:r>
                      <m:r>
                        <a:rPr lang="en-ZA" sz="2000" b="0" i="1" smtClean="0">
                          <a:latin typeface="Cambria Math" panose="02040503050406030204" pitchFamily="18" charset="0"/>
                          <a:ea typeface="Cambria Math" panose="02040503050406030204" pitchFamily="18" charset="0"/>
                        </a:rPr>
                        <m:t>≤</m:t>
                      </m:r>
                      <m:r>
                        <a:rPr lang="en-ZA" sz="2000" b="0" i="1" smtClean="0">
                          <a:latin typeface="Cambria Math" panose="02040503050406030204" pitchFamily="18" charset="0"/>
                          <a:ea typeface="Cambria Math" panose="02040503050406030204" pitchFamily="18" charset="0"/>
                        </a:rPr>
                        <m:t>𝐾</m:t>
                      </m:r>
                      <m:r>
                        <a:rPr lang="en-ZA" sz="2000" b="0" i="1" smtClean="0">
                          <a:latin typeface="Cambria Math" panose="02040503050406030204" pitchFamily="18" charset="0"/>
                          <a:ea typeface="Cambria Math" panose="02040503050406030204" pitchFamily="18" charset="0"/>
                        </a:rPr>
                        <m:t> |</m:t>
                      </m:r>
                      <m:sSub>
                        <m:sSubPr>
                          <m:ctrlPr>
                            <a:rPr lang="en-ZA" sz="2000" b="0" i="1" smtClean="0">
                              <a:latin typeface="Cambria Math" panose="02040503050406030204" pitchFamily="18" charset="0"/>
                              <a:ea typeface="Cambria Math" panose="02040503050406030204" pitchFamily="18" charset="0"/>
                            </a:rPr>
                          </m:ctrlPr>
                        </m:sSubPr>
                        <m:e>
                          <m:r>
                            <a:rPr lang="en-ZA" sz="2000" b="0" i="1" smtClean="0">
                              <a:latin typeface="Cambria Math" panose="02040503050406030204" pitchFamily="18" charset="0"/>
                              <a:ea typeface="Cambria Math" panose="02040503050406030204" pitchFamily="18" charset="0"/>
                            </a:rPr>
                            <m:t>𝑥</m:t>
                          </m:r>
                        </m:e>
                        <m:sub>
                          <m:r>
                            <a:rPr lang="en-ZA" sz="2000" b="0" i="1" smtClean="0">
                              <a:latin typeface="Cambria Math" panose="02040503050406030204" pitchFamily="18" charset="0"/>
                              <a:ea typeface="Cambria Math" panose="02040503050406030204" pitchFamily="18" charset="0"/>
                            </a:rPr>
                            <m:t>1</m:t>
                          </m:r>
                        </m:sub>
                      </m:sSub>
                      <m:r>
                        <a:rPr lang="en-ZA" sz="2000" b="0" i="1" smtClean="0">
                          <a:latin typeface="Cambria Math" panose="02040503050406030204" pitchFamily="18" charset="0"/>
                          <a:ea typeface="Cambria Math" panose="02040503050406030204" pitchFamily="18" charset="0"/>
                        </a:rPr>
                        <m:t>−</m:t>
                      </m:r>
                      <m:sSub>
                        <m:sSubPr>
                          <m:ctrlPr>
                            <a:rPr lang="en-ZA" sz="2000" b="0" i="1" smtClean="0">
                              <a:latin typeface="Cambria Math" panose="02040503050406030204" pitchFamily="18" charset="0"/>
                              <a:ea typeface="Cambria Math" panose="02040503050406030204" pitchFamily="18" charset="0"/>
                            </a:rPr>
                          </m:ctrlPr>
                        </m:sSubPr>
                        <m:e>
                          <m:r>
                            <a:rPr lang="en-ZA" sz="2000" b="0" i="1" smtClean="0">
                              <a:latin typeface="Cambria Math" panose="02040503050406030204" pitchFamily="18" charset="0"/>
                              <a:ea typeface="Cambria Math" panose="02040503050406030204" pitchFamily="18" charset="0"/>
                            </a:rPr>
                            <m:t>𝑥</m:t>
                          </m:r>
                        </m:e>
                        <m:sub>
                          <m:r>
                            <a:rPr lang="en-ZA" sz="2000" b="0" i="1" smtClean="0">
                              <a:latin typeface="Cambria Math" panose="02040503050406030204" pitchFamily="18" charset="0"/>
                              <a:ea typeface="Cambria Math" panose="02040503050406030204" pitchFamily="18" charset="0"/>
                            </a:rPr>
                            <m:t>2</m:t>
                          </m:r>
                        </m:sub>
                      </m:sSub>
                      <m:r>
                        <a:rPr lang="en-ZA" sz="2000" b="0" i="1" smtClean="0">
                          <a:latin typeface="Cambria Math" panose="02040503050406030204" pitchFamily="18" charset="0"/>
                          <a:ea typeface="Cambria Math" panose="02040503050406030204" pitchFamily="18" charset="0"/>
                        </a:rPr>
                        <m:t>|</m:t>
                      </m:r>
                    </m:oMath>
                  </m:oMathPara>
                </a14:m>
                <a:endParaRPr lang="en-ZA" sz="2000" dirty="0"/>
              </a:p>
            </p:txBody>
          </p:sp>
        </mc:Choice>
        <mc:Fallback xmlns="">
          <p:sp>
            <p:nvSpPr>
              <p:cNvPr id="5" name="TextBox 4">
                <a:extLst>
                  <a:ext uri="{FF2B5EF4-FFF2-40B4-BE49-F238E27FC236}">
                    <a16:creationId xmlns:a16="http://schemas.microsoft.com/office/drawing/2014/main" id="{67E1B68E-5F5C-4A48-A5CC-0B6C822E296C}"/>
                  </a:ext>
                </a:extLst>
              </p:cNvPr>
              <p:cNvSpPr txBox="1">
                <a:spLocks noRot="1" noChangeAspect="1" noMove="1" noResize="1" noEditPoints="1" noAdjustHandles="1" noChangeArrowheads="1" noChangeShapeType="1" noTextEdit="1"/>
              </p:cNvSpPr>
              <p:nvPr/>
            </p:nvSpPr>
            <p:spPr>
              <a:xfrm>
                <a:off x="665826" y="5532351"/>
                <a:ext cx="7412854" cy="1015663"/>
              </a:xfrm>
              <a:prstGeom prst="rect">
                <a:avLst/>
              </a:prstGeom>
              <a:blipFill>
                <a:blip r:embed="rId5"/>
                <a:stretch>
                  <a:fillRect l="-822" t="-3012" b="-6627"/>
                </a:stretch>
              </a:blipFill>
            </p:spPr>
            <p:txBody>
              <a:bodyPr/>
              <a:lstStyle/>
              <a:p>
                <a:r>
                  <a:rPr lang="en-ZA">
                    <a:noFill/>
                  </a:rPr>
                  <a:t> </a:t>
                </a:r>
              </a:p>
            </p:txBody>
          </p:sp>
        </mc:Fallback>
      </mc:AlternateContent>
    </p:spTree>
    <p:extLst>
      <p:ext uri="{BB962C8B-B14F-4D97-AF65-F5344CB8AC3E}">
        <p14:creationId xmlns:p14="http://schemas.microsoft.com/office/powerpoint/2010/main" val="5483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BD1CA9FA-1B0A-450D-AC96-F6F1CA4FED69}"/>
              </a:ext>
            </a:extLst>
          </p:cNvPr>
          <p:cNvSpPr txBox="1">
            <a:spLocks/>
          </p:cNvSpPr>
          <p:nvPr/>
        </p:nvSpPr>
        <p:spPr>
          <a:xfrm>
            <a:off x="665827" y="309986"/>
            <a:ext cx="7874227" cy="840925"/>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marR="0" lvl="1"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2pPr>
            <a:lvl3pPr marR="0" lvl="2"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3pPr>
            <a:lvl4pPr marR="0" lvl="3"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4pPr>
            <a:lvl5pPr marR="0" lvl="4"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5pPr>
            <a:lvl6pPr marR="0" lvl="5"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6pPr>
            <a:lvl7pPr marR="0" lvl="6"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7pPr>
            <a:lvl8pPr marR="0" lvl="7"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8pPr>
            <a:lvl9pPr marR="0" lvl="8"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9pPr>
          </a:lstStyle>
          <a:p>
            <a:pPr marL="0" marR="0" lvl="0" indent="0" defTabSz="914400" rtl="0" eaLnBrk="1" fontAlgn="auto" latinLnBrk="0" hangingPunct="1">
              <a:lnSpc>
                <a:spcPct val="100000"/>
              </a:lnSpc>
              <a:spcBef>
                <a:spcPts val="0"/>
              </a:spcBef>
              <a:spcAft>
                <a:spcPts val="0"/>
              </a:spcAft>
              <a:buClr>
                <a:srgbClr val="434343"/>
              </a:buClr>
              <a:buSzPts val="4800"/>
              <a:buFont typeface="Lato Hairline"/>
              <a:buNone/>
              <a:tabLst/>
              <a:defRPr/>
            </a:pPr>
            <a:r>
              <a:rPr lang="en-ZA" dirty="0"/>
              <a:t>Continue…</a:t>
            </a:r>
            <a:endParaRPr kumimoji="0" lang="en-ZA" sz="4800" b="0" i="0" u="none" strike="noStrike" kern="0" cap="none" spc="0" normalizeH="0" baseline="0" noProof="0" dirty="0">
              <a:ln>
                <a:noFill/>
              </a:ln>
              <a:solidFill>
                <a:srgbClr val="434343"/>
              </a:solidFill>
              <a:effectLst/>
              <a:uLnTx/>
              <a:uFillTx/>
              <a:latin typeface="Lato Hairline"/>
              <a:sym typeface="Lato Hairline"/>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48133A5-84E9-4A43-8A48-5F521D0E79ED}"/>
                  </a:ext>
                </a:extLst>
              </p:cNvPr>
              <p:cNvSpPr txBox="1"/>
              <p:nvPr/>
            </p:nvSpPr>
            <p:spPr>
              <a:xfrm>
                <a:off x="816745" y="1053256"/>
                <a:ext cx="8131945" cy="3209661"/>
              </a:xfrm>
              <a:prstGeom prst="rect">
                <a:avLst/>
              </a:prstGeom>
              <a:noFill/>
            </p:spPr>
            <p:txBody>
              <a:bodyPr wrap="square" rtlCol="0">
                <a:spAutoFit/>
              </a:bodyPr>
              <a:lstStyle/>
              <a:p>
                <a14:m>
                  <m:oMath xmlns:m="http://schemas.openxmlformats.org/officeDocument/2006/math">
                    <m:r>
                      <a:rPr lang="en-ZA" sz="2000" i="1" smtClean="0">
                        <a:latin typeface="Cambria Math" panose="02040503050406030204" pitchFamily="18" charset="0"/>
                      </a:rPr>
                      <m:t>𝑊</m:t>
                    </m:r>
                    <m:d>
                      <m:dPr>
                        <m:ctrlPr>
                          <a:rPr lang="en-ZA" sz="2000" i="1">
                            <a:latin typeface="Cambria Math" panose="02040503050406030204" pitchFamily="18" charset="0"/>
                          </a:rPr>
                        </m:ctrlPr>
                      </m:dPr>
                      <m:e>
                        <m:sSub>
                          <m:sSubPr>
                            <m:ctrlPr>
                              <a:rPr lang="en-ZA" sz="2000" i="1">
                                <a:latin typeface="Cambria Math" panose="02040503050406030204" pitchFamily="18" charset="0"/>
                              </a:rPr>
                            </m:ctrlPr>
                          </m:sSubPr>
                          <m:e>
                            <m:r>
                              <a:rPr lang="en-ZA" sz="2000" i="1">
                                <a:latin typeface="Cambria Math" panose="02040503050406030204" pitchFamily="18" charset="0"/>
                              </a:rPr>
                              <m:t>𝑝</m:t>
                            </m:r>
                          </m:e>
                          <m:sub>
                            <m:r>
                              <a:rPr lang="en-ZA" sz="2000" i="1">
                                <a:latin typeface="Cambria Math" panose="02040503050406030204" pitchFamily="18" charset="0"/>
                              </a:rPr>
                              <m:t>𝑟</m:t>
                            </m:r>
                          </m:sub>
                        </m:sSub>
                        <m:r>
                          <a:rPr lang="en-ZA" sz="2000" i="1">
                            <a:latin typeface="Cambria Math" panose="02040503050406030204" pitchFamily="18" charset="0"/>
                          </a:rPr>
                          <m:t>,</m:t>
                        </m:r>
                        <m:sSub>
                          <m:sSubPr>
                            <m:ctrlPr>
                              <a:rPr lang="en-ZA" sz="2000" i="1">
                                <a:latin typeface="Cambria Math" panose="02040503050406030204" pitchFamily="18" charset="0"/>
                              </a:rPr>
                            </m:ctrlPr>
                          </m:sSubPr>
                          <m:e>
                            <m:r>
                              <a:rPr lang="en-ZA" sz="2000" i="1">
                                <a:latin typeface="Cambria Math" panose="02040503050406030204" pitchFamily="18" charset="0"/>
                              </a:rPr>
                              <m:t>𝑝</m:t>
                            </m:r>
                          </m:e>
                          <m:sub>
                            <m:r>
                              <a:rPr lang="en-ZA" sz="2000" i="1">
                                <a:latin typeface="Cambria Math" panose="02040503050406030204" pitchFamily="18" charset="0"/>
                              </a:rPr>
                              <m:t>𝑔</m:t>
                            </m:r>
                          </m:sub>
                        </m:sSub>
                      </m:e>
                    </m:d>
                    <m:r>
                      <a:rPr lang="en-ZA" sz="2000" i="1">
                        <a:latin typeface="Cambria Math" panose="02040503050406030204" pitchFamily="18" charset="0"/>
                      </a:rPr>
                      <m:t>=</m:t>
                    </m:r>
                    <m:f>
                      <m:fPr>
                        <m:ctrlPr>
                          <a:rPr lang="en-ZA" sz="2000" i="1">
                            <a:latin typeface="Cambria Math" panose="02040503050406030204" pitchFamily="18" charset="0"/>
                          </a:rPr>
                        </m:ctrlPr>
                      </m:fPr>
                      <m:num>
                        <m:r>
                          <a:rPr lang="en-ZA" sz="2000" i="1">
                            <a:latin typeface="Cambria Math" panose="02040503050406030204" pitchFamily="18" charset="0"/>
                          </a:rPr>
                          <m:t>1</m:t>
                        </m:r>
                      </m:num>
                      <m:den>
                        <m:r>
                          <a:rPr lang="en-ZA" sz="2000" i="1">
                            <a:latin typeface="Cambria Math" panose="02040503050406030204" pitchFamily="18" charset="0"/>
                          </a:rPr>
                          <m:t>𝐾</m:t>
                        </m:r>
                      </m:den>
                    </m:f>
                    <m:func>
                      <m:funcPr>
                        <m:ctrlPr>
                          <a:rPr lang="en-ZA" sz="2000" i="1">
                            <a:latin typeface="Cambria Math" panose="02040503050406030204" pitchFamily="18" charset="0"/>
                          </a:rPr>
                        </m:ctrlPr>
                      </m:funcPr>
                      <m:fName>
                        <m:r>
                          <a:rPr lang="en-ZA" sz="2000" i="1">
                            <a:latin typeface="Cambria Math" panose="02040503050406030204" pitchFamily="18" charset="0"/>
                          </a:rPr>
                          <m:t> </m:t>
                        </m:r>
                        <m:limLow>
                          <m:limLowPr>
                            <m:ctrlPr>
                              <a:rPr lang="en-ZA" sz="2000" i="1">
                                <a:latin typeface="Cambria Math" panose="02040503050406030204" pitchFamily="18" charset="0"/>
                              </a:rPr>
                            </m:ctrlPr>
                          </m:limLowPr>
                          <m:e>
                            <m:r>
                              <m:rPr>
                                <m:sty m:val="p"/>
                              </m:rPr>
                              <a:rPr lang="en-ZA" sz="2000">
                                <a:latin typeface="Cambria Math" panose="02040503050406030204" pitchFamily="18" charset="0"/>
                              </a:rPr>
                              <m:t>sup</m:t>
                            </m:r>
                          </m:e>
                          <m:lim>
                            <m:d>
                              <m:dPr>
                                <m:begChr m:val="|"/>
                                <m:endChr m:val="|"/>
                                <m:ctrlPr>
                                  <a:rPr lang="en-ZA" sz="2000" i="1">
                                    <a:latin typeface="Cambria Math" panose="02040503050406030204" pitchFamily="18" charset="0"/>
                                  </a:rPr>
                                </m:ctrlPr>
                              </m:dPr>
                              <m:e>
                                <m:d>
                                  <m:dPr>
                                    <m:begChr m:val="|"/>
                                    <m:endChr m:val="|"/>
                                    <m:ctrlPr>
                                      <a:rPr lang="en-ZA" sz="2000" i="1">
                                        <a:latin typeface="Cambria Math" panose="02040503050406030204" pitchFamily="18" charset="0"/>
                                      </a:rPr>
                                    </m:ctrlPr>
                                  </m:dPr>
                                  <m:e>
                                    <m:r>
                                      <a:rPr lang="en-ZA" sz="2000" i="1">
                                        <a:latin typeface="Cambria Math" panose="02040503050406030204" pitchFamily="18" charset="0"/>
                                      </a:rPr>
                                      <m:t>𝑓</m:t>
                                    </m:r>
                                  </m:e>
                                </m:d>
                              </m:e>
                            </m:d>
                            <m:sSub>
                              <m:sSubPr>
                                <m:ctrlPr>
                                  <a:rPr lang="en-ZA" sz="2000" i="1">
                                    <a:latin typeface="Cambria Math" panose="02040503050406030204" pitchFamily="18" charset="0"/>
                                  </a:rPr>
                                </m:ctrlPr>
                              </m:sSubPr>
                              <m:e>
                                <m:d>
                                  <m:dPr>
                                    <m:begChr m:val=""/>
                                    <m:endChr m:val="|"/>
                                    <m:ctrlPr>
                                      <a:rPr lang="en-ZA" sz="2000" i="1">
                                        <a:latin typeface="Cambria Math" panose="02040503050406030204" pitchFamily="18" charset="0"/>
                                      </a:rPr>
                                    </m:ctrlPr>
                                  </m:dPr>
                                  <m:e>
                                    <m:r>
                                      <a:rPr lang="en-ZA" sz="2000">
                                        <a:latin typeface="Cambria Math" panose="02040503050406030204" pitchFamily="18" charset="0"/>
                                      </a:rPr>
                                      <m:t>​</m:t>
                                    </m:r>
                                  </m:e>
                                </m:d>
                              </m:e>
                              <m:sub>
                                <m:r>
                                  <a:rPr lang="en-ZA" sz="2000" i="1">
                                    <a:latin typeface="Cambria Math" panose="02040503050406030204" pitchFamily="18" charset="0"/>
                                  </a:rPr>
                                  <m:t>𝐿</m:t>
                                </m:r>
                              </m:sub>
                            </m:sSub>
                            <m:r>
                              <a:rPr lang="en-ZA" sz="2000" i="1">
                                <a:latin typeface="Cambria Math" panose="02040503050406030204" pitchFamily="18" charset="0"/>
                                <a:ea typeface="Cambria Math" panose="02040503050406030204" pitchFamily="18" charset="0"/>
                              </a:rPr>
                              <m:t>≤</m:t>
                            </m:r>
                            <m:r>
                              <a:rPr lang="en-ZA" sz="2000" i="1">
                                <a:latin typeface="Cambria Math" panose="02040503050406030204" pitchFamily="18" charset="0"/>
                                <a:ea typeface="Cambria Math" panose="02040503050406030204" pitchFamily="18" charset="0"/>
                              </a:rPr>
                              <m:t>𝐾</m:t>
                            </m:r>
                            <m:r>
                              <a:rPr lang="en-ZA" sz="2000" i="1">
                                <a:latin typeface="Cambria Math" panose="02040503050406030204" pitchFamily="18" charset="0"/>
                              </a:rPr>
                              <m:t> </m:t>
                            </m:r>
                          </m:lim>
                        </m:limLow>
                      </m:fName>
                      <m:e>
                        <m:r>
                          <a:rPr lang="en-ZA" sz="2000" i="1">
                            <a:latin typeface="Cambria Math" panose="02040503050406030204" pitchFamily="18" charset="0"/>
                          </a:rPr>
                          <m:t> [ </m:t>
                        </m:r>
                        <m:sSub>
                          <m:sSubPr>
                            <m:ctrlPr>
                              <a:rPr lang="en-ZA" sz="2000" i="1">
                                <a:latin typeface="Cambria Math" panose="02040503050406030204" pitchFamily="18" charset="0"/>
                              </a:rPr>
                            </m:ctrlPr>
                          </m:sSubPr>
                          <m:e>
                            <m:r>
                              <a:rPr lang="en-ZA" sz="2000" i="1">
                                <a:latin typeface="Cambria Math" panose="02040503050406030204" pitchFamily="18" charset="0"/>
                              </a:rPr>
                              <m:t>𝔼</m:t>
                            </m:r>
                          </m:e>
                          <m:sub>
                            <m:r>
                              <a:rPr lang="en-ZA" sz="2000" i="1">
                                <a:latin typeface="Cambria Math" panose="02040503050406030204" pitchFamily="18" charset="0"/>
                              </a:rPr>
                              <m:t>𝑥</m:t>
                            </m:r>
                            <m:r>
                              <a:rPr lang="en-ZA" sz="2000" i="1">
                                <a:latin typeface="Cambria Math" panose="02040503050406030204" pitchFamily="18" charset="0"/>
                              </a:rPr>
                              <m:t>~</m:t>
                            </m:r>
                            <m:sSub>
                              <m:sSubPr>
                                <m:ctrlPr>
                                  <a:rPr lang="en-ZA" sz="2000" i="1">
                                    <a:latin typeface="Cambria Math" panose="02040503050406030204" pitchFamily="18" charset="0"/>
                                  </a:rPr>
                                </m:ctrlPr>
                              </m:sSubPr>
                              <m:e>
                                <m:r>
                                  <a:rPr lang="en-ZA" sz="2000" i="1">
                                    <a:latin typeface="Cambria Math" panose="02040503050406030204" pitchFamily="18" charset="0"/>
                                  </a:rPr>
                                  <m:t>𝑝</m:t>
                                </m:r>
                              </m:e>
                              <m:sub>
                                <m:r>
                                  <a:rPr lang="en-ZA" sz="2000" i="1">
                                    <a:latin typeface="Cambria Math" panose="02040503050406030204" pitchFamily="18" charset="0"/>
                                  </a:rPr>
                                  <m:t>𝑟</m:t>
                                </m:r>
                              </m:sub>
                            </m:sSub>
                          </m:sub>
                        </m:sSub>
                        <m:d>
                          <m:dPr>
                            <m:begChr m:val="["/>
                            <m:endChr m:val="]"/>
                            <m:ctrlPr>
                              <a:rPr lang="en-ZA" sz="2000" i="1">
                                <a:latin typeface="Cambria Math" panose="02040503050406030204" pitchFamily="18" charset="0"/>
                              </a:rPr>
                            </m:ctrlPr>
                          </m:dPr>
                          <m:e>
                            <m:r>
                              <a:rPr lang="en-ZA" sz="2000" i="1" smtClean="0">
                                <a:latin typeface="Cambria Math" panose="02040503050406030204" pitchFamily="18" charset="0"/>
                              </a:rPr>
                              <m:t>𝑓</m:t>
                            </m:r>
                            <m:d>
                              <m:dPr>
                                <m:ctrlPr>
                                  <a:rPr lang="en-ZA" sz="2000" i="1">
                                    <a:latin typeface="Cambria Math" panose="02040503050406030204" pitchFamily="18" charset="0"/>
                                  </a:rPr>
                                </m:ctrlPr>
                              </m:dPr>
                              <m:e>
                                <m:r>
                                  <a:rPr lang="en-ZA" sz="2000" i="1">
                                    <a:latin typeface="Cambria Math" panose="02040503050406030204" pitchFamily="18" charset="0"/>
                                  </a:rPr>
                                  <m:t>𝑥</m:t>
                                </m:r>
                              </m:e>
                            </m:d>
                          </m:e>
                        </m:d>
                        <m:r>
                          <a:rPr lang="en-ZA" sz="2000" i="1">
                            <a:latin typeface="Cambria Math" panose="02040503050406030204" pitchFamily="18" charset="0"/>
                          </a:rPr>
                          <m:t>  −   </m:t>
                        </m:r>
                      </m:e>
                    </m:func>
                  </m:oMath>
                </a14:m>
                <a:r>
                  <a:rPr lang="en-ZA" sz="2000" dirty="0"/>
                  <a:t> </a:t>
                </a:r>
                <a14:m>
                  <m:oMath xmlns:m="http://schemas.openxmlformats.org/officeDocument/2006/math">
                    <m:sSub>
                      <m:sSubPr>
                        <m:ctrlPr>
                          <a:rPr lang="en-ZA" sz="2000" i="1">
                            <a:latin typeface="Cambria Math" panose="02040503050406030204" pitchFamily="18" charset="0"/>
                          </a:rPr>
                        </m:ctrlPr>
                      </m:sSubPr>
                      <m:e>
                        <m:r>
                          <a:rPr lang="en-ZA" sz="2000" i="1">
                            <a:latin typeface="Cambria Math" panose="02040503050406030204" pitchFamily="18" charset="0"/>
                          </a:rPr>
                          <m:t>𝔼</m:t>
                        </m:r>
                      </m:e>
                      <m:sub>
                        <m:r>
                          <a:rPr lang="en-ZA" sz="2000" i="1">
                            <a:latin typeface="Cambria Math" panose="02040503050406030204" pitchFamily="18" charset="0"/>
                          </a:rPr>
                          <m:t>𝑥</m:t>
                        </m:r>
                        <m:r>
                          <a:rPr lang="en-ZA" sz="2000" i="1">
                            <a:latin typeface="Cambria Math" panose="02040503050406030204" pitchFamily="18" charset="0"/>
                          </a:rPr>
                          <m:t>~</m:t>
                        </m:r>
                        <m:sSub>
                          <m:sSubPr>
                            <m:ctrlPr>
                              <a:rPr lang="en-ZA" sz="2000" i="1">
                                <a:latin typeface="Cambria Math" panose="02040503050406030204" pitchFamily="18" charset="0"/>
                              </a:rPr>
                            </m:ctrlPr>
                          </m:sSubPr>
                          <m:e>
                            <m:r>
                              <a:rPr lang="en-ZA" sz="2000" i="1">
                                <a:latin typeface="Cambria Math" panose="02040503050406030204" pitchFamily="18" charset="0"/>
                              </a:rPr>
                              <m:t>𝑝</m:t>
                            </m:r>
                          </m:e>
                          <m:sub>
                            <m:r>
                              <a:rPr lang="en-ZA" sz="2000" i="1">
                                <a:latin typeface="Cambria Math" panose="02040503050406030204" pitchFamily="18" charset="0"/>
                              </a:rPr>
                              <m:t>𝑔</m:t>
                            </m:r>
                          </m:sub>
                        </m:sSub>
                      </m:sub>
                    </m:sSub>
                    <m:d>
                      <m:dPr>
                        <m:begChr m:val="["/>
                        <m:endChr m:val="]"/>
                        <m:ctrlPr>
                          <a:rPr lang="en-ZA" sz="2000" i="1">
                            <a:latin typeface="Cambria Math" panose="02040503050406030204" pitchFamily="18" charset="0"/>
                          </a:rPr>
                        </m:ctrlPr>
                      </m:dPr>
                      <m:e>
                        <m:r>
                          <a:rPr lang="en-ZA" sz="2000" i="1">
                            <a:latin typeface="Cambria Math" panose="02040503050406030204" pitchFamily="18" charset="0"/>
                          </a:rPr>
                          <m:t>𝑓</m:t>
                        </m:r>
                        <m:d>
                          <m:dPr>
                            <m:ctrlPr>
                              <a:rPr lang="en-ZA" sz="2000" i="1">
                                <a:latin typeface="Cambria Math" panose="02040503050406030204" pitchFamily="18" charset="0"/>
                              </a:rPr>
                            </m:ctrlPr>
                          </m:dPr>
                          <m:e>
                            <m:r>
                              <a:rPr lang="en-ZA" sz="2000" i="1">
                                <a:latin typeface="Cambria Math" panose="02040503050406030204" pitchFamily="18" charset="0"/>
                              </a:rPr>
                              <m:t>𝑥</m:t>
                            </m:r>
                          </m:e>
                        </m:d>
                      </m:e>
                    </m:d>
                  </m:oMath>
                </a14:m>
                <a:r>
                  <a:rPr lang="en-ZA" sz="2000" dirty="0"/>
                  <a:t> ]</a:t>
                </a:r>
              </a:p>
              <a:p>
                <a:endParaRPr lang="en-ZA" sz="2000" dirty="0"/>
              </a:p>
              <a:p>
                <a:r>
                  <a:rPr lang="en-ZA" sz="2000" dirty="0"/>
                  <a:t>We can rewrite this in terms of the two model losses:</a:t>
                </a:r>
              </a:p>
              <a:p>
                <a:endParaRPr lang="en-ZA" sz="2000" dirty="0"/>
              </a:p>
              <a:p>
                <a:r>
                  <a:rPr lang="en-ZA" sz="2000" dirty="0" err="1"/>
                  <a:t>d_loss</a:t>
                </a:r>
                <a:r>
                  <a:rPr lang="en-ZA" sz="2000" dirty="0"/>
                  <a:t> = </a:t>
                </a:r>
                <a14:m>
                  <m:oMath xmlns:m="http://schemas.openxmlformats.org/officeDocument/2006/math">
                    <m:func>
                      <m:funcPr>
                        <m:ctrlPr>
                          <a:rPr lang="en-ZA" sz="2000" b="0" i="1" smtClean="0">
                            <a:latin typeface="Cambria Math" panose="02040503050406030204" pitchFamily="18" charset="0"/>
                          </a:rPr>
                        </m:ctrlPr>
                      </m:funcPr>
                      <m:fName>
                        <m:r>
                          <m:rPr>
                            <m:sty m:val="p"/>
                          </m:rPr>
                          <a:rPr lang="en-ZA" sz="2000" b="0" i="0" smtClean="0">
                            <a:latin typeface="Cambria Math" panose="02040503050406030204" pitchFamily="18" charset="0"/>
                          </a:rPr>
                          <m:t>min</m:t>
                        </m:r>
                        <m:r>
                          <a:rPr lang="en-ZA" sz="2000" b="0" i="1" smtClean="0">
                            <a:latin typeface="Cambria Math" panose="02040503050406030204" pitchFamily="18" charset="0"/>
                          </a:rPr>
                          <m:t> [</m:t>
                        </m:r>
                      </m:fName>
                      <m:e>
                        <m:sSub>
                          <m:sSubPr>
                            <m:ctrlPr>
                              <a:rPr lang="en-ZA" sz="2000" b="0" i="1" smtClean="0">
                                <a:latin typeface="Cambria Math" panose="02040503050406030204" pitchFamily="18" charset="0"/>
                              </a:rPr>
                            </m:ctrlPr>
                          </m:sSubPr>
                          <m:e>
                            <m:r>
                              <a:rPr lang="en-ZA" sz="2000" b="0" i="1" smtClean="0">
                                <a:latin typeface="Cambria Math" panose="02040503050406030204" pitchFamily="18" charset="0"/>
                              </a:rPr>
                              <m:t>𝔼</m:t>
                            </m:r>
                          </m:e>
                          <m:sub>
                            <m:r>
                              <a:rPr lang="en-ZA" sz="2000" b="0" i="1" smtClean="0">
                                <a:latin typeface="Cambria Math" panose="02040503050406030204" pitchFamily="18" charset="0"/>
                              </a:rPr>
                              <m:t>𝑥</m:t>
                            </m:r>
                            <m:r>
                              <a:rPr lang="en-ZA" sz="2000" b="0" i="1" smtClean="0">
                                <a:latin typeface="Cambria Math" panose="02040503050406030204" pitchFamily="18" charset="0"/>
                              </a:rPr>
                              <m:t>~</m:t>
                            </m:r>
                            <m:sSub>
                              <m:sSubPr>
                                <m:ctrlPr>
                                  <a:rPr lang="en-ZA" sz="2000" b="0" i="1" smtClean="0">
                                    <a:latin typeface="Cambria Math" panose="02040503050406030204" pitchFamily="18" charset="0"/>
                                  </a:rPr>
                                </m:ctrlPr>
                              </m:sSubPr>
                              <m:e>
                                <m:r>
                                  <a:rPr lang="en-ZA" sz="2000" b="0" i="1" smtClean="0">
                                    <a:latin typeface="Cambria Math" panose="02040503050406030204" pitchFamily="18" charset="0"/>
                                  </a:rPr>
                                  <m:t>𝑝</m:t>
                                </m:r>
                              </m:e>
                              <m:sub>
                                <m:r>
                                  <a:rPr lang="en-ZA" sz="2000" b="0" i="1" smtClean="0">
                                    <a:latin typeface="Cambria Math" panose="02040503050406030204" pitchFamily="18" charset="0"/>
                                  </a:rPr>
                                  <m:t>𝑟</m:t>
                                </m:r>
                              </m:sub>
                            </m:sSub>
                          </m:sub>
                        </m:sSub>
                        <m:r>
                          <a:rPr lang="en-ZA" sz="2000" b="0" i="1" smtClean="0">
                            <a:latin typeface="Cambria Math" panose="02040503050406030204" pitchFamily="18" charset="0"/>
                          </a:rPr>
                          <m:t>𝐷</m:t>
                        </m:r>
                        <m:d>
                          <m:dPr>
                            <m:ctrlPr>
                              <a:rPr lang="en-ZA" sz="2000" b="0" i="1" smtClean="0">
                                <a:latin typeface="Cambria Math" panose="02040503050406030204" pitchFamily="18" charset="0"/>
                              </a:rPr>
                            </m:ctrlPr>
                          </m:dPr>
                          <m:e>
                            <m:r>
                              <a:rPr lang="en-ZA" sz="2000" b="0" i="1" smtClean="0">
                                <a:latin typeface="Cambria Math" panose="02040503050406030204" pitchFamily="18" charset="0"/>
                              </a:rPr>
                              <m:t>𝑥</m:t>
                            </m:r>
                          </m:e>
                        </m:d>
                        <m:r>
                          <a:rPr lang="en-ZA" sz="2000" b="0" i="1" smtClean="0">
                            <a:latin typeface="Cambria Math" panose="02040503050406030204" pitchFamily="18" charset="0"/>
                          </a:rPr>
                          <m:t>− </m:t>
                        </m:r>
                      </m:e>
                    </m:func>
                  </m:oMath>
                </a14:m>
                <a:r>
                  <a:rPr lang="en-ZA" sz="2000" dirty="0"/>
                  <a:t> </a:t>
                </a:r>
                <a14:m>
                  <m:oMath xmlns:m="http://schemas.openxmlformats.org/officeDocument/2006/math">
                    <m:sSub>
                      <m:sSubPr>
                        <m:ctrlPr>
                          <a:rPr lang="en-ZA" sz="2000" i="1">
                            <a:latin typeface="Cambria Math" panose="02040503050406030204" pitchFamily="18" charset="0"/>
                          </a:rPr>
                        </m:ctrlPr>
                      </m:sSubPr>
                      <m:e>
                        <m:r>
                          <a:rPr lang="en-ZA" sz="2000" i="1">
                            <a:latin typeface="Cambria Math" panose="02040503050406030204" pitchFamily="18" charset="0"/>
                          </a:rPr>
                          <m:t>𝔼</m:t>
                        </m:r>
                      </m:e>
                      <m:sub>
                        <m:r>
                          <a:rPr lang="en-ZA" sz="2000" i="1">
                            <a:latin typeface="Cambria Math" panose="02040503050406030204" pitchFamily="18" charset="0"/>
                          </a:rPr>
                          <m:t>𝑥</m:t>
                        </m:r>
                        <m:r>
                          <a:rPr lang="en-ZA" sz="2000" i="1">
                            <a:latin typeface="Cambria Math" panose="02040503050406030204" pitchFamily="18" charset="0"/>
                          </a:rPr>
                          <m:t>~</m:t>
                        </m:r>
                        <m:sSub>
                          <m:sSubPr>
                            <m:ctrlPr>
                              <a:rPr lang="en-ZA" sz="2000" i="1">
                                <a:latin typeface="Cambria Math" panose="02040503050406030204" pitchFamily="18" charset="0"/>
                              </a:rPr>
                            </m:ctrlPr>
                          </m:sSubPr>
                          <m:e>
                            <m:r>
                              <a:rPr lang="en-ZA" sz="2000" i="1">
                                <a:latin typeface="Cambria Math" panose="02040503050406030204" pitchFamily="18" charset="0"/>
                              </a:rPr>
                              <m:t>𝑝</m:t>
                            </m:r>
                          </m:e>
                          <m:sub>
                            <m:r>
                              <a:rPr lang="en-ZA" sz="2000" b="0" i="1" smtClean="0">
                                <a:latin typeface="Cambria Math" panose="02040503050406030204" pitchFamily="18" charset="0"/>
                              </a:rPr>
                              <m:t>𝑧</m:t>
                            </m:r>
                          </m:sub>
                        </m:sSub>
                      </m:sub>
                    </m:sSub>
                    <m:r>
                      <a:rPr lang="en-ZA" sz="2000" i="1">
                        <a:latin typeface="Cambria Math" panose="02040503050406030204" pitchFamily="18" charset="0"/>
                      </a:rPr>
                      <m:t>𝐷</m:t>
                    </m:r>
                    <m:d>
                      <m:dPr>
                        <m:ctrlPr>
                          <a:rPr lang="en-ZA" sz="2000" i="1">
                            <a:latin typeface="Cambria Math" panose="02040503050406030204" pitchFamily="18" charset="0"/>
                          </a:rPr>
                        </m:ctrlPr>
                      </m:dPr>
                      <m:e>
                        <m:r>
                          <a:rPr lang="en-ZA" sz="2000" i="1">
                            <a:latin typeface="Cambria Math" panose="02040503050406030204" pitchFamily="18" charset="0"/>
                          </a:rPr>
                          <m:t>𝑥</m:t>
                        </m:r>
                      </m:e>
                    </m:d>
                    <m:r>
                      <a:rPr lang="en-ZA" sz="2000" b="0" i="1" smtClean="0">
                        <a:latin typeface="Cambria Math" panose="02040503050406030204" pitchFamily="18" charset="0"/>
                      </a:rPr>
                      <m:t> ]</m:t>
                    </m:r>
                    <m:r>
                      <a:rPr lang="en-ZA" sz="2000" i="1">
                        <a:latin typeface="Cambria Math" panose="02040503050406030204" pitchFamily="18" charset="0"/>
                      </a:rPr>
                      <m:t> </m:t>
                    </m:r>
                  </m:oMath>
                </a14:m>
                <a:endParaRPr lang="en-ZA" sz="2000" dirty="0"/>
              </a:p>
              <a:p>
                <a:r>
                  <a:rPr lang="en-ZA" sz="2000" dirty="0" err="1"/>
                  <a:t>g_loss</a:t>
                </a:r>
                <a:r>
                  <a:rPr lang="en-ZA" sz="2000" dirty="0"/>
                  <a:t> = </a:t>
                </a:r>
                <a14:m>
                  <m:oMath xmlns:m="http://schemas.openxmlformats.org/officeDocument/2006/math">
                    <m:func>
                      <m:funcPr>
                        <m:ctrlPr>
                          <a:rPr lang="en-ZA" sz="2000" i="1">
                            <a:latin typeface="Cambria Math" panose="02040503050406030204" pitchFamily="18" charset="0"/>
                          </a:rPr>
                        </m:ctrlPr>
                      </m:funcPr>
                      <m:fName>
                        <m:r>
                          <m:rPr>
                            <m:sty m:val="p"/>
                          </m:rPr>
                          <a:rPr lang="en-ZA" sz="2000">
                            <a:latin typeface="Cambria Math" panose="02040503050406030204" pitchFamily="18" charset="0"/>
                          </a:rPr>
                          <m:t>min</m:t>
                        </m:r>
                        <m:r>
                          <a:rPr lang="en-ZA" sz="2000" i="1">
                            <a:latin typeface="Cambria Math" panose="02040503050406030204" pitchFamily="18" charset="0"/>
                          </a:rPr>
                          <m:t> [</m:t>
                        </m:r>
                      </m:fName>
                      <m:e>
                        <m:sSub>
                          <m:sSubPr>
                            <m:ctrlPr>
                              <a:rPr lang="en-ZA" sz="2000" i="1">
                                <a:latin typeface="Cambria Math" panose="02040503050406030204" pitchFamily="18" charset="0"/>
                              </a:rPr>
                            </m:ctrlPr>
                          </m:sSubPr>
                          <m:e>
                            <m:r>
                              <a:rPr lang="en-ZA" sz="2000" i="1">
                                <a:latin typeface="Cambria Math" panose="02040503050406030204" pitchFamily="18" charset="0"/>
                              </a:rPr>
                              <m:t>𝔼</m:t>
                            </m:r>
                          </m:e>
                          <m:sub>
                            <m:r>
                              <a:rPr lang="en-ZA" sz="2000" i="1">
                                <a:latin typeface="Cambria Math" panose="02040503050406030204" pitchFamily="18" charset="0"/>
                              </a:rPr>
                              <m:t>𝑥</m:t>
                            </m:r>
                            <m:r>
                              <a:rPr lang="en-ZA" sz="2000" i="1">
                                <a:latin typeface="Cambria Math" panose="02040503050406030204" pitchFamily="18" charset="0"/>
                              </a:rPr>
                              <m:t>~</m:t>
                            </m:r>
                            <m:sSub>
                              <m:sSubPr>
                                <m:ctrlPr>
                                  <a:rPr lang="en-ZA" sz="2000" i="1">
                                    <a:latin typeface="Cambria Math" panose="02040503050406030204" pitchFamily="18" charset="0"/>
                                  </a:rPr>
                                </m:ctrlPr>
                              </m:sSubPr>
                              <m:e>
                                <m:r>
                                  <a:rPr lang="en-ZA" sz="2000" i="1">
                                    <a:latin typeface="Cambria Math" panose="02040503050406030204" pitchFamily="18" charset="0"/>
                                  </a:rPr>
                                  <m:t>𝑝</m:t>
                                </m:r>
                              </m:e>
                              <m:sub>
                                <m:r>
                                  <a:rPr lang="en-ZA" sz="2000" b="0" i="1" smtClean="0">
                                    <a:latin typeface="Cambria Math" panose="02040503050406030204" pitchFamily="18" charset="0"/>
                                  </a:rPr>
                                  <m:t>𝑧</m:t>
                                </m:r>
                              </m:sub>
                            </m:sSub>
                          </m:sub>
                        </m:sSub>
                        <m:r>
                          <a:rPr lang="en-ZA" sz="2000" i="1">
                            <a:latin typeface="Cambria Math" panose="02040503050406030204" pitchFamily="18" charset="0"/>
                          </a:rPr>
                          <m:t>𝐷</m:t>
                        </m:r>
                        <m:d>
                          <m:dPr>
                            <m:ctrlPr>
                              <a:rPr lang="en-ZA" sz="2000" i="1">
                                <a:latin typeface="Cambria Math" panose="02040503050406030204" pitchFamily="18" charset="0"/>
                              </a:rPr>
                            </m:ctrlPr>
                          </m:dPr>
                          <m:e>
                            <m:r>
                              <a:rPr lang="en-ZA" sz="2000" i="1">
                                <a:latin typeface="Cambria Math" panose="02040503050406030204" pitchFamily="18" charset="0"/>
                              </a:rPr>
                              <m:t>𝑥</m:t>
                            </m:r>
                          </m:e>
                        </m:d>
                        <m:r>
                          <a:rPr lang="en-ZA" sz="2000" b="0" i="1" smtClean="0">
                            <a:latin typeface="Cambria Math" panose="02040503050406030204" pitchFamily="18" charset="0"/>
                          </a:rPr>
                          <m:t> ]</m:t>
                        </m:r>
                        <m:r>
                          <a:rPr lang="en-ZA" sz="2000" i="1">
                            <a:latin typeface="Cambria Math" panose="02040503050406030204" pitchFamily="18" charset="0"/>
                          </a:rPr>
                          <m:t> </m:t>
                        </m:r>
                      </m:e>
                    </m:func>
                  </m:oMath>
                </a14:m>
                <a:endParaRPr lang="en-ZA" sz="2000" dirty="0"/>
              </a:p>
              <a:p>
                <a:endParaRPr lang="en-ZA" sz="2000" dirty="0"/>
              </a:p>
              <a:p>
                <a:r>
                  <a:rPr lang="en-ZA" sz="2000" dirty="0"/>
                  <a:t>However, if we set K = 1, we need to ensure D(x) remains 1-Lipschitz continuous.</a:t>
                </a:r>
              </a:p>
            </p:txBody>
          </p:sp>
        </mc:Choice>
        <mc:Fallback xmlns="">
          <p:sp>
            <p:nvSpPr>
              <p:cNvPr id="6" name="TextBox 5">
                <a:extLst>
                  <a:ext uri="{FF2B5EF4-FFF2-40B4-BE49-F238E27FC236}">
                    <a16:creationId xmlns:a16="http://schemas.microsoft.com/office/drawing/2014/main" id="{448133A5-84E9-4A43-8A48-5F521D0E79ED}"/>
                  </a:ext>
                </a:extLst>
              </p:cNvPr>
              <p:cNvSpPr txBox="1">
                <a:spLocks noRot="1" noChangeAspect="1" noMove="1" noResize="1" noEditPoints="1" noAdjustHandles="1" noChangeArrowheads="1" noChangeShapeType="1" noTextEdit="1"/>
              </p:cNvSpPr>
              <p:nvPr/>
            </p:nvSpPr>
            <p:spPr>
              <a:xfrm>
                <a:off x="816745" y="1053256"/>
                <a:ext cx="8131945" cy="3209661"/>
              </a:xfrm>
              <a:prstGeom prst="rect">
                <a:avLst/>
              </a:prstGeom>
              <a:blipFill>
                <a:blip r:embed="rId3"/>
                <a:stretch>
                  <a:fillRect l="-825" b="-2662"/>
                </a:stretch>
              </a:blipFill>
            </p:spPr>
            <p:txBody>
              <a:bodyPr/>
              <a:lstStyle/>
              <a:p>
                <a:r>
                  <a:rPr lang="en-ZA">
                    <a:noFill/>
                  </a:rPr>
                  <a:t> </a:t>
                </a:r>
              </a:p>
            </p:txBody>
          </p:sp>
        </mc:Fallback>
      </mc:AlternateContent>
      <p:sp>
        <p:nvSpPr>
          <p:cNvPr id="7" name="TextBox 6">
            <a:extLst>
              <a:ext uri="{FF2B5EF4-FFF2-40B4-BE49-F238E27FC236}">
                <a16:creationId xmlns:a16="http://schemas.microsoft.com/office/drawing/2014/main" id="{437F51CA-5339-4236-BC2D-99460E915EE7}"/>
              </a:ext>
            </a:extLst>
          </p:cNvPr>
          <p:cNvSpPr txBox="1"/>
          <p:nvPr/>
        </p:nvSpPr>
        <p:spPr>
          <a:xfrm>
            <a:off x="816745" y="4311758"/>
            <a:ext cx="7439487" cy="2246769"/>
          </a:xfrm>
          <a:prstGeom prst="rect">
            <a:avLst/>
          </a:prstGeom>
          <a:noFill/>
        </p:spPr>
        <p:txBody>
          <a:bodyPr wrap="square" rtlCol="0">
            <a:spAutoFit/>
          </a:bodyPr>
          <a:lstStyle/>
          <a:p>
            <a:r>
              <a:rPr lang="en-ZA" sz="2000" dirty="0"/>
              <a:t>The WGAN paper proposed one method to ensure the CNN that represents the discriminator remains 1-Lipschitz continuous by clipping the weight values in the CNN.</a:t>
            </a:r>
          </a:p>
          <a:p>
            <a:r>
              <a:rPr lang="en-ZA" sz="2000" dirty="0"/>
              <a:t>By ensuring all of the weights in the CNN remain in a small set such as  [ - 0.01 ; 0.01 ] it will ensure the CNN remains Lipschitz continuous. </a:t>
            </a:r>
          </a:p>
          <a:p>
            <a:r>
              <a:rPr lang="en-ZA" sz="2000" dirty="0"/>
              <a:t>The paper recognizes this is a horrible method but it works. </a:t>
            </a:r>
          </a:p>
        </p:txBody>
      </p:sp>
    </p:spTree>
    <p:extLst>
      <p:ext uri="{BB962C8B-B14F-4D97-AF65-F5344CB8AC3E}">
        <p14:creationId xmlns:p14="http://schemas.microsoft.com/office/powerpoint/2010/main" val="1387071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BD1CA9FA-1B0A-450D-AC96-F6F1CA4FED69}"/>
              </a:ext>
            </a:extLst>
          </p:cNvPr>
          <p:cNvSpPr txBox="1">
            <a:spLocks/>
          </p:cNvSpPr>
          <p:nvPr/>
        </p:nvSpPr>
        <p:spPr>
          <a:xfrm>
            <a:off x="1655999" y="151149"/>
            <a:ext cx="7874227" cy="840925"/>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marR="0" lvl="1"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2pPr>
            <a:lvl3pPr marR="0" lvl="2"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3pPr>
            <a:lvl4pPr marR="0" lvl="3"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4pPr>
            <a:lvl5pPr marR="0" lvl="4"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5pPr>
            <a:lvl6pPr marR="0" lvl="5"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6pPr>
            <a:lvl7pPr marR="0" lvl="6"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7pPr>
            <a:lvl8pPr marR="0" lvl="7"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8pPr>
            <a:lvl9pPr marR="0" lvl="8"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9pPr>
          </a:lstStyle>
          <a:p>
            <a:pPr marL="0" marR="0" lvl="0" indent="0" algn="ctr" defTabSz="914400" rtl="0" eaLnBrk="1" fontAlgn="auto" latinLnBrk="0" hangingPunct="1">
              <a:lnSpc>
                <a:spcPct val="100000"/>
              </a:lnSpc>
              <a:spcBef>
                <a:spcPts val="0"/>
              </a:spcBef>
              <a:spcAft>
                <a:spcPts val="0"/>
              </a:spcAft>
              <a:buClr>
                <a:srgbClr val="434343"/>
              </a:buClr>
              <a:buSzPts val="4800"/>
              <a:buFont typeface="Lato Hairline"/>
              <a:buNone/>
              <a:tabLst/>
              <a:defRPr/>
            </a:pPr>
            <a:r>
              <a:rPr kumimoji="0" lang="en-ZA" sz="4800" b="0" i="0" u="none" strike="noStrike" kern="0" cap="none" spc="0" normalizeH="0" baseline="0" noProof="0" dirty="0">
                <a:ln>
                  <a:noFill/>
                </a:ln>
                <a:solidFill>
                  <a:srgbClr val="434343"/>
                </a:solidFill>
                <a:effectLst/>
                <a:uLnTx/>
                <a:uFillTx/>
                <a:latin typeface="Lato Hairline"/>
                <a:sym typeface="Lato Hairline"/>
              </a:rPr>
              <a:t>WGAN-GP</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B02D74F-4949-4D38-BB35-78F1E43DF76F}"/>
                  </a:ext>
                </a:extLst>
              </p:cNvPr>
              <p:cNvSpPr txBox="1"/>
              <p:nvPr/>
            </p:nvSpPr>
            <p:spPr>
              <a:xfrm>
                <a:off x="381740" y="992074"/>
                <a:ext cx="7377344" cy="2554545"/>
              </a:xfrm>
              <a:prstGeom prst="rect">
                <a:avLst/>
              </a:prstGeom>
              <a:noFill/>
            </p:spPr>
            <p:txBody>
              <a:bodyPr wrap="square" rtlCol="0">
                <a:spAutoFit/>
              </a:bodyPr>
              <a:lstStyle/>
              <a:p>
                <a:r>
                  <a:rPr lang="en-ZA" sz="2000" dirty="0"/>
                  <a:t>A different way of ensuring the CNN remain 1-Lipschitz Constrained</a:t>
                </a:r>
              </a:p>
              <a:p>
                <a:endParaRPr lang="en-ZA" sz="2000" dirty="0"/>
              </a:p>
              <a:p>
                <a:r>
                  <a:rPr lang="en-ZA" sz="2000" dirty="0"/>
                  <a:t>Law:	 A differentiable function is 1-Lipschitz if and only if it 	has gradients with norm at most 1 everywhere.</a:t>
                </a:r>
              </a:p>
              <a:p>
                <a:endParaRPr lang="en-ZA" sz="2000" dirty="0"/>
              </a:p>
              <a:p>
                <a:r>
                  <a:rPr lang="en-ZA" sz="2000" dirty="0"/>
                  <a:t>Translated to CNN: 	The discriminator has gradient norm 1 			everywhere under </a:t>
                </a:r>
                <a14:m>
                  <m:oMath xmlns:m="http://schemas.openxmlformats.org/officeDocument/2006/math">
                    <m:sSub>
                      <m:sSubPr>
                        <m:ctrlPr>
                          <a:rPr lang="en-ZA" sz="2000" b="0" i="1" smtClean="0">
                            <a:latin typeface="Cambria Math" panose="02040503050406030204" pitchFamily="18" charset="0"/>
                          </a:rPr>
                        </m:ctrlPr>
                      </m:sSubPr>
                      <m:e>
                        <m:r>
                          <a:rPr lang="en-ZA" sz="2000" b="0" i="1" smtClean="0">
                            <a:latin typeface="Cambria Math" panose="02040503050406030204" pitchFamily="18" charset="0"/>
                          </a:rPr>
                          <m:t>𝑃</m:t>
                        </m:r>
                      </m:e>
                      <m:sub>
                        <m:r>
                          <a:rPr lang="en-ZA" sz="2000" b="0" i="1" smtClean="0">
                            <a:latin typeface="Cambria Math" panose="02040503050406030204" pitchFamily="18" charset="0"/>
                          </a:rPr>
                          <m:t>𝑥</m:t>
                        </m:r>
                      </m:sub>
                    </m:sSub>
                  </m:oMath>
                </a14:m>
                <a:r>
                  <a:rPr lang="en-ZA" sz="2000" dirty="0"/>
                  <a:t> and </a:t>
                </a:r>
                <a14:m>
                  <m:oMath xmlns:m="http://schemas.openxmlformats.org/officeDocument/2006/math">
                    <m:sSub>
                      <m:sSubPr>
                        <m:ctrlPr>
                          <a:rPr lang="en-ZA" sz="2000" b="0" i="1" smtClean="0">
                            <a:latin typeface="Cambria Math" panose="02040503050406030204" pitchFamily="18" charset="0"/>
                          </a:rPr>
                        </m:ctrlPr>
                      </m:sSubPr>
                      <m:e>
                        <m:r>
                          <a:rPr lang="en-ZA" sz="2000" b="0" i="1" smtClean="0">
                            <a:latin typeface="Cambria Math" panose="02040503050406030204" pitchFamily="18" charset="0"/>
                          </a:rPr>
                          <m:t>𝑃</m:t>
                        </m:r>
                      </m:e>
                      <m:sub>
                        <m:r>
                          <a:rPr lang="en-ZA" sz="2000" b="0" i="1" smtClean="0">
                            <a:latin typeface="Cambria Math" panose="02040503050406030204" pitchFamily="18" charset="0"/>
                          </a:rPr>
                          <m:t>𝑍</m:t>
                        </m:r>
                      </m:sub>
                    </m:sSub>
                  </m:oMath>
                </a14:m>
                <a:endParaRPr lang="en-ZA" sz="2000" dirty="0"/>
              </a:p>
            </p:txBody>
          </p:sp>
        </mc:Choice>
        <mc:Fallback xmlns="">
          <p:sp>
            <p:nvSpPr>
              <p:cNvPr id="2" name="TextBox 1">
                <a:extLst>
                  <a:ext uri="{FF2B5EF4-FFF2-40B4-BE49-F238E27FC236}">
                    <a16:creationId xmlns:a16="http://schemas.microsoft.com/office/drawing/2014/main" id="{BB02D74F-4949-4D38-BB35-78F1E43DF76F}"/>
                  </a:ext>
                </a:extLst>
              </p:cNvPr>
              <p:cNvSpPr txBox="1">
                <a:spLocks noRot="1" noChangeAspect="1" noMove="1" noResize="1" noEditPoints="1" noAdjustHandles="1" noChangeArrowheads="1" noChangeShapeType="1" noTextEdit="1"/>
              </p:cNvSpPr>
              <p:nvPr/>
            </p:nvSpPr>
            <p:spPr>
              <a:xfrm>
                <a:off x="381740" y="992074"/>
                <a:ext cx="7377344" cy="2554545"/>
              </a:xfrm>
              <a:prstGeom prst="rect">
                <a:avLst/>
              </a:prstGeom>
              <a:blipFill>
                <a:blip r:embed="rId3"/>
                <a:stretch>
                  <a:fillRect l="-909" t="-1193" b="-3580"/>
                </a:stretch>
              </a:blipFill>
            </p:spPr>
            <p:txBody>
              <a:bodyPr/>
              <a:lstStyle/>
              <a:p>
                <a:r>
                  <a:rPr lang="en-ZA">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646357B-B45D-4E0C-B28D-6E4BF4D98F60}"/>
                  </a:ext>
                </a:extLst>
              </p:cNvPr>
              <p:cNvSpPr txBox="1"/>
              <p:nvPr/>
            </p:nvSpPr>
            <p:spPr>
              <a:xfrm>
                <a:off x="341837" y="3746058"/>
                <a:ext cx="9188389" cy="3161250"/>
              </a:xfrm>
              <a:prstGeom prst="rect">
                <a:avLst/>
              </a:prstGeom>
              <a:noFill/>
            </p:spPr>
            <p:txBody>
              <a:bodyPr wrap="square" rtlCol="0">
                <a:spAutoFit/>
              </a:bodyPr>
              <a:lstStyle/>
              <a:p>
                <a:r>
                  <a:rPr lang="en-ZA" sz="2000" dirty="0"/>
                  <a:t>Replace clipping with ‘gradient penalty’ which penalises the model whenever the gradient moves away from a norm of 1.</a:t>
                </a:r>
              </a:p>
              <a:p>
                <a:endParaRPr lang="en-ZA" sz="2000" dirty="0"/>
              </a:p>
              <a:p>
                <a:r>
                  <a:rPr lang="en-ZA" sz="2000" dirty="0"/>
                  <a:t>d_loss = </a:t>
                </a:r>
                <a14:m>
                  <m:oMath xmlns:m="http://schemas.openxmlformats.org/officeDocument/2006/math">
                    <m:func>
                      <m:funcPr>
                        <m:ctrlPr>
                          <a:rPr lang="en-ZA" sz="2000" i="1">
                            <a:latin typeface="Cambria Math" panose="02040503050406030204" pitchFamily="18" charset="0"/>
                          </a:rPr>
                        </m:ctrlPr>
                      </m:funcPr>
                      <m:fName>
                        <m:r>
                          <m:rPr>
                            <m:sty m:val="p"/>
                          </m:rPr>
                          <a:rPr lang="en-ZA" sz="2000">
                            <a:latin typeface="Cambria Math" panose="02040503050406030204" pitchFamily="18" charset="0"/>
                          </a:rPr>
                          <m:t>min</m:t>
                        </m:r>
                        <m:r>
                          <a:rPr lang="en-ZA" sz="2000" i="1">
                            <a:latin typeface="Cambria Math" panose="02040503050406030204" pitchFamily="18" charset="0"/>
                          </a:rPr>
                          <m:t> [</m:t>
                        </m:r>
                      </m:fName>
                      <m:e>
                        <m:sSub>
                          <m:sSubPr>
                            <m:ctrlPr>
                              <a:rPr lang="en-ZA" sz="2000" i="1">
                                <a:latin typeface="Cambria Math" panose="02040503050406030204" pitchFamily="18" charset="0"/>
                              </a:rPr>
                            </m:ctrlPr>
                          </m:sSubPr>
                          <m:e>
                            <m:r>
                              <a:rPr lang="en-ZA" sz="2000" i="1">
                                <a:latin typeface="Cambria Math" panose="02040503050406030204" pitchFamily="18" charset="0"/>
                              </a:rPr>
                              <m:t>𝔼</m:t>
                            </m:r>
                          </m:e>
                          <m:sub>
                            <m:r>
                              <a:rPr lang="en-ZA" sz="2000" i="1">
                                <a:latin typeface="Cambria Math" panose="02040503050406030204" pitchFamily="18" charset="0"/>
                              </a:rPr>
                              <m:t>𝑥</m:t>
                            </m:r>
                            <m:r>
                              <a:rPr lang="en-ZA" sz="2000" i="1">
                                <a:latin typeface="Cambria Math" panose="02040503050406030204" pitchFamily="18" charset="0"/>
                              </a:rPr>
                              <m:t>~</m:t>
                            </m:r>
                            <m:sSub>
                              <m:sSubPr>
                                <m:ctrlPr>
                                  <a:rPr lang="en-ZA" sz="2000" i="1">
                                    <a:latin typeface="Cambria Math" panose="02040503050406030204" pitchFamily="18" charset="0"/>
                                  </a:rPr>
                                </m:ctrlPr>
                              </m:sSubPr>
                              <m:e>
                                <m:r>
                                  <a:rPr lang="en-ZA" sz="2000" i="1">
                                    <a:latin typeface="Cambria Math" panose="02040503050406030204" pitchFamily="18" charset="0"/>
                                  </a:rPr>
                                  <m:t>𝑝</m:t>
                                </m:r>
                              </m:e>
                              <m:sub>
                                <m:r>
                                  <a:rPr lang="en-ZA" sz="2000" i="1">
                                    <a:latin typeface="Cambria Math" panose="02040503050406030204" pitchFamily="18" charset="0"/>
                                  </a:rPr>
                                  <m:t>𝑟</m:t>
                                </m:r>
                              </m:sub>
                            </m:sSub>
                          </m:sub>
                        </m:sSub>
                        <m:r>
                          <a:rPr lang="en-ZA" sz="2000" i="1">
                            <a:latin typeface="Cambria Math" panose="02040503050406030204" pitchFamily="18" charset="0"/>
                          </a:rPr>
                          <m:t>𝐷</m:t>
                        </m:r>
                        <m:d>
                          <m:dPr>
                            <m:ctrlPr>
                              <a:rPr lang="en-ZA" sz="2000" i="1">
                                <a:latin typeface="Cambria Math" panose="02040503050406030204" pitchFamily="18" charset="0"/>
                              </a:rPr>
                            </m:ctrlPr>
                          </m:dPr>
                          <m:e>
                            <m:r>
                              <a:rPr lang="en-ZA" sz="2000" i="1">
                                <a:latin typeface="Cambria Math" panose="02040503050406030204" pitchFamily="18" charset="0"/>
                              </a:rPr>
                              <m:t>𝑥</m:t>
                            </m:r>
                          </m:e>
                        </m:d>
                        <m:r>
                          <a:rPr lang="en-ZA" sz="2000" i="1">
                            <a:latin typeface="Cambria Math" panose="02040503050406030204" pitchFamily="18" charset="0"/>
                          </a:rPr>
                          <m:t>− </m:t>
                        </m:r>
                      </m:e>
                    </m:func>
                  </m:oMath>
                </a14:m>
                <a:r>
                  <a:rPr lang="en-ZA" sz="2000" dirty="0"/>
                  <a:t> </a:t>
                </a:r>
                <a14:m>
                  <m:oMath xmlns:m="http://schemas.openxmlformats.org/officeDocument/2006/math">
                    <m:sSub>
                      <m:sSubPr>
                        <m:ctrlPr>
                          <a:rPr lang="en-ZA" sz="2000" i="1">
                            <a:latin typeface="Cambria Math" panose="02040503050406030204" pitchFamily="18" charset="0"/>
                          </a:rPr>
                        </m:ctrlPr>
                      </m:sSubPr>
                      <m:e>
                        <m:r>
                          <a:rPr lang="en-ZA" sz="2000" i="1">
                            <a:latin typeface="Cambria Math" panose="02040503050406030204" pitchFamily="18" charset="0"/>
                          </a:rPr>
                          <m:t>𝔼</m:t>
                        </m:r>
                      </m:e>
                      <m:sub>
                        <m:r>
                          <a:rPr lang="en-ZA" sz="2000" i="1">
                            <a:latin typeface="Cambria Math" panose="02040503050406030204" pitchFamily="18" charset="0"/>
                          </a:rPr>
                          <m:t>𝑥</m:t>
                        </m:r>
                        <m:r>
                          <a:rPr lang="en-ZA" sz="2000" i="1">
                            <a:latin typeface="Cambria Math" panose="02040503050406030204" pitchFamily="18" charset="0"/>
                          </a:rPr>
                          <m:t>~</m:t>
                        </m:r>
                        <m:sSub>
                          <m:sSubPr>
                            <m:ctrlPr>
                              <a:rPr lang="en-ZA" sz="2000" i="1">
                                <a:latin typeface="Cambria Math" panose="02040503050406030204" pitchFamily="18" charset="0"/>
                              </a:rPr>
                            </m:ctrlPr>
                          </m:sSubPr>
                          <m:e>
                            <m:r>
                              <a:rPr lang="en-ZA" sz="2000" i="1">
                                <a:latin typeface="Cambria Math" panose="02040503050406030204" pitchFamily="18" charset="0"/>
                              </a:rPr>
                              <m:t>𝑝</m:t>
                            </m:r>
                          </m:e>
                          <m:sub>
                            <m:r>
                              <a:rPr lang="en-ZA" sz="2000" i="1">
                                <a:latin typeface="Cambria Math" panose="02040503050406030204" pitchFamily="18" charset="0"/>
                              </a:rPr>
                              <m:t>𝑧</m:t>
                            </m:r>
                          </m:sub>
                        </m:sSub>
                      </m:sub>
                    </m:sSub>
                    <m:r>
                      <a:rPr lang="en-ZA" sz="2000" i="1">
                        <a:latin typeface="Cambria Math" panose="02040503050406030204" pitchFamily="18" charset="0"/>
                      </a:rPr>
                      <m:t>𝐷</m:t>
                    </m:r>
                    <m:d>
                      <m:dPr>
                        <m:ctrlPr>
                          <a:rPr lang="en-ZA" sz="2000" i="1">
                            <a:latin typeface="Cambria Math" panose="02040503050406030204" pitchFamily="18" charset="0"/>
                          </a:rPr>
                        </m:ctrlPr>
                      </m:dPr>
                      <m:e>
                        <m:r>
                          <a:rPr lang="en-ZA" sz="2000" i="1">
                            <a:latin typeface="Cambria Math" panose="02040503050406030204" pitchFamily="18" charset="0"/>
                          </a:rPr>
                          <m:t>𝑥</m:t>
                        </m:r>
                      </m:e>
                    </m:d>
                    <m:r>
                      <a:rPr lang="en-ZA" sz="2000" i="1">
                        <a:latin typeface="Cambria Math" panose="02040503050406030204" pitchFamily="18" charset="0"/>
                      </a:rPr>
                      <m:t> </m:t>
                    </m:r>
                    <m:r>
                      <a:rPr lang="en-ZA" sz="2000" b="0" i="1" smtClean="0">
                        <a:latin typeface="Cambria Math" panose="02040503050406030204" pitchFamily="18" charset="0"/>
                      </a:rPr>
                      <m:t>+ </m:t>
                    </m:r>
                    <m:r>
                      <m:rPr>
                        <m:sty m:val="p"/>
                      </m:rPr>
                      <a:rPr lang="el-GR" sz="2000" b="0" i="1" smtClean="0">
                        <a:latin typeface="Cambria Math" panose="02040503050406030204" pitchFamily="18" charset="0"/>
                      </a:rPr>
                      <m:t>λ</m:t>
                    </m:r>
                    <m:r>
                      <a:rPr lang="en-ZA" sz="2000" b="0" i="1" smtClean="0">
                        <a:latin typeface="Cambria Math" panose="02040503050406030204" pitchFamily="18" charset="0"/>
                      </a:rPr>
                      <m:t> </m:t>
                    </m:r>
                    <m:sSub>
                      <m:sSubPr>
                        <m:ctrlPr>
                          <a:rPr lang="en-ZA" sz="2000" i="1">
                            <a:latin typeface="Cambria Math" panose="02040503050406030204" pitchFamily="18" charset="0"/>
                          </a:rPr>
                        </m:ctrlPr>
                      </m:sSubPr>
                      <m:e>
                        <m:r>
                          <a:rPr lang="en-ZA" sz="2000" i="1">
                            <a:latin typeface="Cambria Math" panose="02040503050406030204" pitchFamily="18" charset="0"/>
                          </a:rPr>
                          <m:t>𝔼</m:t>
                        </m:r>
                      </m:e>
                      <m:sub>
                        <m:r>
                          <a:rPr lang="en-ZA" sz="2000" b="0" i="1" smtClean="0">
                            <a:latin typeface="Cambria Math" panose="02040503050406030204" pitchFamily="18" charset="0"/>
                          </a:rPr>
                          <m:t>𝑦</m:t>
                        </m:r>
                        <m:r>
                          <a:rPr lang="en-ZA" sz="2000" i="1">
                            <a:latin typeface="Cambria Math" panose="02040503050406030204" pitchFamily="18" charset="0"/>
                          </a:rPr>
                          <m:t>~</m:t>
                        </m:r>
                        <m:sSub>
                          <m:sSubPr>
                            <m:ctrlPr>
                              <a:rPr lang="en-ZA" sz="2000" i="1">
                                <a:latin typeface="Cambria Math" panose="02040503050406030204" pitchFamily="18" charset="0"/>
                              </a:rPr>
                            </m:ctrlPr>
                          </m:sSubPr>
                          <m:e>
                            <m:r>
                              <a:rPr lang="en-ZA" sz="2000" i="1">
                                <a:latin typeface="Cambria Math" panose="02040503050406030204" pitchFamily="18" charset="0"/>
                              </a:rPr>
                              <m:t>𝑝</m:t>
                            </m:r>
                          </m:e>
                          <m:sub>
                            <m:r>
                              <a:rPr lang="en-ZA" sz="2000" b="0" i="1" smtClean="0">
                                <a:latin typeface="Cambria Math" panose="02040503050406030204" pitchFamily="18" charset="0"/>
                              </a:rPr>
                              <m:t>𝑦</m:t>
                            </m:r>
                          </m:sub>
                        </m:sSub>
                      </m:sub>
                    </m:sSub>
                    <m:r>
                      <a:rPr lang="en-ZA" sz="2000" b="0" i="1" smtClean="0">
                        <a:latin typeface="Cambria Math" panose="02040503050406030204" pitchFamily="18" charset="0"/>
                      </a:rPr>
                      <m:t> </m:t>
                    </m:r>
                    <m:d>
                      <m:dPr>
                        <m:begChr m:val="["/>
                        <m:endChr m:val="]"/>
                        <m:ctrlPr>
                          <a:rPr lang="en-ZA" sz="2000" b="0" i="1" smtClean="0">
                            <a:latin typeface="Cambria Math" panose="02040503050406030204" pitchFamily="18" charset="0"/>
                          </a:rPr>
                        </m:ctrlPr>
                      </m:dPr>
                      <m:e>
                        <m:r>
                          <a:rPr lang="en-ZA" sz="2000" b="0" i="1" smtClean="0">
                            <a:latin typeface="Cambria Math" panose="02040503050406030204" pitchFamily="18" charset="0"/>
                          </a:rPr>
                          <m:t> </m:t>
                        </m:r>
                        <m:sSub>
                          <m:sSubPr>
                            <m:ctrlPr>
                              <a:rPr lang="en-ZA" sz="2000" b="0" i="1" smtClean="0">
                                <a:latin typeface="Cambria Math" panose="02040503050406030204" pitchFamily="18" charset="0"/>
                                <a:ea typeface="Cambria Math" panose="02040503050406030204" pitchFamily="18" charset="0"/>
                              </a:rPr>
                            </m:ctrlPr>
                          </m:sSubPr>
                          <m:e>
                            <m:r>
                              <a:rPr lang="en-ZA" sz="2000" b="0" i="0" smtClean="0">
                                <a:latin typeface="Cambria Math" panose="02040503050406030204" pitchFamily="18" charset="0"/>
                                <a:ea typeface="Cambria Math" panose="02040503050406030204" pitchFamily="18" charset="0"/>
                              </a:rPr>
                              <m:t>(</m:t>
                            </m:r>
                            <m:d>
                              <m:dPr>
                                <m:begChr m:val="|"/>
                                <m:endChr m:val="|"/>
                                <m:ctrlPr>
                                  <a:rPr lang="en-ZA" sz="2000" b="0" i="1" smtClean="0">
                                    <a:latin typeface="Cambria Math" panose="02040503050406030204" pitchFamily="18" charset="0"/>
                                    <a:ea typeface="Cambria Math" panose="02040503050406030204" pitchFamily="18" charset="0"/>
                                  </a:rPr>
                                </m:ctrlPr>
                              </m:dPr>
                              <m:e>
                                <m:d>
                                  <m:dPr>
                                    <m:begChr m:val="|"/>
                                    <m:endChr m:val="|"/>
                                    <m:ctrlPr>
                                      <a:rPr lang="en-ZA" sz="2000" b="0" i="1" smtClean="0">
                                        <a:latin typeface="Cambria Math" panose="02040503050406030204" pitchFamily="18" charset="0"/>
                                        <a:ea typeface="Cambria Math" panose="02040503050406030204" pitchFamily="18" charset="0"/>
                                      </a:rPr>
                                    </m:ctrlPr>
                                  </m:dPr>
                                  <m:e>
                                    <m:sSub>
                                      <m:sSubPr>
                                        <m:ctrlPr>
                                          <a:rPr lang="en-ZA" sz="2000" b="0" i="1" smtClean="0">
                                            <a:latin typeface="Cambria Math" panose="02040503050406030204" pitchFamily="18" charset="0"/>
                                            <a:ea typeface="Cambria Math" panose="02040503050406030204" pitchFamily="18" charset="0"/>
                                          </a:rPr>
                                        </m:ctrlPr>
                                      </m:sSubPr>
                                      <m:e>
                                        <m:r>
                                          <m:rPr>
                                            <m:sty m:val="p"/>
                                          </m:rPr>
                                          <a:rPr lang="en-ZA" sz="2000" b="0" i="1" smtClean="0">
                                            <a:latin typeface="Cambria Math" panose="02040503050406030204" pitchFamily="18" charset="0"/>
                                            <a:ea typeface="Cambria Math" panose="02040503050406030204" pitchFamily="18" charset="0"/>
                                          </a:rPr>
                                          <m:t>∇</m:t>
                                        </m:r>
                                      </m:e>
                                      <m:sub>
                                        <m:r>
                                          <a:rPr lang="en-ZA" sz="2000" b="0" i="1" smtClean="0">
                                            <a:latin typeface="Cambria Math" panose="02040503050406030204" pitchFamily="18" charset="0"/>
                                            <a:ea typeface="Cambria Math" panose="02040503050406030204" pitchFamily="18" charset="0"/>
                                          </a:rPr>
                                          <m:t>𝑦</m:t>
                                        </m:r>
                                      </m:sub>
                                    </m:sSub>
                                    <m:r>
                                      <a:rPr lang="en-ZA" sz="2000" b="0" i="1" smtClean="0">
                                        <a:latin typeface="Cambria Math" panose="02040503050406030204" pitchFamily="18" charset="0"/>
                                        <a:ea typeface="Cambria Math" panose="02040503050406030204" pitchFamily="18" charset="0"/>
                                      </a:rPr>
                                      <m:t>𝐷</m:t>
                                    </m:r>
                                    <m:d>
                                      <m:dPr>
                                        <m:ctrlPr>
                                          <a:rPr lang="en-ZA" sz="2000" b="0" i="1" smtClean="0">
                                            <a:latin typeface="Cambria Math" panose="02040503050406030204" pitchFamily="18" charset="0"/>
                                            <a:ea typeface="Cambria Math" panose="02040503050406030204" pitchFamily="18" charset="0"/>
                                          </a:rPr>
                                        </m:ctrlPr>
                                      </m:dPr>
                                      <m:e>
                                        <m:r>
                                          <a:rPr lang="en-ZA" sz="2000" b="0" i="1" smtClean="0">
                                            <a:latin typeface="Cambria Math" panose="02040503050406030204" pitchFamily="18" charset="0"/>
                                            <a:ea typeface="Cambria Math" panose="02040503050406030204" pitchFamily="18" charset="0"/>
                                          </a:rPr>
                                          <m:t>𝑦</m:t>
                                        </m:r>
                                      </m:e>
                                    </m:d>
                                  </m:e>
                                </m:d>
                              </m:e>
                            </m:d>
                          </m:e>
                          <m:sub>
                            <m:r>
                              <a:rPr lang="en-ZA" sz="2000" b="0" i="1" smtClean="0">
                                <a:latin typeface="Cambria Math" panose="02040503050406030204" pitchFamily="18" charset="0"/>
                                <a:ea typeface="Cambria Math" panose="02040503050406030204" pitchFamily="18" charset="0"/>
                              </a:rPr>
                              <m:t>2</m:t>
                            </m:r>
                          </m:sub>
                        </m:sSub>
                        <m:r>
                          <a:rPr lang="en-ZA" sz="2000" b="0" i="1" smtClean="0">
                            <a:latin typeface="Cambria Math" panose="02040503050406030204" pitchFamily="18" charset="0"/>
                            <a:ea typeface="Cambria Math" panose="02040503050406030204" pitchFamily="18" charset="0"/>
                          </a:rPr>
                          <m:t>−1</m:t>
                        </m:r>
                        <m:sSup>
                          <m:sSupPr>
                            <m:ctrlPr>
                              <a:rPr lang="en-ZA" sz="2000" b="0" i="1" smtClean="0">
                                <a:latin typeface="Cambria Math" panose="02040503050406030204" pitchFamily="18" charset="0"/>
                                <a:ea typeface="Cambria Math" panose="02040503050406030204" pitchFamily="18" charset="0"/>
                              </a:rPr>
                            </m:ctrlPr>
                          </m:sSupPr>
                          <m:e>
                            <m:r>
                              <a:rPr lang="en-ZA" sz="2000" b="0" i="1" smtClean="0">
                                <a:latin typeface="Cambria Math" panose="02040503050406030204" pitchFamily="18" charset="0"/>
                                <a:ea typeface="Cambria Math" panose="02040503050406030204" pitchFamily="18" charset="0"/>
                              </a:rPr>
                              <m:t>)</m:t>
                            </m:r>
                          </m:e>
                          <m:sup>
                            <m:r>
                              <a:rPr lang="en-ZA" sz="2000" b="0" i="1" smtClean="0">
                                <a:latin typeface="Cambria Math" panose="02040503050406030204" pitchFamily="18" charset="0"/>
                                <a:ea typeface="Cambria Math" panose="02040503050406030204" pitchFamily="18" charset="0"/>
                              </a:rPr>
                              <m:t>2</m:t>
                            </m:r>
                          </m:sup>
                        </m:sSup>
                        <m:r>
                          <a:rPr lang="en-ZA" sz="2000" b="0" i="1" smtClean="0">
                            <a:latin typeface="Cambria Math" panose="02040503050406030204" pitchFamily="18" charset="0"/>
                            <a:ea typeface="Cambria Math" panose="02040503050406030204" pitchFamily="18" charset="0"/>
                          </a:rPr>
                          <m:t> </m:t>
                        </m:r>
                      </m:e>
                    </m:d>
                    <m:r>
                      <a:rPr lang="en-ZA" sz="2000" b="0" i="1" smtClean="0">
                        <a:latin typeface="Cambria Math" panose="02040503050406030204" pitchFamily="18" charset="0"/>
                        <a:ea typeface="Cambria Math" panose="02040503050406030204" pitchFamily="18" charset="0"/>
                      </a:rPr>
                      <m:t> ]</m:t>
                    </m:r>
                  </m:oMath>
                </a14:m>
                <a:endParaRPr lang="en-ZA" sz="2000" dirty="0"/>
              </a:p>
              <a:p>
                <a:endParaRPr lang="en-ZA" sz="2000" dirty="0"/>
              </a:p>
              <a:p>
                <a:r>
                  <a:rPr lang="en-ZA" sz="2000" dirty="0"/>
                  <a:t>With </a:t>
                </a:r>
                <a14:m>
                  <m:oMath xmlns:m="http://schemas.openxmlformats.org/officeDocument/2006/math">
                    <m:sSub>
                      <m:sSubPr>
                        <m:ctrlPr>
                          <a:rPr lang="en-ZA" sz="2000" b="0" i="1" smtClean="0">
                            <a:latin typeface="Cambria Math" panose="02040503050406030204" pitchFamily="18" charset="0"/>
                          </a:rPr>
                        </m:ctrlPr>
                      </m:sSubPr>
                      <m:e>
                        <m:r>
                          <a:rPr lang="en-ZA" sz="2000" b="0" i="1" smtClean="0">
                            <a:latin typeface="Cambria Math" panose="02040503050406030204" pitchFamily="18" charset="0"/>
                          </a:rPr>
                          <m:t>𝑦</m:t>
                        </m:r>
                      </m:e>
                      <m:sub>
                        <m:sSub>
                          <m:sSubPr>
                            <m:ctrlPr>
                              <a:rPr lang="en-ZA" sz="2000" b="0" i="1" smtClean="0">
                                <a:latin typeface="Cambria Math" panose="02040503050406030204" pitchFamily="18" charset="0"/>
                              </a:rPr>
                            </m:ctrlPr>
                          </m:sSubPr>
                          <m:e>
                            <m:r>
                              <a:rPr lang="en-ZA" sz="2000" b="0" i="1" smtClean="0">
                                <a:latin typeface="Cambria Math" panose="02040503050406030204" pitchFamily="18" charset="0"/>
                              </a:rPr>
                              <m:t>𝑝</m:t>
                            </m:r>
                          </m:e>
                          <m:sub>
                            <m:r>
                              <a:rPr lang="en-ZA" sz="2000" b="0" i="1" smtClean="0">
                                <a:latin typeface="Cambria Math" panose="02040503050406030204" pitchFamily="18" charset="0"/>
                              </a:rPr>
                              <m:t>𝑦</m:t>
                            </m:r>
                          </m:sub>
                        </m:sSub>
                      </m:sub>
                    </m:sSub>
                    <m:r>
                      <a:rPr lang="en-ZA" sz="2000" b="0" i="1" smtClean="0">
                        <a:latin typeface="Cambria Math" panose="02040503050406030204" pitchFamily="18" charset="0"/>
                      </a:rPr>
                      <m:t>=</m:t>
                    </m:r>
                    <m:r>
                      <a:rPr lang="en-ZA" sz="2000" b="0" i="1" smtClean="0">
                        <a:latin typeface="Cambria Math" panose="02040503050406030204" pitchFamily="18" charset="0"/>
                      </a:rPr>
                      <m:t>𝑡</m:t>
                    </m:r>
                    <m:r>
                      <a:rPr lang="en-ZA" sz="2000" b="0" i="1" smtClean="0">
                        <a:latin typeface="Cambria Math" panose="02040503050406030204" pitchFamily="18" charset="0"/>
                      </a:rPr>
                      <m:t> </m:t>
                    </m:r>
                    <m:sSub>
                      <m:sSubPr>
                        <m:ctrlPr>
                          <a:rPr lang="en-ZA" sz="2000" b="0" i="1" smtClean="0">
                            <a:latin typeface="Cambria Math" panose="02040503050406030204" pitchFamily="18" charset="0"/>
                          </a:rPr>
                        </m:ctrlPr>
                      </m:sSubPr>
                      <m:e>
                        <m:r>
                          <a:rPr lang="en-ZA" sz="2000" b="0" i="1" smtClean="0">
                            <a:latin typeface="Cambria Math" panose="02040503050406030204" pitchFamily="18" charset="0"/>
                          </a:rPr>
                          <m:t>𝑥</m:t>
                        </m:r>
                      </m:e>
                      <m:sub>
                        <m:sSub>
                          <m:sSubPr>
                            <m:ctrlPr>
                              <a:rPr lang="en-ZA" sz="2000" b="0" i="1" smtClean="0">
                                <a:latin typeface="Cambria Math" panose="02040503050406030204" pitchFamily="18" charset="0"/>
                              </a:rPr>
                            </m:ctrlPr>
                          </m:sSubPr>
                          <m:e>
                            <m:r>
                              <a:rPr lang="en-ZA" sz="2000" b="0" i="1" smtClean="0">
                                <a:latin typeface="Cambria Math" panose="02040503050406030204" pitchFamily="18" charset="0"/>
                              </a:rPr>
                              <m:t>𝑝</m:t>
                            </m:r>
                          </m:e>
                          <m:sub>
                            <m:r>
                              <a:rPr lang="en-ZA" sz="2000" b="0" i="1" smtClean="0">
                                <a:latin typeface="Cambria Math" panose="02040503050406030204" pitchFamily="18" charset="0"/>
                              </a:rPr>
                              <m:t>𝑟</m:t>
                            </m:r>
                          </m:sub>
                        </m:sSub>
                      </m:sub>
                    </m:sSub>
                    <m:r>
                      <a:rPr lang="en-ZA" sz="2000" b="0" i="1" smtClean="0">
                        <a:latin typeface="Cambria Math" panose="02040503050406030204" pitchFamily="18" charset="0"/>
                      </a:rPr>
                      <m:t>+</m:t>
                    </m:r>
                    <m:d>
                      <m:dPr>
                        <m:ctrlPr>
                          <a:rPr lang="en-ZA" sz="2000" b="0" i="1" smtClean="0">
                            <a:latin typeface="Cambria Math" panose="02040503050406030204" pitchFamily="18" charset="0"/>
                          </a:rPr>
                        </m:ctrlPr>
                      </m:dPr>
                      <m:e>
                        <m:r>
                          <a:rPr lang="en-ZA" sz="2000" b="0" i="1" smtClean="0">
                            <a:latin typeface="Cambria Math" panose="02040503050406030204" pitchFamily="18" charset="0"/>
                          </a:rPr>
                          <m:t>1 −</m:t>
                        </m:r>
                        <m:r>
                          <a:rPr lang="en-ZA" sz="2000" b="0" i="1" smtClean="0">
                            <a:latin typeface="Cambria Math" panose="02040503050406030204" pitchFamily="18" charset="0"/>
                          </a:rPr>
                          <m:t>𝑡</m:t>
                        </m:r>
                      </m:e>
                    </m:d>
                    <m:sSub>
                      <m:sSubPr>
                        <m:ctrlPr>
                          <a:rPr lang="en-ZA" sz="2000" b="0" i="1" smtClean="0">
                            <a:latin typeface="Cambria Math" panose="02040503050406030204" pitchFamily="18" charset="0"/>
                          </a:rPr>
                        </m:ctrlPr>
                      </m:sSubPr>
                      <m:e>
                        <m:r>
                          <a:rPr lang="en-ZA" sz="2000" b="0" i="1" smtClean="0">
                            <a:latin typeface="Cambria Math" panose="02040503050406030204" pitchFamily="18" charset="0"/>
                          </a:rPr>
                          <m:t>𝑥</m:t>
                        </m:r>
                      </m:e>
                      <m:sub>
                        <m:sSub>
                          <m:sSubPr>
                            <m:ctrlPr>
                              <a:rPr lang="en-ZA" sz="2000" b="0" i="1" smtClean="0">
                                <a:latin typeface="Cambria Math" panose="02040503050406030204" pitchFamily="18" charset="0"/>
                              </a:rPr>
                            </m:ctrlPr>
                          </m:sSubPr>
                          <m:e>
                            <m:r>
                              <a:rPr lang="en-ZA" sz="2000" b="0" i="1" smtClean="0">
                                <a:latin typeface="Cambria Math" panose="02040503050406030204" pitchFamily="18" charset="0"/>
                              </a:rPr>
                              <m:t>𝑝</m:t>
                            </m:r>
                          </m:e>
                          <m:sub>
                            <m:r>
                              <a:rPr lang="en-ZA" sz="2000" b="0" i="1" smtClean="0">
                                <a:latin typeface="Cambria Math" panose="02040503050406030204" pitchFamily="18" charset="0"/>
                              </a:rPr>
                              <m:t>𝑧</m:t>
                            </m:r>
                          </m:sub>
                        </m:sSub>
                      </m:sub>
                    </m:sSub>
                    <m:r>
                      <a:rPr lang="en-ZA" sz="2000" b="0" i="1" smtClean="0">
                        <a:latin typeface="Cambria Math" panose="02040503050406030204" pitchFamily="18" charset="0"/>
                      </a:rPr>
                      <m:t>   </m:t>
                    </m:r>
                    <m:r>
                      <a:rPr lang="en-ZA" sz="2000" b="0" i="1" smtClean="0">
                        <a:latin typeface="Cambria Math" panose="02040503050406030204" pitchFamily="18" charset="0"/>
                      </a:rPr>
                      <m:t>𝑤𝑖𝑡h</m:t>
                    </m:r>
                    <m:r>
                      <a:rPr lang="en-ZA" sz="2000" b="0" i="1" smtClean="0">
                        <a:latin typeface="Cambria Math" panose="02040503050406030204" pitchFamily="18" charset="0"/>
                      </a:rPr>
                      <m:t> 0 ≤</m:t>
                    </m:r>
                    <m:r>
                      <a:rPr lang="en-ZA" sz="2000" b="0" i="1" smtClean="0">
                        <a:latin typeface="Cambria Math" panose="02040503050406030204" pitchFamily="18" charset="0"/>
                        <a:ea typeface="Cambria Math" panose="02040503050406030204" pitchFamily="18" charset="0"/>
                      </a:rPr>
                      <m:t>𝑡</m:t>
                    </m:r>
                    <m:r>
                      <a:rPr lang="en-ZA" sz="2000" b="0" i="1" smtClean="0">
                        <a:latin typeface="Cambria Math" panose="02040503050406030204" pitchFamily="18" charset="0"/>
                        <a:ea typeface="Cambria Math" panose="02040503050406030204" pitchFamily="18" charset="0"/>
                      </a:rPr>
                      <m:t> ≤1</m:t>
                    </m:r>
                  </m:oMath>
                </a14:m>
                <a:endParaRPr lang="en-ZA" sz="2000" dirty="0"/>
              </a:p>
              <a:p>
                <a:endParaRPr lang="en-ZA" sz="2000" dirty="0"/>
              </a:p>
              <a:p>
                <a:r>
                  <a:rPr lang="en-ZA" sz="2000" dirty="0"/>
                  <a:t>t is uniformly sampled and </a:t>
                </a:r>
                <a14:m>
                  <m:oMath xmlns:m="http://schemas.openxmlformats.org/officeDocument/2006/math">
                    <m:r>
                      <a:rPr lang="en-ZA" sz="2000" b="0" i="0" smtClean="0">
                        <a:latin typeface="Cambria Math" panose="02040503050406030204" pitchFamily="18" charset="0"/>
                      </a:rPr>
                      <m:t> </m:t>
                    </m:r>
                    <m:r>
                      <m:rPr>
                        <m:sty m:val="p"/>
                      </m:rPr>
                      <a:rPr lang="el-GR" sz="2000" i="1">
                        <a:latin typeface="Cambria Math" panose="02040503050406030204" pitchFamily="18" charset="0"/>
                      </a:rPr>
                      <m:t>λ</m:t>
                    </m:r>
                    <m:r>
                      <a:rPr lang="en-ZA" sz="2000" b="0" i="1" smtClean="0">
                        <a:latin typeface="Cambria Math" panose="02040503050406030204" pitchFamily="18" charset="0"/>
                      </a:rPr>
                      <m:t> </m:t>
                    </m:r>
                  </m:oMath>
                </a14:m>
                <a:r>
                  <a:rPr lang="en-ZA" sz="2000" dirty="0"/>
                  <a:t> is set to 10 in the original paper</a:t>
                </a:r>
              </a:p>
              <a:p>
                <a:endParaRPr lang="en-ZA" sz="2000" dirty="0"/>
              </a:p>
            </p:txBody>
          </p:sp>
        </mc:Choice>
        <mc:Fallback xmlns="">
          <p:sp>
            <p:nvSpPr>
              <p:cNvPr id="4" name="TextBox 3">
                <a:extLst>
                  <a:ext uri="{FF2B5EF4-FFF2-40B4-BE49-F238E27FC236}">
                    <a16:creationId xmlns:a16="http://schemas.microsoft.com/office/drawing/2014/main" id="{1646357B-B45D-4E0C-B28D-6E4BF4D98F60}"/>
                  </a:ext>
                </a:extLst>
              </p:cNvPr>
              <p:cNvSpPr txBox="1">
                <a:spLocks noRot="1" noChangeAspect="1" noMove="1" noResize="1" noEditPoints="1" noAdjustHandles="1" noChangeArrowheads="1" noChangeShapeType="1" noTextEdit="1"/>
              </p:cNvSpPr>
              <p:nvPr/>
            </p:nvSpPr>
            <p:spPr>
              <a:xfrm>
                <a:off x="341837" y="3746058"/>
                <a:ext cx="9188389" cy="3161250"/>
              </a:xfrm>
              <a:prstGeom prst="rect">
                <a:avLst/>
              </a:prstGeom>
              <a:blipFill>
                <a:blip r:embed="rId5"/>
                <a:stretch>
                  <a:fillRect l="-664" t="-965"/>
                </a:stretch>
              </a:blipFill>
            </p:spPr>
            <p:txBody>
              <a:bodyPr/>
              <a:lstStyle/>
              <a:p>
                <a:r>
                  <a:rPr lang="en-ZA">
                    <a:noFill/>
                  </a:rPr>
                  <a:t> </a:t>
                </a:r>
              </a:p>
            </p:txBody>
          </p:sp>
        </mc:Fallback>
      </mc:AlternateContent>
      <p:sp>
        <p:nvSpPr>
          <p:cNvPr id="5" name="Right Brace 4">
            <a:extLst>
              <a:ext uri="{FF2B5EF4-FFF2-40B4-BE49-F238E27FC236}">
                <a16:creationId xmlns:a16="http://schemas.microsoft.com/office/drawing/2014/main" id="{41226EC5-FA5B-4694-B13E-895EB1F9FEC5}"/>
              </a:ext>
            </a:extLst>
          </p:cNvPr>
          <p:cNvSpPr/>
          <p:nvPr/>
        </p:nvSpPr>
        <p:spPr>
          <a:xfrm rot="5400000">
            <a:off x="6612316" y="3812174"/>
            <a:ext cx="406293" cy="3076846"/>
          </a:xfrm>
          <a:prstGeom prst="rightBrace">
            <a:avLst>
              <a:gd name="adj1" fmla="val 0"/>
              <a:gd name="adj2" fmla="val 49134"/>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ZA"/>
          </a:p>
        </p:txBody>
      </p:sp>
      <p:sp>
        <p:nvSpPr>
          <p:cNvPr id="6" name="TextBox 5">
            <a:extLst>
              <a:ext uri="{FF2B5EF4-FFF2-40B4-BE49-F238E27FC236}">
                <a16:creationId xmlns:a16="http://schemas.microsoft.com/office/drawing/2014/main" id="{B7B8F03A-8352-4E4C-BCB2-DEBED8A8B884}"/>
              </a:ext>
            </a:extLst>
          </p:cNvPr>
          <p:cNvSpPr txBox="1"/>
          <p:nvPr/>
        </p:nvSpPr>
        <p:spPr>
          <a:xfrm>
            <a:off x="5344356" y="5550036"/>
            <a:ext cx="3009530" cy="315890"/>
          </a:xfrm>
          <a:prstGeom prst="rect">
            <a:avLst/>
          </a:prstGeom>
          <a:noFill/>
        </p:spPr>
        <p:txBody>
          <a:bodyPr wrap="square" rtlCol="0">
            <a:spAutoFit/>
          </a:bodyPr>
          <a:lstStyle/>
          <a:p>
            <a:pPr algn="ctr"/>
            <a:r>
              <a:rPr lang="en-ZA" dirty="0"/>
              <a:t>Gradient Penalty term</a:t>
            </a:r>
          </a:p>
        </p:txBody>
      </p:sp>
    </p:spTree>
    <p:extLst>
      <p:ext uri="{BB962C8B-B14F-4D97-AF65-F5344CB8AC3E}">
        <p14:creationId xmlns:p14="http://schemas.microsoft.com/office/powerpoint/2010/main" val="225109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BD1CA9FA-1B0A-450D-AC96-F6F1CA4FED69}"/>
              </a:ext>
            </a:extLst>
          </p:cNvPr>
          <p:cNvSpPr txBox="1">
            <a:spLocks/>
          </p:cNvSpPr>
          <p:nvPr/>
        </p:nvSpPr>
        <p:spPr>
          <a:xfrm>
            <a:off x="404247" y="259571"/>
            <a:ext cx="7874227" cy="840925"/>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marR="0" lvl="1"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2pPr>
            <a:lvl3pPr marR="0" lvl="2"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3pPr>
            <a:lvl4pPr marR="0" lvl="3"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4pPr>
            <a:lvl5pPr marR="0" lvl="4"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5pPr>
            <a:lvl6pPr marR="0" lvl="5"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6pPr>
            <a:lvl7pPr marR="0" lvl="6"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7pPr>
            <a:lvl8pPr marR="0" lvl="7"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8pPr>
            <a:lvl9pPr marR="0" lvl="8"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9pPr>
          </a:lstStyle>
          <a:p>
            <a:pPr marL="0" marR="0" lvl="0" indent="0" defTabSz="914400" rtl="0" eaLnBrk="1" fontAlgn="auto" latinLnBrk="0" hangingPunct="1">
              <a:lnSpc>
                <a:spcPct val="100000"/>
              </a:lnSpc>
              <a:spcBef>
                <a:spcPts val="0"/>
              </a:spcBef>
              <a:spcAft>
                <a:spcPts val="0"/>
              </a:spcAft>
              <a:buClr>
                <a:srgbClr val="434343"/>
              </a:buClr>
              <a:buSzPts val="4800"/>
              <a:buFont typeface="Lato Hairline"/>
              <a:buNone/>
              <a:tabLst/>
              <a:defRPr/>
            </a:pPr>
            <a:r>
              <a:rPr lang="en-ZA" dirty="0"/>
              <a:t>Continue …</a:t>
            </a:r>
            <a:endParaRPr kumimoji="0" lang="en-ZA" sz="4800" b="0" i="0" u="none" strike="noStrike" kern="0" cap="none" spc="0" normalizeH="0" baseline="0" noProof="0" dirty="0">
              <a:ln>
                <a:noFill/>
              </a:ln>
              <a:solidFill>
                <a:srgbClr val="434343"/>
              </a:solidFill>
              <a:effectLst/>
              <a:uLnTx/>
              <a:uFillTx/>
              <a:latin typeface="Lato Hairline"/>
              <a:sym typeface="Lato Hairline"/>
            </a:endParaRPr>
          </a:p>
        </p:txBody>
      </p:sp>
      <p:cxnSp>
        <p:nvCxnSpPr>
          <p:cNvPr id="7" name="Straight Connector 6">
            <a:extLst>
              <a:ext uri="{FF2B5EF4-FFF2-40B4-BE49-F238E27FC236}">
                <a16:creationId xmlns:a16="http://schemas.microsoft.com/office/drawing/2014/main" id="{E2F8D00A-1A93-4E23-80CC-2C791705697B}"/>
              </a:ext>
            </a:extLst>
          </p:cNvPr>
          <p:cNvCxnSpPr>
            <a:cxnSpLocks/>
          </p:cNvCxnSpPr>
          <p:nvPr/>
        </p:nvCxnSpPr>
        <p:spPr>
          <a:xfrm>
            <a:off x="701336" y="1743896"/>
            <a:ext cx="0" cy="2269212"/>
          </a:xfrm>
          <a:prstGeom prst="line">
            <a:avLst/>
          </a:prstGeom>
          <a:ln w="28575"/>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C2CC8EC-0B17-4C30-B630-8BC2D6C12522}"/>
              </a:ext>
            </a:extLst>
          </p:cNvPr>
          <p:cNvCxnSpPr>
            <a:cxnSpLocks/>
          </p:cNvCxnSpPr>
          <p:nvPr/>
        </p:nvCxnSpPr>
        <p:spPr>
          <a:xfrm flipH="1">
            <a:off x="701337" y="4013108"/>
            <a:ext cx="4899363"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Connector: Curved 11">
            <a:extLst>
              <a:ext uri="{FF2B5EF4-FFF2-40B4-BE49-F238E27FC236}">
                <a16:creationId xmlns:a16="http://schemas.microsoft.com/office/drawing/2014/main" id="{ED925051-1672-4BD9-93E9-EAFCC24709F9}"/>
              </a:ext>
            </a:extLst>
          </p:cNvPr>
          <p:cNvCxnSpPr>
            <a:cxnSpLocks/>
          </p:cNvCxnSpPr>
          <p:nvPr/>
        </p:nvCxnSpPr>
        <p:spPr>
          <a:xfrm flipV="1">
            <a:off x="701336" y="2261987"/>
            <a:ext cx="2830497" cy="1642370"/>
          </a:xfrm>
          <a:prstGeom prst="curvedConnector3">
            <a:avLst>
              <a:gd name="adj1" fmla="val 49373"/>
            </a:avLst>
          </a:prstGeom>
          <a:ln w="28575"/>
        </p:spPr>
        <p:style>
          <a:lnRef idx="1">
            <a:schemeClr val="dk1"/>
          </a:lnRef>
          <a:fillRef idx="0">
            <a:schemeClr val="dk1"/>
          </a:fillRef>
          <a:effectRef idx="0">
            <a:schemeClr val="dk1"/>
          </a:effectRef>
          <a:fontRef idx="minor">
            <a:schemeClr val="tx1"/>
          </a:fontRef>
        </p:style>
      </p:cxnSp>
      <p:sp>
        <p:nvSpPr>
          <p:cNvPr id="16" name="Oval 15">
            <a:extLst>
              <a:ext uri="{FF2B5EF4-FFF2-40B4-BE49-F238E27FC236}">
                <a16:creationId xmlns:a16="http://schemas.microsoft.com/office/drawing/2014/main" id="{FD52A29B-C00C-446B-B351-89E55B517A6A}"/>
              </a:ext>
            </a:extLst>
          </p:cNvPr>
          <p:cNvSpPr/>
          <p:nvPr/>
        </p:nvSpPr>
        <p:spPr>
          <a:xfrm>
            <a:off x="2219417" y="2652121"/>
            <a:ext cx="115410" cy="11541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ZA"/>
          </a:p>
        </p:txBody>
      </p:sp>
      <p:sp>
        <p:nvSpPr>
          <p:cNvPr id="19" name="Oval 18">
            <a:extLst>
              <a:ext uri="{FF2B5EF4-FFF2-40B4-BE49-F238E27FC236}">
                <a16:creationId xmlns:a16="http://schemas.microsoft.com/office/drawing/2014/main" id="{B0242FC3-744C-4A70-B9EA-09CEBCD4BE38}"/>
              </a:ext>
            </a:extLst>
          </p:cNvPr>
          <p:cNvSpPr/>
          <p:nvPr/>
        </p:nvSpPr>
        <p:spPr>
          <a:xfrm>
            <a:off x="1265436" y="1952594"/>
            <a:ext cx="115410" cy="11541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p>
        </p:txBody>
      </p:sp>
      <p:cxnSp>
        <p:nvCxnSpPr>
          <p:cNvPr id="23" name="Straight Connector 22">
            <a:extLst>
              <a:ext uri="{FF2B5EF4-FFF2-40B4-BE49-F238E27FC236}">
                <a16:creationId xmlns:a16="http://schemas.microsoft.com/office/drawing/2014/main" id="{E4A585D1-6FA8-4C70-B877-9F108270DC34}"/>
              </a:ext>
            </a:extLst>
          </p:cNvPr>
          <p:cNvCxnSpPr>
            <a:cxnSpLocks/>
            <a:stCxn id="16" idx="1"/>
            <a:endCxn id="19" idx="5"/>
          </p:cNvCxnSpPr>
          <p:nvPr/>
        </p:nvCxnSpPr>
        <p:spPr>
          <a:xfrm flipH="1" flipV="1">
            <a:off x="1363945" y="2051103"/>
            <a:ext cx="872373" cy="617919"/>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24" name="Oval 23">
            <a:extLst>
              <a:ext uri="{FF2B5EF4-FFF2-40B4-BE49-F238E27FC236}">
                <a16:creationId xmlns:a16="http://schemas.microsoft.com/office/drawing/2014/main" id="{89961DE5-1496-42C6-8AD8-8496DA67A71B}"/>
              </a:ext>
            </a:extLst>
          </p:cNvPr>
          <p:cNvSpPr/>
          <p:nvPr/>
        </p:nvSpPr>
        <p:spPr>
          <a:xfrm>
            <a:off x="1527586" y="2146577"/>
            <a:ext cx="115410" cy="11541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ZA"/>
          </a:p>
        </p:txBody>
      </p:sp>
      <p:cxnSp>
        <p:nvCxnSpPr>
          <p:cNvPr id="30" name="Straight Arrow Connector 29">
            <a:extLst>
              <a:ext uri="{FF2B5EF4-FFF2-40B4-BE49-F238E27FC236}">
                <a16:creationId xmlns:a16="http://schemas.microsoft.com/office/drawing/2014/main" id="{BBC2F5CA-852A-4D7B-B48F-26103E32D15C}"/>
              </a:ext>
            </a:extLst>
          </p:cNvPr>
          <p:cNvCxnSpPr>
            <a:cxnSpLocks/>
          </p:cNvCxnSpPr>
          <p:nvPr/>
        </p:nvCxnSpPr>
        <p:spPr>
          <a:xfrm flipH="1" flipV="1">
            <a:off x="2423160" y="2767531"/>
            <a:ext cx="1508760" cy="5140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C9152DE0-E0DF-42AF-AB19-3766322D7BD5}"/>
              </a:ext>
            </a:extLst>
          </p:cNvPr>
          <p:cNvSpPr txBox="1"/>
          <p:nvPr/>
        </p:nvSpPr>
        <p:spPr>
          <a:xfrm>
            <a:off x="4122420" y="3136808"/>
            <a:ext cx="2567940" cy="523220"/>
          </a:xfrm>
          <a:prstGeom prst="rect">
            <a:avLst/>
          </a:prstGeom>
          <a:noFill/>
        </p:spPr>
        <p:txBody>
          <a:bodyPr wrap="square" rtlCol="0">
            <a:spAutoFit/>
          </a:bodyPr>
          <a:lstStyle/>
          <a:p>
            <a:r>
              <a:rPr lang="en-ZA" dirty="0"/>
              <a:t>Real data point on real data distribution</a:t>
            </a:r>
          </a:p>
        </p:txBody>
      </p:sp>
      <p:cxnSp>
        <p:nvCxnSpPr>
          <p:cNvPr id="33" name="Straight Arrow Connector 32">
            <a:extLst>
              <a:ext uri="{FF2B5EF4-FFF2-40B4-BE49-F238E27FC236}">
                <a16:creationId xmlns:a16="http://schemas.microsoft.com/office/drawing/2014/main" id="{47CD07AD-FC64-4DC0-9870-89545D141941}"/>
              </a:ext>
            </a:extLst>
          </p:cNvPr>
          <p:cNvCxnSpPr>
            <a:cxnSpLocks/>
          </p:cNvCxnSpPr>
          <p:nvPr/>
        </p:nvCxnSpPr>
        <p:spPr>
          <a:xfrm flipH="1">
            <a:off x="1434186" y="1453576"/>
            <a:ext cx="2830496" cy="4634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F2A2FF64-075A-47DF-A205-FE7E8DC706C3}"/>
              </a:ext>
            </a:extLst>
          </p:cNvPr>
          <p:cNvSpPr txBox="1"/>
          <p:nvPr/>
        </p:nvSpPr>
        <p:spPr>
          <a:xfrm>
            <a:off x="4394702" y="1291485"/>
            <a:ext cx="2567940" cy="307777"/>
          </a:xfrm>
          <a:prstGeom prst="rect">
            <a:avLst/>
          </a:prstGeom>
          <a:noFill/>
        </p:spPr>
        <p:txBody>
          <a:bodyPr wrap="square" rtlCol="0">
            <a:spAutoFit/>
          </a:bodyPr>
          <a:lstStyle/>
          <a:p>
            <a:r>
              <a:rPr lang="en-ZA" dirty="0"/>
              <a:t>Generated data point</a:t>
            </a:r>
          </a:p>
        </p:txBody>
      </p:sp>
      <p:sp>
        <p:nvSpPr>
          <p:cNvPr id="42" name="TextBox 41">
            <a:extLst>
              <a:ext uri="{FF2B5EF4-FFF2-40B4-BE49-F238E27FC236}">
                <a16:creationId xmlns:a16="http://schemas.microsoft.com/office/drawing/2014/main" id="{48A9A86B-5185-43E7-9429-71FB76EC0AAC}"/>
              </a:ext>
            </a:extLst>
          </p:cNvPr>
          <p:cNvSpPr txBox="1"/>
          <p:nvPr/>
        </p:nvSpPr>
        <p:spPr>
          <a:xfrm>
            <a:off x="4264683" y="1868050"/>
            <a:ext cx="2697959" cy="1169551"/>
          </a:xfrm>
          <a:prstGeom prst="rect">
            <a:avLst/>
          </a:prstGeom>
          <a:noFill/>
        </p:spPr>
        <p:txBody>
          <a:bodyPr wrap="square" rtlCol="0">
            <a:spAutoFit/>
          </a:bodyPr>
          <a:lstStyle/>
          <a:p>
            <a:r>
              <a:rPr lang="en-ZA" dirty="0"/>
              <a:t>Is the gradient at most 1 between the real data point and a random data-point on the line between the real and generated points</a:t>
            </a:r>
          </a:p>
        </p:txBody>
      </p:sp>
      <p:sp>
        <p:nvSpPr>
          <p:cNvPr id="43" name="TextBox 42">
            <a:extLst>
              <a:ext uri="{FF2B5EF4-FFF2-40B4-BE49-F238E27FC236}">
                <a16:creationId xmlns:a16="http://schemas.microsoft.com/office/drawing/2014/main" id="{1E6C1B46-A6CB-4376-AA40-FA80A3A53805}"/>
              </a:ext>
            </a:extLst>
          </p:cNvPr>
          <p:cNvSpPr txBox="1"/>
          <p:nvPr/>
        </p:nvSpPr>
        <p:spPr>
          <a:xfrm>
            <a:off x="571612" y="4330813"/>
            <a:ext cx="5920441" cy="1169551"/>
          </a:xfrm>
          <a:prstGeom prst="rect">
            <a:avLst/>
          </a:prstGeom>
          <a:noFill/>
        </p:spPr>
        <p:txBody>
          <a:bodyPr wrap="square" rtlCol="0">
            <a:spAutoFit/>
          </a:bodyPr>
          <a:lstStyle/>
          <a:p>
            <a:r>
              <a:rPr lang="en-ZA" dirty="0"/>
              <a:t>Imagine this but for many dimensions and therefore the norm of the gradients in all dimension directions should be at most 1</a:t>
            </a:r>
          </a:p>
          <a:p>
            <a:endParaRPr lang="en-ZA" dirty="0"/>
          </a:p>
          <a:p>
            <a:r>
              <a:rPr lang="en-ZA" dirty="0"/>
              <a:t>If it isn’t the model get’s penalised and therefore learns to make the gradients at most 1.</a:t>
            </a:r>
          </a:p>
        </p:txBody>
      </p:sp>
      <p:cxnSp>
        <p:nvCxnSpPr>
          <p:cNvPr id="45" name="Connector: Curved 44">
            <a:extLst>
              <a:ext uri="{FF2B5EF4-FFF2-40B4-BE49-F238E27FC236}">
                <a16:creationId xmlns:a16="http://schemas.microsoft.com/office/drawing/2014/main" id="{18531C9B-C556-4DB2-B4B0-BE08E70A9010}"/>
              </a:ext>
            </a:extLst>
          </p:cNvPr>
          <p:cNvCxnSpPr>
            <a:cxnSpLocks/>
          </p:cNvCxnSpPr>
          <p:nvPr/>
        </p:nvCxnSpPr>
        <p:spPr>
          <a:xfrm rot="10800000" flipV="1">
            <a:off x="1806639" y="2051102"/>
            <a:ext cx="2458045" cy="163153"/>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992591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BD1CA9FA-1B0A-450D-AC96-F6F1CA4FED69}"/>
              </a:ext>
            </a:extLst>
          </p:cNvPr>
          <p:cNvSpPr txBox="1">
            <a:spLocks/>
          </p:cNvSpPr>
          <p:nvPr/>
        </p:nvSpPr>
        <p:spPr>
          <a:xfrm>
            <a:off x="812619" y="363252"/>
            <a:ext cx="7874227" cy="840925"/>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marR="0" lvl="1"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2pPr>
            <a:lvl3pPr marR="0" lvl="2"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3pPr>
            <a:lvl4pPr marR="0" lvl="3"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4pPr>
            <a:lvl5pPr marR="0" lvl="4"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5pPr>
            <a:lvl6pPr marR="0" lvl="5"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6pPr>
            <a:lvl7pPr marR="0" lvl="6"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7pPr>
            <a:lvl8pPr marR="0" lvl="7"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8pPr>
            <a:lvl9pPr marR="0" lvl="8"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9pPr>
          </a:lstStyle>
          <a:p>
            <a:pPr marL="0" marR="0" lvl="0" indent="0" algn="ctr" defTabSz="914400" rtl="0" eaLnBrk="1" fontAlgn="auto" latinLnBrk="0" hangingPunct="1">
              <a:lnSpc>
                <a:spcPct val="100000"/>
              </a:lnSpc>
              <a:spcBef>
                <a:spcPts val="0"/>
              </a:spcBef>
              <a:spcAft>
                <a:spcPts val="0"/>
              </a:spcAft>
              <a:buClr>
                <a:srgbClr val="434343"/>
              </a:buClr>
              <a:buSzPts val="4800"/>
              <a:buFont typeface="Lato Hairline"/>
              <a:buNone/>
              <a:tabLst/>
              <a:defRPr/>
            </a:pPr>
            <a:r>
              <a:rPr lang="en-ZA" dirty="0"/>
              <a:t>GAN comparisons</a:t>
            </a:r>
            <a:endParaRPr kumimoji="0" lang="en-ZA" sz="4800" b="0" i="0" u="none" strike="noStrike" kern="0" cap="none" spc="0" normalizeH="0" baseline="0" noProof="0" dirty="0">
              <a:ln>
                <a:noFill/>
              </a:ln>
              <a:solidFill>
                <a:srgbClr val="434343"/>
              </a:solidFill>
              <a:effectLst/>
              <a:uLnTx/>
              <a:uFillTx/>
              <a:latin typeface="Lato Hairline"/>
              <a:sym typeface="Lato Hairline"/>
            </a:endParaRPr>
          </a:p>
        </p:txBody>
      </p:sp>
      <p:sp>
        <p:nvSpPr>
          <p:cNvPr id="2" name="TextBox 1">
            <a:extLst>
              <a:ext uri="{FF2B5EF4-FFF2-40B4-BE49-F238E27FC236}">
                <a16:creationId xmlns:a16="http://schemas.microsoft.com/office/drawing/2014/main" id="{5F7724C3-A31C-4A39-A8A6-D1C0D85D23A0}"/>
              </a:ext>
            </a:extLst>
          </p:cNvPr>
          <p:cNvSpPr txBox="1"/>
          <p:nvPr/>
        </p:nvSpPr>
        <p:spPr>
          <a:xfrm>
            <a:off x="548767" y="1316916"/>
            <a:ext cx="7519387" cy="5016758"/>
          </a:xfrm>
          <a:prstGeom prst="rect">
            <a:avLst/>
          </a:prstGeom>
          <a:noFill/>
        </p:spPr>
        <p:txBody>
          <a:bodyPr wrap="square" rtlCol="0">
            <a:spAutoFit/>
          </a:bodyPr>
          <a:lstStyle/>
          <a:p>
            <a:r>
              <a:rPr lang="en-ZA" sz="2000" dirty="0"/>
              <a:t>There are many more GANs that have been made but it is currently accepted that WGAN-GP converges for the most amount of models compared to other GANs. </a:t>
            </a:r>
          </a:p>
          <a:p>
            <a:endParaRPr lang="en-ZA" sz="2000" dirty="0"/>
          </a:p>
          <a:p>
            <a:r>
              <a:rPr lang="en-ZA" sz="2000" dirty="0"/>
              <a:t>It has, however, been shown that the Vanilla GAN still provides better results even though it is much more difficult to build a model that converges. </a:t>
            </a:r>
          </a:p>
          <a:p>
            <a:r>
              <a:rPr lang="en-ZA" sz="2000" dirty="0"/>
              <a:t>This was shown using the FID score that compared the image quality created by various GANs. (Counter intuitive as it was claimed WGAN learns lower dimensional manifolds)</a:t>
            </a:r>
          </a:p>
          <a:p>
            <a:endParaRPr lang="en-ZA" sz="2000" dirty="0"/>
          </a:p>
          <a:p>
            <a:r>
              <a:rPr lang="en-ZA" sz="2000" dirty="0"/>
              <a:t>Is the convergence advantage worth the lower quality of generated data?</a:t>
            </a:r>
          </a:p>
          <a:p>
            <a:endParaRPr lang="en-ZA" sz="2000" dirty="0"/>
          </a:p>
          <a:p>
            <a:r>
              <a:rPr lang="en-ZA" sz="2000" dirty="0"/>
              <a:t>What if you cannot use the FID score to check the quality of generated data?</a:t>
            </a:r>
          </a:p>
        </p:txBody>
      </p:sp>
    </p:spTree>
    <p:extLst>
      <p:ext uri="{BB962C8B-B14F-4D97-AF65-F5344CB8AC3E}">
        <p14:creationId xmlns:p14="http://schemas.microsoft.com/office/powerpoint/2010/main" val="20746750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9D90D-C39A-4694-A0ED-ADD93E425C59}"/>
              </a:ext>
            </a:extLst>
          </p:cNvPr>
          <p:cNvSpPr>
            <a:spLocks noGrp="1"/>
          </p:cNvSpPr>
          <p:nvPr>
            <p:ph type="title" idx="4294967295"/>
          </p:nvPr>
        </p:nvSpPr>
        <p:spPr>
          <a:xfrm>
            <a:off x="2321511" y="1663562"/>
            <a:ext cx="7162800" cy="2041525"/>
          </a:xfrm>
        </p:spPr>
        <p:txBody>
          <a:bodyPr>
            <a:noAutofit/>
          </a:bodyPr>
          <a:lstStyle/>
          <a:p>
            <a:pPr algn="ctr"/>
            <a:r>
              <a:rPr lang="en-ZA" sz="6600" dirty="0">
                <a:solidFill>
                  <a:schemeClr val="tx1"/>
                </a:solidFill>
              </a:rPr>
              <a:t>Semi-Supervised GANs</a:t>
            </a:r>
          </a:p>
        </p:txBody>
      </p:sp>
    </p:spTree>
    <p:extLst>
      <p:ext uri="{BB962C8B-B14F-4D97-AF65-F5344CB8AC3E}">
        <p14:creationId xmlns:p14="http://schemas.microsoft.com/office/powerpoint/2010/main" val="42676879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DE664B-DBE0-41E2-AF69-A6C16A484E7A}"/>
              </a:ext>
            </a:extLst>
          </p:cNvPr>
          <p:cNvPicPr>
            <a:picLocks noChangeAspect="1"/>
          </p:cNvPicPr>
          <p:nvPr/>
        </p:nvPicPr>
        <p:blipFill>
          <a:blip r:embed="rId3"/>
          <a:stretch>
            <a:fillRect/>
          </a:stretch>
        </p:blipFill>
        <p:spPr>
          <a:xfrm flipH="1">
            <a:off x="0" y="0"/>
            <a:ext cx="5410986" cy="6923988"/>
          </a:xfrm>
          <a:prstGeom prst="rect">
            <a:avLst/>
          </a:prstGeom>
        </p:spPr>
      </p:pic>
      <p:sp>
        <p:nvSpPr>
          <p:cNvPr id="8" name="Title 4">
            <a:extLst>
              <a:ext uri="{FF2B5EF4-FFF2-40B4-BE49-F238E27FC236}">
                <a16:creationId xmlns:a16="http://schemas.microsoft.com/office/drawing/2014/main" id="{DD3F68FA-BC2B-4728-8072-96F461329036}"/>
              </a:ext>
            </a:extLst>
          </p:cNvPr>
          <p:cNvSpPr txBox="1">
            <a:spLocks/>
          </p:cNvSpPr>
          <p:nvPr/>
        </p:nvSpPr>
        <p:spPr>
          <a:xfrm>
            <a:off x="1794384" y="306691"/>
            <a:ext cx="7874227" cy="840925"/>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marR="0" lvl="1"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2pPr>
            <a:lvl3pPr marR="0" lvl="2"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3pPr>
            <a:lvl4pPr marR="0" lvl="3"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4pPr>
            <a:lvl5pPr marR="0" lvl="4"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5pPr>
            <a:lvl6pPr marR="0" lvl="5"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6pPr>
            <a:lvl7pPr marR="0" lvl="6"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7pPr>
            <a:lvl8pPr marR="0" lvl="7"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8pPr>
            <a:lvl9pPr marR="0" lvl="8"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9pPr>
          </a:lstStyle>
          <a:p>
            <a:pPr marL="0" marR="0" lvl="0" indent="0" algn="ctr" defTabSz="914400" rtl="0" eaLnBrk="1" fontAlgn="auto" latinLnBrk="0" hangingPunct="1">
              <a:lnSpc>
                <a:spcPct val="100000"/>
              </a:lnSpc>
              <a:spcBef>
                <a:spcPts val="0"/>
              </a:spcBef>
              <a:spcAft>
                <a:spcPts val="0"/>
              </a:spcAft>
              <a:buClr>
                <a:srgbClr val="434343"/>
              </a:buClr>
              <a:buSzPts val="4800"/>
              <a:buFont typeface="Lato Hairline"/>
              <a:buNone/>
              <a:tabLst/>
              <a:defRPr/>
            </a:pPr>
            <a:r>
              <a:rPr lang="en-ZA" dirty="0"/>
              <a:t>Semi-Supervised Learning</a:t>
            </a:r>
            <a:endParaRPr kumimoji="0" lang="en-ZA" sz="4800" b="0" i="0" u="none" strike="noStrike" kern="0" cap="none" spc="0" normalizeH="0" baseline="0" noProof="0" dirty="0">
              <a:ln>
                <a:noFill/>
              </a:ln>
              <a:solidFill>
                <a:srgbClr val="434343"/>
              </a:solidFill>
              <a:effectLst/>
              <a:uLnTx/>
              <a:uFillTx/>
              <a:latin typeface="Lato Hairline"/>
              <a:sym typeface="Lato Hairline"/>
            </a:endParaRPr>
          </a:p>
        </p:txBody>
      </p:sp>
      <p:sp>
        <p:nvSpPr>
          <p:cNvPr id="3" name="TextBox 2">
            <a:extLst>
              <a:ext uri="{FF2B5EF4-FFF2-40B4-BE49-F238E27FC236}">
                <a16:creationId xmlns:a16="http://schemas.microsoft.com/office/drawing/2014/main" id="{F5104B28-CCBB-45BB-871D-C61D9F04862E}"/>
              </a:ext>
            </a:extLst>
          </p:cNvPr>
          <p:cNvSpPr txBox="1"/>
          <p:nvPr/>
        </p:nvSpPr>
        <p:spPr>
          <a:xfrm>
            <a:off x="2903455" y="1084093"/>
            <a:ext cx="5656082" cy="1631216"/>
          </a:xfrm>
          <a:prstGeom prst="rect">
            <a:avLst/>
          </a:prstGeom>
          <a:noFill/>
        </p:spPr>
        <p:txBody>
          <a:bodyPr wrap="square" rtlCol="0">
            <a:spAutoFit/>
          </a:bodyPr>
          <a:lstStyle/>
          <a:p>
            <a:r>
              <a:rPr lang="en-ZA" sz="2000" dirty="0"/>
              <a:t>A lot of ‘unlabelled’ data and little ‘labelled’ data</a:t>
            </a:r>
          </a:p>
          <a:p>
            <a:endParaRPr lang="en-ZA" sz="2000" dirty="0"/>
          </a:p>
          <a:p>
            <a:r>
              <a:rPr lang="en-ZA" sz="2000" dirty="0"/>
              <a:t>Can a model get a high accuracy for classification even when there isn’t as much labelled data as in fully supervised learning.</a:t>
            </a:r>
          </a:p>
        </p:txBody>
      </p:sp>
      <p:sp>
        <p:nvSpPr>
          <p:cNvPr id="6" name="TextBox 5">
            <a:extLst>
              <a:ext uri="{FF2B5EF4-FFF2-40B4-BE49-F238E27FC236}">
                <a16:creationId xmlns:a16="http://schemas.microsoft.com/office/drawing/2014/main" id="{5B8ACC4D-BF9A-45E4-A503-72DF402A3795}"/>
              </a:ext>
            </a:extLst>
          </p:cNvPr>
          <p:cNvSpPr txBox="1"/>
          <p:nvPr/>
        </p:nvSpPr>
        <p:spPr>
          <a:xfrm>
            <a:off x="2903455" y="5879593"/>
            <a:ext cx="5656082" cy="707886"/>
          </a:xfrm>
          <a:prstGeom prst="rect">
            <a:avLst/>
          </a:prstGeom>
          <a:noFill/>
        </p:spPr>
        <p:txBody>
          <a:bodyPr wrap="square" rtlCol="0">
            <a:spAutoFit/>
          </a:bodyPr>
          <a:lstStyle/>
          <a:p>
            <a:pPr algn="ctr"/>
            <a:r>
              <a:rPr lang="en-ZA" sz="2000" dirty="0"/>
              <a:t>Data sets split into Labelled Set and Unlabelled Set but where do you test?</a:t>
            </a:r>
          </a:p>
        </p:txBody>
      </p:sp>
      <p:sp>
        <p:nvSpPr>
          <p:cNvPr id="10" name="TextBox 9">
            <a:extLst>
              <a:ext uri="{FF2B5EF4-FFF2-40B4-BE49-F238E27FC236}">
                <a16:creationId xmlns:a16="http://schemas.microsoft.com/office/drawing/2014/main" id="{524B853C-1D6F-4A52-802C-581147484A05}"/>
              </a:ext>
            </a:extLst>
          </p:cNvPr>
          <p:cNvSpPr txBox="1"/>
          <p:nvPr/>
        </p:nvSpPr>
        <p:spPr>
          <a:xfrm>
            <a:off x="2828040" y="2681603"/>
            <a:ext cx="5806911" cy="3170099"/>
          </a:xfrm>
          <a:prstGeom prst="rect">
            <a:avLst/>
          </a:prstGeom>
          <a:noFill/>
        </p:spPr>
        <p:txBody>
          <a:bodyPr wrap="square" rtlCol="0">
            <a:spAutoFit/>
          </a:bodyPr>
          <a:lstStyle/>
          <a:p>
            <a:r>
              <a:rPr lang="en-ZA" sz="2000" dirty="0"/>
              <a:t>Current methods of semi-supervised methods (although having a high accuracy) has problems: </a:t>
            </a:r>
          </a:p>
          <a:p>
            <a:pPr marL="342900" indent="-342900">
              <a:buFont typeface="Arial" panose="020B0604020202020204" pitchFamily="34" charset="0"/>
              <a:buChar char="•"/>
            </a:pPr>
            <a:r>
              <a:rPr lang="en-ZA" sz="2000" dirty="0"/>
              <a:t>For testing semi-supervised methods, a normal fully supervised dataset is used</a:t>
            </a:r>
          </a:p>
          <a:p>
            <a:pPr lvl="3"/>
            <a:r>
              <a:rPr lang="en-ZA" sz="2000" dirty="0"/>
              <a:t>	e.g. MNIST is taken and the majority of 	the labels are discarded but to test 	the accuracy the labels are brought back</a:t>
            </a:r>
          </a:p>
          <a:p>
            <a:pPr marL="342900" indent="-342900">
              <a:buFont typeface="Arial" panose="020B0604020202020204" pitchFamily="34" charset="0"/>
              <a:buChar char="•"/>
            </a:pPr>
            <a:r>
              <a:rPr lang="en-ZA" sz="2000" dirty="0"/>
              <a:t>In application how are the models tested when you physically don’t have labels to ‘bring back’</a:t>
            </a:r>
          </a:p>
          <a:p>
            <a:pPr marL="342900" indent="-342900">
              <a:buFont typeface="Arial" panose="020B0604020202020204" pitchFamily="34" charset="0"/>
              <a:buChar char="•"/>
            </a:pPr>
            <a:r>
              <a:rPr lang="en-ZA" sz="2000" dirty="0"/>
              <a:t>Need to have every single class labelled</a:t>
            </a:r>
          </a:p>
        </p:txBody>
      </p:sp>
    </p:spTree>
    <p:extLst>
      <p:ext uri="{BB962C8B-B14F-4D97-AF65-F5344CB8AC3E}">
        <p14:creationId xmlns:p14="http://schemas.microsoft.com/office/powerpoint/2010/main" val="242894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1F87DF52-B9EB-44B4-9F66-52B69850A955}"/>
                  </a:ext>
                </a:extLst>
              </p:cNvPr>
              <p:cNvGraphicFramePr>
                <a:graphicFrameLocks noChangeAspect="1"/>
              </p:cNvGraphicFramePr>
              <p:nvPr>
                <p:extLst>
                  <p:ext uri="{D42A27DB-BD31-4B8C-83A1-F6EECF244321}">
                    <p14:modId xmlns:p14="http://schemas.microsoft.com/office/powerpoint/2010/main" val="2004308345"/>
                  </p:ext>
                </p:extLst>
              </p:nvPr>
            </p:nvGraphicFramePr>
            <p:xfrm>
              <a:off x="798321" y="1857555"/>
              <a:ext cx="11190390" cy="4241161"/>
            </p:xfrm>
            <a:graphic>
              <a:graphicData uri="http://schemas.microsoft.com/office/powerpoint/2016/summaryzoom">
                <psuz:summaryZm>
                  <psuz:summaryZmObj sectionId="{78FB00EA-75AC-4292-B1DA-EDC128FA30C6}" offsetFactorX="-5349" offsetFactorY="-11829" scaleFactorX="59467" scaleFactorY="59467">
                    <psuz:zmPr id="{6211C147-F532-48D9-86D1-5BB2EE706CA4}" transitionDur="1000">
                      <p166:blipFill xmlns:p166="http://schemas.microsoft.com/office/powerpoint/2016/6/main">
                        <a:blip r:embed="rId3"/>
                        <a:stretch>
                          <a:fillRect/>
                        </a:stretch>
                      </p166:blipFill>
                      <p166:spPr xmlns:p166="http://schemas.microsoft.com/office/powerpoint/2016/6/main">
                        <a:xfrm>
                          <a:off x="1216298" y="943295"/>
                          <a:ext cx="2994565" cy="1684442"/>
                        </a:xfrm>
                        <a:prstGeom prst="rect">
                          <a:avLst/>
                        </a:prstGeom>
                      </p166:spPr>
                    </psuz:zmPr>
                  </psuz:summaryZmObj>
                  <psuz:summaryZmObj sectionId="{C5E74C48-F386-4F9A-9004-8A4BBCCD41EA}" offsetFactorX="-5767" offsetFactorY="-12725" scaleFactorX="58032" scaleFactorY="58032">
                    <psuz:zmPr id="{EA543013-2D8D-41B8-80E1-E82112E8A6F3}" transitionDur="1000">
                      <p166:blipFill xmlns:p166="http://schemas.microsoft.com/office/powerpoint/2016/6/main">
                        <a:blip r:embed="rId4"/>
                        <a:stretch>
                          <a:fillRect/>
                        </a:stretch>
                      </p166:blipFill>
                      <p166:spPr xmlns:p166="http://schemas.microsoft.com/office/powerpoint/2016/6/main">
                        <a:xfrm>
                          <a:off x="6455894" y="938239"/>
                          <a:ext cx="2922303" cy="1643795"/>
                        </a:xfrm>
                        <a:prstGeom prst="rect">
                          <a:avLst/>
                        </a:prstGeom>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1F87DF52-B9EB-44B4-9F66-52B69850A955}"/>
                  </a:ext>
                </a:extLst>
              </p:cNvPr>
              <p:cNvGrpSpPr>
                <a:grpSpLocks noGrp="1" noUngrp="1" noRot="1" noChangeAspect="1" noMove="1" noResize="1"/>
              </p:cNvGrpSpPr>
              <p:nvPr/>
            </p:nvGrpSpPr>
            <p:grpSpPr>
              <a:xfrm>
                <a:off x="798321" y="1857555"/>
                <a:ext cx="11190390" cy="4241161"/>
                <a:chOff x="798321" y="1857555"/>
                <a:chExt cx="11190390" cy="4241161"/>
              </a:xfrm>
            </p:grpSpPr>
            <p:pic>
              <p:nvPicPr>
                <p:cNvPr id="2" name="Picture 2">
                  <a:hlinkClick r:id="rId5"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2014619" y="2800850"/>
                  <a:ext cx="2994565" cy="1684442"/>
                </a:xfrm>
                <a:prstGeom prst="rect">
                  <a:avLst/>
                </a:prstGeom>
              </p:spPr>
            </p:pic>
            <p:pic>
              <p:nvPicPr>
                <p:cNvPr id="3" name="Picture 3">
                  <a:hlinkClick r:id="rId6"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7254215" y="2795794"/>
                  <a:ext cx="2922303" cy="1643795"/>
                </a:xfrm>
                <a:prstGeom prst="rect">
                  <a:avLst/>
                </a:prstGeom>
              </p:spPr>
            </p:pic>
          </p:grpSp>
        </mc:Fallback>
      </mc:AlternateContent>
      <p:sp>
        <p:nvSpPr>
          <p:cNvPr id="7" name="Title 1">
            <a:extLst>
              <a:ext uri="{FF2B5EF4-FFF2-40B4-BE49-F238E27FC236}">
                <a16:creationId xmlns:a16="http://schemas.microsoft.com/office/drawing/2014/main" id="{76A5AE70-B474-443D-8DC4-17D94747898D}"/>
              </a:ext>
            </a:extLst>
          </p:cNvPr>
          <p:cNvSpPr txBox="1">
            <a:spLocks/>
          </p:cNvSpPr>
          <p:nvPr/>
        </p:nvSpPr>
        <p:spPr>
          <a:xfrm>
            <a:off x="2327464" y="895546"/>
            <a:ext cx="7348538" cy="962009"/>
          </a:xfrm>
          <a:prstGeom prst="rect">
            <a:avLst/>
          </a:prstGeom>
          <a:noFill/>
          <a:ln>
            <a:noFill/>
          </a:ln>
        </p:spPr>
        <p:txBody>
          <a:bodyPr spcFirstLastPara="1" wrap="square" lIns="91425" tIns="91425" rIns="91425" bIns="91425" anchor="b" anchorCtr="0">
            <a:norm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marR="0" lvl="1"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2pPr>
            <a:lvl3pPr marR="0" lvl="2"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3pPr>
            <a:lvl4pPr marR="0" lvl="3"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4pPr>
            <a:lvl5pPr marR="0" lvl="4"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5pPr>
            <a:lvl6pPr marR="0" lvl="5"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6pPr>
            <a:lvl7pPr marR="0" lvl="6"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7pPr>
            <a:lvl8pPr marR="0" lvl="7"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8pPr>
            <a:lvl9pPr marR="0" lvl="8"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9pPr>
          </a:lstStyle>
          <a:p>
            <a:pPr algn="ctr"/>
            <a:r>
              <a:rPr lang="en-ZA" dirty="0">
                <a:solidFill>
                  <a:schemeClr val="tx1"/>
                </a:solidFill>
              </a:rPr>
              <a:t>Deep Learning</a:t>
            </a:r>
          </a:p>
        </p:txBody>
      </p:sp>
    </p:spTree>
    <p:extLst>
      <p:ext uri="{BB962C8B-B14F-4D97-AF65-F5344CB8AC3E}">
        <p14:creationId xmlns:p14="http://schemas.microsoft.com/office/powerpoint/2010/main" val="17930081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DE664B-DBE0-41E2-AF69-A6C16A484E7A}"/>
              </a:ext>
            </a:extLst>
          </p:cNvPr>
          <p:cNvPicPr>
            <a:picLocks noChangeAspect="1"/>
          </p:cNvPicPr>
          <p:nvPr/>
        </p:nvPicPr>
        <p:blipFill>
          <a:blip r:embed="rId3"/>
          <a:stretch>
            <a:fillRect/>
          </a:stretch>
        </p:blipFill>
        <p:spPr>
          <a:xfrm flipH="1">
            <a:off x="-191531" y="-65988"/>
            <a:ext cx="5410986" cy="6923988"/>
          </a:xfrm>
          <a:prstGeom prst="rect">
            <a:avLst/>
          </a:prstGeom>
        </p:spPr>
      </p:pic>
      <p:sp>
        <p:nvSpPr>
          <p:cNvPr id="8" name="Title 4">
            <a:extLst>
              <a:ext uri="{FF2B5EF4-FFF2-40B4-BE49-F238E27FC236}">
                <a16:creationId xmlns:a16="http://schemas.microsoft.com/office/drawing/2014/main" id="{DD3F68FA-BC2B-4728-8072-96F461329036}"/>
              </a:ext>
            </a:extLst>
          </p:cNvPr>
          <p:cNvSpPr txBox="1">
            <a:spLocks/>
          </p:cNvSpPr>
          <p:nvPr/>
        </p:nvSpPr>
        <p:spPr>
          <a:xfrm>
            <a:off x="1803811" y="339365"/>
            <a:ext cx="7874227" cy="1534115"/>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marR="0" lvl="1"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2pPr>
            <a:lvl3pPr marR="0" lvl="2"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3pPr>
            <a:lvl4pPr marR="0" lvl="3"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4pPr>
            <a:lvl5pPr marR="0" lvl="4"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5pPr>
            <a:lvl6pPr marR="0" lvl="5"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6pPr>
            <a:lvl7pPr marR="0" lvl="6"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7pPr>
            <a:lvl8pPr marR="0" lvl="7"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8pPr>
            <a:lvl9pPr marR="0" lvl="8"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9pPr>
          </a:lstStyle>
          <a:p>
            <a:pPr marL="0" marR="0" lvl="0" indent="0" algn="ctr" defTabSz="914400" rtl="0" eaLnBrk="1" fontAlgn="auto" latinLnBrk="0" hangingPunct="1">
              <a:lnSpc>
                <a:spcPct val="100000"/>
              </a:lnSpc>
              <a:spcBef>
                <a:spcPts val="0"/>
              </a:spcBef>
              <a:spcAft>
                <a:spcPts val="0"/>
              </a:spcAft>
              <a:buClr>
                <a:srgbClr val="434343"/>
              </a:buClr>
              <a:buSzPts val="4800"/>
              <a:buFont typeface="Lato Hairline"/>
              <a:buNone/>
              <a:tabLst/>
              <a:defRPr/>
            </a:pPr>
            <a:r>
              <a:rPr kumimoji="0" lang="en-ZA" sz="4800" b="0" i="0" u="none" strike="noStrike" kern="0" cap="none" spc="0" normalizeH="0" baseline="0" noProof="0" dirty="0">
                <a:ln>
                  <a:noFill/>
                </a:ln>
                <a:solidFill>
                  <a:srgbClr val="434343"/>
                </a:solidFill>
                <a:effectLst/>
                <a:uLnTx/>
                <a:uFillTx/>
                <a:latin typeface="Lato Hairline"/>
                <a:sym typeface="Lato Hairline"/>
              </a:rPr>
              <a:t>Semi-Supervised Using Vanilla GANs</a:t>
            </a:r>
          </a:p>
        </p:txBody>
      </p:sp>
      <p:sp>
        <p:nvSpPr>
          <p:cNvPr id="4" name="TextBox 3">
            <a:extLst>
              <a:ext uri="{FF2B5EF4-FFF2-40B4-BE49-F238E27FC236}">
                <a16:creationId xmlns:a16="http://schemas.microsoft.com/office/drawing/2014/main" id="{BF9F7432-1CD1-446F-BD81-7184B9C5A487}"/>
              </a:ext>
            </a:extLst>
          </p:cNvPr>
          <p:cNvSpPr txBox="1"/>
          <p:nvPr/>
        </p:nvSpPr>
        <p:spPr>
          <a:xfrm>
            <a:off x="2611225" y="1873480"/>
            <a:ext cx="6259398" cy="4708981"/>
          </a:xfrm>
          <a:prstGeom prst="rect">
            <a:avLst/>
          </a:prstGeom>
          <a:noFill/>
        </p:spPr>
        <p:txBody>
          <a:bodyPr wrap="square" rtlCol="0">
            <a:spAutoFit/>
          </a:bodyPr>
          <a:lstStyle/>
          <a:p>
            <a:r>
              <a:rPr lang="en-ZA" sz="2000" dirty="0"/>
              <a:t>Currently only the generator (‘painter’) has been looked at to create fake data.</a:t>
            </a:r>
          </a:p>
          <a:p>
            <a:endParaRPr lang="en-ZA" sz="2000" dirty="0"/>
          </a:p>
          <a:p>
            <a:r>
              <a:rPr lang="en-ZA" sz="2000" dirty="0"/>
              <a:t>To create the master painter a master detective is also required.</a:t>
            </a:r>
          </a:p>
          <a:p>
            <a:endParaRPr lang="en-ZA" sz="2000" dirty="0"/>
          </a:p>
          <a:p>
            <a:r>
              <a:rPr lang="en-ZA" sz="2000" dirty="0"/>
              <a:t>During the training the discriminator has to learn very low dimensional manifolds (details in the data) to try and ensure it can tell the generated data apart from the real data.  (Note the data used currently for GANs has been unlabelled)</a:t>
            </a:r>
          </a:p>
          <a:p>
            <a:endParaRPr lang="en-ZA" sz="2000" dirty="0"/>
          </a:p>
          <a:p>
            <a:r>
              <a:rPr lang="en-ZA" sz="2000" dirty="0"/>
              <a:t>This ‘master detective’ can be used to classify data with an extremely high accuracy even when low amounts of labelled data is added to the model. </a:t>
            </a:r>
          </a:p>
        </p:txBody>
      </p:sp>
    </p:spTree>
    <p:extLst>
      <p:ext uri="{BB962C8B-B14F-4D97-AF65-F5344CB8AC3E}">
        <p14:creationId xmlns:p14="http://schemas.microsoft.com/office/powerpoint/2010/main" val="9714751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43A4DE-8C23-4773-9EF3-AA099B0D00EE}"/>
              </a:ext>
            </a:extLst>
          </p:cNvPr>
          <p:cNvPicPr>
            <a:picLocks noChangeAspect="1"/>
          </p:cNvPicPr>
          <p:nvPr/>
        </p:nvPicPr>
        <p:blipFill>
          <a:blip r:embed="rId3"/>
          <a:stretch>
            <a:fillRect/>
          </a:stretch>
        </p:blipFill>
        <p:spPr>
          <a:xfrm flipH="1">
            <a:off x="0" y="0"/>
            <a:ext cx="4864231" cy="6858000"/>
          </a:xfrm>
          <a:prstGeom prst="rect">
            <a:avLst/>
          </a:prstGeom>
        </p:spPr>
      </p:pic>
      <p:sp>
        <p:nvSpPr>
          <p:cNvPr id="8" name="Title 4">
            <a:extLst>
              <a:ext uri="{FF2B5EF4-FFF2-40B4-BE49-F238E27FC236}">
                <a16:creationId xmlns:a16="http://schemas.microsoft.com/office/drawing/2014/main" id="{DD3F68FA-BC2B-4728-8072-96F461329036}"/>
              </a:ext>
            </a:extLst>
          </p:cNvPr>
          <p:cNvSpPr txBox="1">
            <a:spLocks/>
          </p:cNvSpPr>
          <p:nvPr/>
        </p:nvSpPr>
        <p:spPr>
          <a:xfrm>
            <a:off x="1803811" y="966235"/>
            <a:ext cx="7874227" cy="745819"/>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marR="0" lvl="1"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2pPr>
            <a:lvl3pPr marR="0" lvl="2"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3pPr>
            <a:lvl4pPr marR="0" lvl="3"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4pPr>
            <a:lvl5pPr marR="0" lvl="4"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5pPr>
            <a:lvl6pPr marR="0" lvl="5"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6pPr>
            <a:lvl7pPr marR="0" lvl="6"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7pPr>
            <a:lvl8pPr marR="0" lvl="7"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8pPr>
            <a:lvl9pPr marR="0" lvl="8"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9pPr>
          </a:lstStyle>
          <a:p>
            <a:pPr marL="0" marR="0" lvl="0" indent="0" algn="ctr" defTabSz="914400" rtl="0" eaLnBrk="1" fontAlgn="auto" latinLnBrk="0" hangingPunct="1">
              <a:lnSpc>
                <a:spcPct val="100000"/>
              </a:lnSpc>
              <a:spcBef>
                <a:spcPts val="0"/>
              </a:spcBef>
              <a:spcAft>
                <a:spcPts val="0"/>
              </a:spcAft>
              <a:buClr>
                <a:srgbClr val="434343"/>
              </a:buClr>
              <a:buSzPts val="4800"/>
              <a:buFont typeface="Lato Hairline"/>
              <a:buNone/>
              <a:tabLst/>
              <a:defRPr/>
            </a:pPr>
            <a:r>
              <a:rPr kumimoji="0" lang="en-ZA" sz="4800" b="0" i="0" u="none" strike="noStrike" kern="0" cap="none" spc="0" normalizeH="0" baseline="0" noProof="0" dirty="0">
                <a:ln>
                  <a:noFill/>
                </a:ln>
                <a:solidFill>
                  <a:srgbClr val="434343"/>
                </a:solidFill>
                <a:effectLst/>
                <a:uLnTx/>
                <a:uFillTx/>
                <a:latin typeface="Lato Hairline"/>
                <a:sym typeface="Lato Hairline"/>
              </a:rPr>
              <a:t>Semi-Supervised GANs Explained</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F9F7432-1CD1-446F-BD81-7184B9C5A487}"/>
                  </a:ext>
                </a:extLst>
              </p:cNvPr>
              <p:cNvSpPr txBox="1"/>
              <p:nvPr/>
            </p:nvSpPr>
            <p:spPr>
              <a:xfrm>
                <a:off x="2754124" y="1925246"/>
                <a:ext cx="5973600" cy="3785652"/>
              </a:xfrm>
              <a:prstGeom prst="rect">
                <a:avLst/>
              </a:prstGeom>
              <a:noFill/>
            </p:spPr>
            <p:txBody>
              <a:bodyPr wrap="square" rtlCol="0">
                <a:spAutoFit/>
              </a:bodyPr>
              <a:lstStyle/>
              <a:p>
                <a:pPr lvl="0"/>
                <a:r>
                  <a:rPr lang="en-ZA" sz="2000" dirty="0"/>
                  <a:t>Discriminator tries to label each data point as ‘real’ and ‘fake’ AS WELL as tries to label each data-point in terms of its class. </a:t>
                </a:r>
              </a:p>
              <a:p>
                <a:pPr lvl="0"/>
                <a:endParaRPr lang="en-ZA" sz="2000" dirty="0"/>
              </a:p>
              <a:p>
                <a:pPr lvl="0"/>
                <a:r>
                  <a:rPr lang="en-ZA" sz="2000" dirty="0"/>
                  <a:t>Therefore it becomes a </a:t>
                </a:r>
                <a:r>
                  <a:rPr lang="en-ZA" sz="2000" b="1" dirty="0"/>
                  <a:t>K + 1</a:t>
                </a:r>
                <a:r>
                  <a:rPr lang="en-ZA" sz="2000" dirty="0"/>
                  <a:t> classifier (where </a:t>
                </a:r>
                <a:r>
                  <a:rPr lang="en-ZA" sz="2000" b="1" dirty="0"/>
                  <a:t>K </a:t>
                </a:r>
                <a:r>
                  <a:rPr lang="en-ZA" sz="2000" dirty="0"/>
                  <a:t>is the amount of classes needed to be classified in the dataset and the </a:t>
                </a:r>
                <a:r>
                  <a:rPr lang="en-ZA" sz="2000" b="1" dirty="0"/>
                  <a:t> + 1 </a:t>
                </a:r>
                <a:r>
                  <a:rPr lang="en-ZA" sz="2000" dirty="0"/>
                  <a:t>represents the ‘real’ or ‘fake’ classification). </a:t>
                </a:r>
              </a:p>
              <a:p>
                <a:pPr lvl="0"/>
                <a:endParaRPr lang="en-ZA" sz="2000" dirty="0"/>
              </a:p>
              <a:p>
                <a:pPr lvl="0"/>
                <a:r>
                  <a:rPr lang="en-ZA" sz="2000" dirty="0"/>
                  <a:t>A new data set is therefore required:</a:t>
                </a:r>
              </a:p>
              <a:p>
                <a:pPr lvl="0" algn="ctr"/>
                <a:r>
                  <a:rPr lang="en-ZA" sz="2000" dirty="0"/>
                  <a:t>The ‘labelled’ dataset with probability distribution </a:t>
                </a:r>
                <a14:m>
                  <m:oMath xmlns:m="http://schemas.openxmlformats.org/officeDocument/2006/math">
                    <m:sSub>
                      <m:sSubPr>
                        <m:ctrlPr>
                          <a:rPr lang="en-ZA" sz="2000" b="0" i="1" smtClean="0">
                            <a:latin typeface="Cambria Math" panose="02040503050406030204" pitchFamily="18" charset="0"/>
                          </a:rPr>
                        </m:ctrlPr>
                      </m:sSubPr>
                      <m:e>
                        <m:r>
                          <a:rPr lang="en-ZA" sz="2000" b="0" i="1" smtClean="0">
                            <a:latin typeface="Cambria Math" panose="02040503050406030204" pitchFamily="18" charset="0"/>
                          </a:rPr>
                          <m:t>𝑝</m:t>
                        </m:r>
                      </m:e>
                      <m:sub>
                        <m:r>
                          <a:rPr lang="en-ZA" sz="2000" b="0" i="1" smtClean="0">
                            <a:latin typeface="Cambria Math" panose="02040503050406030204" pitchFamily="18" charset="0"/>
                          </a:rPr>
                          <m:t>𝑙𝑎𝑏𝑒𝑙𝑙𝑒𝑑</m:t>
                        </m:r>
                      </m:sub>
                    </m:sSub>
                  </m:oMath>
                </a14:m>
                <a:endParaRPr lang="en-ZA" sz="2000" dirty="0"/>
              </a:p>
            </p:txBody>
          </p:sp>
        </mc:Choice>
        <mc:Fallback xmlns="">
          <p:sp>
            <p:nvSpPr>
              <p:cNvPr id="4" name="TextBox 3">
                <a:extLst>
                  <a:ext uri="{FF2B5EF4-FFF2-40B4-BE49-F238E27FC236}">
                    <a16:creationId xmlns:a16="http://schemas.microsoft.com/office/drawing/2014/main" id="{BF9F7432-1CD1-446F-BD81-7184B9C5A487}"/>
                  </a:ext>
                </a:extLst>
              </p:cNvPr>
              <p:cNvSpPr txBox="1">
                <a:spLocks noRot="1" noChangeAspect="1" noMove="1" noResize="1" noEditPoints="1" noAdjustHandles="1" noChangeArrowheads="1" noChangeShapeType="1" noTextEdit="1"/>
              </p:cNvSpPr>
              <p:nvPr/>
            </p:nvSpPr>
            <p:spPr>
              <a:xfrm>
                <a:off x="2754124" y="1925246"/>
                <a:ext cx="5973600" cy="3785652"/>
              </a:xfrm>
              <a:prstGeom prst="rect">
                <a:avLst/>
              </a:prstGeom>
              <a:blipFill>
                <a:blip r:embed="rId4"/>
                <a:stretch>
                  <a:fillRect l="-1122" t="-805" r="-714" b="-161"/>
                </a:stretch>
              </a:blipFill>
            </p:spPr>
            <p:txBody>
              <a:bodyPr/>
              <a:lstStyle/>
              <a:p>
                <a:r>
                  <a:rPr lang="en-ZA">
                    <a:noFill/>
                  </a:rPr>
                  <a:t> </a:t>
                </a:r>
              </a:p>
            </p:txBody>
          </p:sp>
        </mc:Fallback>
      </mc:AlternateContent>
    </p:spTree>
    <p:extLst>
      <p:ext uri="{BB962C8B-B14F-4D97-AF65-F5344CB8AC3E}">
        <p14:creationId xmlns:p14="http://schemas.microsoft.com/office/powerpoint/2010/main" val="23751471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DD3F68FA-BC2B-4728-8072-96F461329036}"/>
              </a:ext>
            </a:extLst>
          </p:cNvPr>
          <p:cNvSpPr txBox="1">
            <a:spLocks/>
          </p:cNvSpPr>
          <p:nvPr/>
        </p:nvSpPr>
        <p:spPr>
          <a:xfrm>
            <a:off x="1255558" y="352349"/>
            <a:ext cx="7874227" cy="745819"/>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marR="0" lvl="1"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2pPr>
            <a:lvl3pPr marR="0" lvl="2"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3pPr>
            <a:lvl4pPr marR="0" lvl="3"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4pPr>
            <a:lvl5pPr marR="0" lvl="4"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5pPr>
            <a:lvl6pPr marR="0" lvl="5"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6pPr>
            <a:lvl7pPr marR="0" lvl="6"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7pPr>
            <a:lvl8pPr marR="0" lvl="7"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8pPr>
            <a:lvl9pPr marR="0" lvl="8"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9pPr>
          </a:lstStyle>
          <a:p>
            <a:pPr marL="0" marR="0" lvl="0" indent="0" algn="ctr" defTabSz="914400" rtl="0" eaLnBrk="1" fontAlgn="auto" latinLnBrk="0" hangingPunct="1">
              <a:lnSpc>
                <a:spcPct val="100000"/>
              </a:lnSpc>
              <a:spcBef>
                <a:spcPts val="0"/>
              </a:spcBef>
              <a:spcAft>
                <a:spcPts val="0"/>
              </a:spcAft>
              <a:buClr>
                <a:srgbClr val="434343"/>
              </a:buClr>
              <a:buSzPts val="4800"/>
              <a:buFont typeface="Lato Hairline"/>
              <a:buNone/>
              <a:tabLst/>
              <a:defRPr/>
            </a:pPr>
            <a:r>
              <a:rPr kumimoji="0" lang="en-ZA" sz="4800" b="0" i="0" u="none" strike="noStrike" kern="0" cap="none" spc="0" normalizeH="0" baseline="0" noProof="0" dirty="0">
                <a:ln>
                  <a:noFill/>
                </a:ln>
                <a:solidFill>
                  <a:srgbClr val="434343"/>
                </a:solidFill>
                <a:effectLst/>
                <a:uLnTx/>
                <a:uFillTx/>
                <a:latin typeface="Lato Hairline"/>
                <a:sym typeface="Lato Hairline"/>
              </a:rPr>
              <a:t>Semi-Supervised GANs loss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D377637-E7A2-4172-9766-8B964CFFC1FB}"/>
                  </a:ext>
                </a:extLst>
              </p:cNvPr>
              <p:cNvSpPr txBox="1"/>
              <p:nvPr/>
            </p:nvSpPr>
            <p:spPr>
              <a:xfrm>
                <a:off x="303450" y="1254004"/>
                <a:ext cx="9115719" cy="13020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ZA" sz="2000" b="0" i="0" u="none" strike="noStrike" kern="0" cap="none" spc="0" normalizeH="0" baseline="0" noProof="0" dirty="0">
                    <a:ln>
                      <a:noFill/>
                    </a:ln>
                    <a:solidFill>
                      <a:srgbClr val="000000"/>
                    </a:solidFill>
                    <a:effectLst/>
                    <a:uLnTx/>
                    <a:uFillTx/>
                    <a:latin typeface="Arial"/>
                    <a:cs typeface="Arial"/>
                    <a:sym typeface="Arial"/>
                  </a:rPr>
                  <a:t>Generator loss stays the same (or can be changed to feature matching):</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ZA" sz="2000" b="0" i="0" u="none" strike="noStrike" kern="0" cap="none" spc="0" normalizeH="0" baseline="0" noProof="0" dirty="0" err="1">
                    <a:ln>
                      <a:noFill/>
                    </a:ln>
                    <a:solidFill>
                      <a:srgbClr val="000000"/>
                    </a:solidFill>
                    <a:effectLst/>
                    <a:uLnTx/>
                    <a:uFillTx/>
                    <a:latin typeface="Arial"/>
                    <a:cs typeface="Arial"/>
                    <a:sym typeface="Arial"/>
                  </a:rPr>
                  <a:t>g_loss</a:t>
                </a:r>
                <a:r>
                  <a:rPr kumimoji="0" lang="en-ZA" sz="2000" b="0" i="0" u="none" strike="noStrike" kern="0" cap="none" spc="0" normalizeH="0" baseline="0" noProof="0" dirty="0">
                    <a:ln>
                      <a:noFill/>
                    </a:ln>
                    <a:solidFill>
                      <a:srgbClr val="000000"/>
                    </a:solidFill>
                    <a:effectLst/>
                    <a:uLnTx/>
                    <a:uFillTx/>
                    <a:latin typeface="Arial"/>
                    <a:cs typeface="Arial"/>
                    <a:sym typeface="Arial"/>
                  </a:rPr>
                  <a:t> =</a:t>
                </a:r>
                <a14:m>
                  <m:oMath xmlns:m="http://schemas.openxmlformats.org/officeDocument/2006/math">
                    <m:limLow>
                      <m:limLowPr>
                        <m:ctrlPr>
                          <a:rPr kumimoji="0" lang="en-ZA" sz="2000" b="0" i="1" u="none" strike="noStrike" kern="0" cap="none" spc="0" normalizeH="0" baseline="0" noProof="0">
                            <a:ln>
                              <a:noFill/>
                            </a:ln>
                            <a:solidFill>
                              <a:srgbClr val="000000"/>
                            </a:solidFill>
                            <a:effectLst/>
                            <a:uLnTx/>
                            <a:uFillTx/>
                            <a:latin typeface="Cambria Math" panose="02040503050406030204" pitchFamily="18" charset="0"/>
                            <a:sym typeface="Arial"/>
                          </a:rPr>
                        </m:ctrlPr>
                      </m:limLowPr>
                      <m:e>
                        <m:r>
                          <a:rPr kumimoji="0" lang="en-ZA" sz="2000" b="0" i="0" u="none" strike="noStrike" kern="0" cap="none" spc="0" normalizeH="0" baseline="0" noProof="0">
                            <a:ln>
                              <a:noFill/>
                            </a:ln>
                            <a:solidFill>
                              <a:srgbClr val="000000"/>
                            </a:solidFill>
                            <a:effectLst/>
                            <a:uLnTx/>
                            <a:uFillTx/>
                            <a:latin typeface="Cambria Math" panose="02040503050406030204" pitchFamily="18" charset="0"/>
                            <a:sym typeface="Arial"/>
                          </a:rPr>
                          <m:t>  </m:t>
                        </m:r>
                        <m:r>
                          <m:rPr>
                            <m:sty m:val="p"/>
                          </m:rPr>
                          <a:rPr kumimoji="0" lang="en-ZA" sz="2000" b="0" i="0" u="none" strike="noStrike" kern="0" cap="none" spc="0" normalizeH="0" baseline="0" noProof="0">
                            <a:ln>
                              <a:noFill/>
                            </a:ln>
                            <a:solidFill>
                              <a:srgbClr val="000000"/>
                            </a:solidFill>
                            <a:effectLst/>
                            <a:uLnTx/>
                            <a:uFillTx/>
                            <a:latin typeface="Cambria Math" panose="02040503050406030204" pitchFamily="18" charset="0"/>
                            <a:sym typeface="Arial"/>
                          </a:rPr>
                          <m:t>min</m:t>
                        </m:r>
                        <m:r>
                          <a:rPr kumimoji="0" lang="en-ZA" sz="2000" b="0" i="0" u="none" strike="noStrike" kern="0" cap="none" spc="0" normalizeH="0" baseline="0" noProof="0">
                            <a:ln>
                              <a:noFill/>
                            </a:ln>
                            <a:solidFill>
                              <a:srgbClr val="000000"/>
                            </a:solidFill>
                            <a:effectLst/>
                            <a:uLnTx/>
                            <a:uFillTx/>
                            <a:latin typeface="Cambria Math" panose="02040503050406030204" pitchFamily="18" charset="0"/>
                            <a:sym typeface="Arial"/>
                          </a:rPr>
                          <m:t> </m:t>
                        </m:r>
                      </m:e>
                      <m:lim/>
                    </m:limLow>
                    <m:r>
                      <a:rPr kumimoji="0" lang="en-ZA" sz="2000" b="0" i="0" u="none" strike="noStrike" kern="0" cap="none" spc="0" normalizeH="0" baseline="0" noProof="0">
                        <a:ln>
                          <a:noFill/>
                        </a:ln>
                        <a:solidFill>
                          <a:srgbClr val="000000"/>
                        </a:solidFill>
                        <a:effectLst/>
                        <a:uLnTx/>
                        <a:uFillTx/>
                        <a:latin typeface="Cambria Math" panose="02040503050406030204" pitchFamily="18" charset="0"/>
                        <a:sym typeface="Arial"/>
                      </a:rPr>
                      <m:t>( </m:t>
                    </m:r>
                    <m:sSub>
                      <m:sSubPr>
                        <m:ctrlPr>
                          <a:rPr kumimoji="0" lang="en-ZA" sz="2000" b="0" i="1" u="none" strike="noStrike" kern="0" cap="none" spc="0" normalizeH="0" baseline="0" noProof="0">
                            <a:ln>
                              <a:noFill/>
                            </a:ln>
                            <a:solidFill>
                              <a:srgbClr val="000000"/>
                            </a:solidFill>
                            <a:effectLst/>
                            <a:uLnTx/>
                            <a:uFillTx/>
                            <a:latin typeface="Cambria Math" panose="02040503050406030204" pitchFamily="18" charset="0"/>
                            <a:sym typeface="Arial"/>
                          </a:rPr>
                        </m:ctrlPr>
                      </m:sSubPr>
                      <m:e>
                        <m:r>
                          <a:rPr kumimoji="0" lang="en-ZA" sz="2000" b="0" i="1" u="none" strike="noStrike" kern="0" cap="none" spc="0" normalizeH="0" baseline="0" noProof="0">
                            <a:ln>
                              <a:noFill/>
                            </a:ln>
                            <a:solidFill>
                              <a:srgbClr val="000000"/>
                            </a:solidFill>
                            <a:effectLst/>
                            <a:uLnTx/>
                            <a:uFillTx/>
                            <a:latin typeface="Cambria Math" panose="02040503050406030204" pitchFamily="18" charset="0"/>
                            <a:sym typeface="Arial"/>
                          </a:rPr>
                          <m:t>𝔼</m:t>
                        </m:r>
                      </m:e>
                      <m:sub>
                        <m:r>
                          <m:rPr>
                            <m:sty m:val="p"/>
                          </m:rPr>
                          <a:rPr kumimoji="0" lang="en-ZA" sz="2000" b="0" i="0" u="none" strike="noStrike" kern="0" cap="none" spc="0" normalizeH="0" baseline="0" noProof="0">
                            <a:ln>
                              <a:noFill/>
                            </a:ln>
                            <a:solidFill>
                              <a:srgbClr val="000000"/>
                            </a:solidFill>
                            <a:effectLst/>
                            <a:uLnTx/>
                            <a:uFillTx/>
                            <a:latin typeface="Cambria Math" panose="02040503050406030204" pitchFamily="18" charset="0"/>
                            <a:sym typeface="Arial"/>
                          </a:rPr>
                          <m:t>z</m:t>
                        </m:r>
                        <m:r>
                          <a:rPr kumimoji="0" lang="en-ZA" sz="2000" b="0" i="0" u="none" strike="noStrike" kern="0" cap="none" spc="0" normalizeH="0" baseline="0" noProof="0">
                            <a:ln>
                              <a:noFill/>
                            </a:ln>
                            <a:solidFill>
                              <a:srgbClr val="000000"/>
                            </a:solidFill>
                            <a:effectLst/>
                            <a:uLnTx/>
                            <a:uFillTx/>
                            <a:latin typeface="Cambria Math" panose="02040503050406030204" pitchFamily="18" charset="0"/>
                            <a:sym typeface="Arial"/>
                          </a:rPr>
                          <m:t>~</m:t>
                        </m:r>
                        <m:sSub>
                          <m:sSubPr>
                            <m:ctrlPr>
                              <a:rPr kumimoji="0" lang="en-ZA" sz="2000" b="0" i="1" u="none" strike="noStrike" kern="0" cap="none" spc="0" normalizeH="0" baseline="0" noProof="0">
                                <a:ln>
                                  <a:noFill/>
                                </a:ln>
                                <a:solidFill>
                                  <a:srgbClr val="000000"/>
                                </a:solidFill>
                                <a:effectLst/>
                                <a:uLnTx/>
                                <a:uFillTx/>
                                <a:latin typeface="Cambria Math" panose="02040503050406030204" pitchFamily="18" charset="0"/>
                                <a:sym typeface="Arial"/>
                              </a:rPr>
                            </m:ctrlPr>
                          </m:sSubPr>
                          <m:e>
                            <m:r>
                              <m:rPr>
                                <m:sty m:val="p"/>
                              </m:rPr>
                              <a:rPr kumimoji="0" lang="en-ZA" sz="2000" b="0" i="0" u="none" strike="noStrike" kern="0" cap="none" spc="0" normalizeH="0" baseline="0" noProof="0">
                                <a:ln>
                                  <a:noFill/>
                                </a:ln>
                                <a:solidFill>
                                  <a:srgbClr val="000000"/>
                                </a:solidFill>
                                <a:effectLst/>
                                <a:uLnTx/>
                                <a:uFillTx/>
                                <a:latin typeface="Cambria Math" panose="02040503050406030204" pitchFamily="18" charset="0"/>
                                <a:sym typeface="Arial"/>
                              </a:rPr>
                              <m:t>p</m:t>
                            </m:r>
                          </m:e>
                          <m:sub>
                            <m:r>
                              <m:rPr>
                                <m:sty m:val="p"/>
                              </m:rPr>
                              <a:rPr kumimoji="0" lang="en-ZA" sz="2000" b="0" i="0" u="none" strike="noStrike" kern="0" cap="none" spc="0" normalizeH="0" baseline="0" noProof="0">
                                <a:ln>
                                  <a:noFill/>
                                </a:ln>
                                <a:solidFill>
                                  <a:srgbClr val="000000"/>
                                </a:solidFill>
                                <a:effectLst/>
                                <a:uLnTx/>
                                <a:uFillTx/>
                                <a:latin typeface="Cambria Math" panose="02040503050406030204" pitchFamily="18" charset="0"/>
                                <a:sym typeface="Arial"/>
                              </a:rPr>
                              <m:t>z</m:t>
                            </m:r>
                            <m:r>
                              <a:rPr kumimoji="0" lang="en-ZA" sz="2000" b="0" i="0" u="none" strike="noStrike" kern="0" cap="none" spc="0" normalizeH="0" baseline="0" noProof="0">
                                <a:ln>
                                  <a:noFill/>
                                </a:ln>
                                <a:solidFill>
                                  <a:srgbClr val="000000"/>
                                </a:solidFill>
                                <a:effectLst/>
                                <a:uLnTx/>
                                <a:uFillTx/>
                                <a:latin typeface="Cambria Math" panose="02040503050406030204" pitchFamily="18" charset="0"/>
                                <a:sym typeface="Arial"/>
                              </a:rPr>
                              <m:t> </m:t>
                            </m:r>
                          </m:sub>
                        </m:sSub>
                        <m:r>
                          <a:rPr kumimoji="0" lang="en-ZA" sz="2000" b="0" i="0" u="none" strike="noStrike" kern="0" cap="none" spc="0" normalizeH="0" baseline="0" noProof="0">
                            <a:ln>
                              <a:noFill/>
                            </a:ln>
                            <a:solidFill>
                              <a:srgbClr val="000000"/>
                            </a:solidFill>
                            <a:effectLst/>
                            <a:uLnTx/>
                            <a:uFillTx/>
                            <a:latin typeface="Cambria Math" panose="02040503050406030204" pitchFamily="18" charset="0"/>
                            <a:sym typeface="Arial"/>
                          </a:rPr>
                          <m:t>(</m:t>
                        </m:r>
                        <m:r>
                          <m:rPr>
                            <m:sty m:val="p"/>
                          </m:rPr>
                          <a:rPr kumimoji="0" lang="en-ZA" sz="2000" b="0" i="0" u="none" strike="noStrike" kern="0" cap="none" spc="0" normalizeH="0" baseline="0" noProof="0">
                            <a:ln>
                              <a:noFill/>
                            </a:ln>
                            <a:solidFill>
                              <a:srgbClr val="000000"/>
                            </a:solidFill>
                            <a:effectLst/>
                            <a:uLnTx/>
                            <a:uFillTx/>
                            <a:latin typeface="Cambria Math" panose="02040503050406030204" pitchFamily="18" charset="0"/>
                            <a:sym typeface="Arial"/>
                          </a:rPr>
                          <m:t>z</m:t>
                        </m:r>
                        <m:r>
                          <a:rPr kumimoji="0" lang="en-ZA" sz="2000" b="0" i="0" u="none" strike="noStrike" kern="0" cap="none" spc="0" normalizeH="0" baseline="0" noProof="0">
                            <a:ln>
                              <a:noFill/>
                            </a:ln>
                            <a:solidFill>
                              <a:srgbClr val="000000"/>
                            </a:solidFill>
                            <a:effectLst/>
                            <a:uLnTx/>
                            <a:uFillTx/>
                            <a:latin typeface="Cambria Math" panose="02040503050406030204" pitchFamily="18" charset="0"/>
                            <a:sym typeface="Arial"/>
                          </a:rPr>
                          <m:t>)</m:t>
                        </m:r>
                      </m:sub>
                    </m:sSub>
                    <m:r>
                      <a:rPr kumimoji="0" lang="en-ZA" sz="2000" b="0" i="0" u="none" strike="noStrike" kern="0" cap="none" spc="0" normalizeH="0" baseline="0" noProof="0">
                        <a:ln>
                          <a:noFill/>
                        </a:ln>
                        <a:solidFill>
                          <a:srgbClr val="000000"/>
                        </a:solidFill>
                        <a:effectLst/>
                        <a:uLnTx/>
                        <a:uFillTx/>
                        <a:latin typeface="Cambria Math" panose="02040503050406030204" pitchFamily="18" charset="0"/>
                        <a:sym typeface="Arial"/>
                      </a:rPr>
                      <m:t>  </m:t>
                    </m:r>
                    <m:r>
                      <a:rPr kumimoji="0" lang="en-ZA" sz="2000" b="0" i="1" u="none" strike="noStrike" kern="0" cap="none" spc="0" normalizeH="0" baseline="0" noProof="0">
                        <a:ln>
                          <a:noFill/>
                        </a:ln>
                        <a:solidFill>
                          <a:srgbClr val="000000"/>
                        </a:solidFill>
                        <a:effectLst/>
                        <a:uLnTx/>
                        <a:uFillTx/>
                        <a:latin typeface="Cambria Math" panose="02040503050406030204" pitchFamily="18" charset="0"/>
                        <a:sym typeface="Arial"/>
                      </a:rPr>
                      <m:t>⁡</m:t>
                    </m:r>
                    <m:func>
                      <m:funcPr>
                        <m:ctrlPr>
                          <a:rPr kumimoji="0" lang="en-ZA" sz="2000" b="0" i="1" u="none" strike="noStrike" kern="0" cap="none" spc="0" normalizeH="0" baseline="0" noProof="0">
                            <a:ln>
                              <a:noFill/>
                            </a:ln>
                            <a:solidFill>
                              <a:srgbClr val="000000"/>
                            </a:solidFill>
                            <a:effectLst/>
                            <a:uLnTx/>
                            <a:uFillTx/>
                            <a:latin typeface="Cambria Math" panose="02040503050406030204" pitchFamily="18" charset="0"/>
                            <a:sym typeface="Arial"/>
                          </a:rPr>
                        </m:ctrlPr>
                      </m:funcPr>
                      <m:fName>
                        <m:r>
                          <m:rPr>
                            <m:sty m:val="p"/>
                          </m:rPr>
                          <a:rPr kumimoji="0" lang="en-ZA" sz="2000" b="0" i="0" u="none" strike="noStrike" kern="0" cap="none" spc="0" normalizeH="0" baseline="0" noProof="0">
                            <a:ln>
                              <a:noFill/>
                            </a:ln>
                            <a:solidFill>
                              <a:srgbClr val="000000"/>
                            </a:solidFill>
                            <a:effectLst/>
                            <a:uLnTx/>
                            <a:uFillTx/>
                            <a:latin typeface="Cambria Math" panose="02040503050406030204" pitchFamily="18" charset="0"/>
                            <a:sym typeface="Arial"/>
                          </a:rPr>
                          <m:t>log</m:t>
                        </m:r>
                      </m:fName>
                      <m:e>
                        <m:d>
                          <m:dPr>
                            <m:ctrlPr>
                              <a:rPr kumimoji="0" lang="en-ZA" sz="2000" b="0" i="1" u="none" strike="noStrike" kern="0" cap="none" spc="0" normalizeH="0" baseline="0" noProof="0">
                                <a:ln>
                                  <a:noFill/>
                                </a:ln>
                                <a:solidFill>
                                  <a:srgbClr val="000000"/>
                                </a:solidFill>
                                <a:effectLst/>
                                <a:uLnTx/>
                                <a:uFillTx/>
                                <a:latin typeface="Cambria Math" panose="02040503050406030204" pitchFamily="18" charset="0"/>
                                <a:sym typeface="Arial"/>
                              </a:rPr>
                            </m:ctrlPr>
                          </m:dPr>
                          <m:e>
                            <m:r>
                              <a:rPr kumimoji="0" lang="en-ZA" sz="2000" b="0" i="1" u="none" strike="noStrike" kern="0" cap="none" spc="0" normalizeH="0" baseline="0" noProof="0" smtClean="0">
                                <a:ln>
                                  <a:noFill/>
                                </a:ln>
                                <a:solidFill>
                                  <a:srgbClr val="000000"/>
                                </a:solidFill>
                                <a:effectLst/>
                                <a:uLnTx/>
                                <a:uFillTx/>
                                <a:latin typeface="Cambria Math" panose="02040503050406030204" pitchFamily="18" charset="0"/>
                                <a:sym typeface="Arial"/>
                              </a:rPr>
                              <m:t>1−</m:t>
                            </m:r>
                            <m:r>
                              <a:rPr kumimoji="0" lang="en-ZA" sz="2000" b="0" i="1" u="none" strike="noStrike" kern="0" cap="none" spc="0" normalizeH="0" baseline="0" noProof="0">
                                <a:ln>
                                  <a:noFill/>
                                </a:ln>
                                <a:solidFill>
                                  <a:srgbClr val="000000"/>
                                </a:solidFill>
                                <a:effectLst/>
                                <a:uLnTx/>
                                <a:uFillTx/>
                                <a:latin typeface="Cambria Math" panose="02040503050406030204" pitchFamily="18" charset="0"/>
                                <a:sym typeface="Arial"/>
                              </a:rPr>
                              <m:t>𝐷</m:t>
                            </m:r>
                            <m:d>
                              <m:dPr>
                                <m:ctrlPr>
                                  <a:rPr kumimoji="0" lang="en-ZA" sz="2000" b="0" i="1" u="none" strike="noStrike" kern="0" cap="none" spc="0" normalizeH="0" baseline="0" noProof="0">
                                    <a:ln>
                                      <a:noFill/>
                                    </a:ln>
                                    <a:solidFill>
                                      <a:srgbClr val="000000"/>
                                    </a:solidFill>
                                    <a:effectLst/>
                                    <a:uLnTx/>
                                    <a:uFillTx/>
                                    <a:latin typeface="Cambria Math" panose="02040503050406030204" pitchFamily="18" charset="0"/>
                                    <a:sym typeface="Arial"/>
                                  </a:rPr>
                                </m:ctrlPr>
                              </m:dPr>
                              <m:e>
                                <m:r>
                                  <a:rPr kumimoji="0" lang="en-ZA" sz="2000" b="0" i="1" u="none" strike="noStrike" kern="0" cap="none" spc="0" normalizeH="0" baseline="0" noProof="0">
                                    <a:ln>
                                      <a:noFill/>
                                    </a:ln>
                                    <a:solidFill>
                                      <a:srgbClr val="000000"/>
                                    </a:solidFill>
                                    <a:effectLst/>
                                    <a:uLnTx/>
                                    <a:uFillTx/>
                                    <a:latin typeface="Cambria Math" panose="02040503050406030204" pitchFamily="18" charset="0"/>
                                    <a:sym typeface="Arial"/>
                                  </a:rPr>
                                  <m:t>𝐺</m:t>
                                </m:r>
                                <m:d>
                                  <m:dPr>
                                    <m:ctrlPr>
                                      <a:rPr kumimoji="0" lang="en-ZA" sz="2000" b="0" i="1" u="none" strike="noStrike" kern="0" cap="none" spc="0" normalizeH="0" baseline="0" noProof="0">
                                        <a:ln>
                                          <a:noFill/>
                                        </a:ln>
                                        <a:solidFill>
                                          <a:srgbClr val="000000"/>
                                        </a:solidFill>
                                        <a:effectLst/>
                                        <a:uLnTx/>
                                        <a:uFillTx/>
                                        <a:latin typeface="Cambria Math" panose="02040503050406030204" pitchFamily="18" charset="0"/>
                                        <a:sym typeface="Arial"/>
                                      </a:rPr>
                                    </m:ctrlPr>
                                  </m:dPr>
                                  <m:e>
                                    <m:r>
                                      <a:rPr kumimoji="0" lang="en-ZA" sz="2000" b="0" i="1" u="none" strike="noStrike" kern="0" cap="none" spc="0" normalizeH="0" baseline="0" noProof="0">
                                        <a:ln>
                                          <a:noFill/>
                                        </a:ln>
                                        <a:solidFill>
                                          <a:srgbClr val="000000"/>
                                        </a:solidFill>
                                        <a:effectLst/>
                                        <a:uLnTx/>
                                        <a:uFillTx/>
                                        <a:latin typeface="Cambria Math" panose="02040503050406030204" pitchFamily="18" charset="0"/>
                                        <a:sym typeface="Arial"/>
                                      </a:rPr>
                                      <m:t>𝑧</m:t>
                                    </m:r>
                                  </m:e>
                                </m:d>
                              </m:e>
                            </m:d>
                          </m:e>
                        </m:d>
                      </m:e>
                    </m:func>
                  </m:oMath>
                </a14:m>
                <a:r>
                  <a:rPr kumimoji="0" lang="en-ZA" sz="2000" b="0" i="0" u="none" strike="noStrike" kern="0" cap="none" spc="0" normalizeH="0" baseline="0" noProof="0" dirty="0">
                    <a:ln>
                      <a:noFill/>
                    </a:ln>
                    <a:solidFill>
                      <a:srgbClr val="000000"/>
                    </a:solidFill>
                    <a:effectLst/>
                    <a:uLnTx/>
                    <a:uFillTx/>
                    <a:latin typeface="Arial"/>
                    <a:cs typeface="Arial"/>
                    <a:sym typeface="Arial"/>
                  </a:rPr>
                  <a:t>)</a:t>
                </a:r>
              </a:p>
              <a:p>
                <a:pPr algn="ctr"/>
                <a:r>
                  <a:rPr lang="en-ZA" sz="2000" dirty="0" err="1"/>
                  <a:t>g_loss</a:t>
                </a:r>
                <a:r>
                  <a:rPr lang="en-ZA" sz="2000" dirty="0"/>
                  <a:t> = </a:t>
                </a:r>
                <a14:m>
                  <m:oMath xmlns:m="http://schemas.openxmlformats.org/officeDocument/2006/math">
                    <m:limLow>
                      <m:limLowPr>
                        <m:ctrlPr>
                          <a:rPr lang="en-ZA" sz="2000" i="1" smtClean="0">
                            <a:latin typeface="Cambria Math" panose="02040503050406030204" pitchFamily="18" charset="0"/>
                          </a:rPr>
                        </m:ctrlPr>
                      </m:limLowPr>
                      <m:e>
                        <m:r>
                          <a:rPr lang="en-ZA" sz="2000">
                            <a:latin typeface="Cambria Math" panose="02040503050406030204" pitchFamily="18" charset="0"/>
                          </a:rPr>
                          <m:t>  </m:t>
                        </m:r>
                        <m:r>
                          <m:rPr>
                            <m:sty m:val="p"/>
                          </m:rPr>
                          <a:rPr lang="en-ZA" sz="2000">
                            <a:latin typeface="Cambria Math" panose="02040503050406030204" pitchFamily="18" charset="0"/>
                          </a:rPr>
                          <m:t>min</m:t>
                        </m:r>
                        <m:r>
                          <a:rPr lang="en-ZA" sz="2000">
                            <a:latin typeface="Cambria Math" panose="02040503050406030204" pitchFamily="18" charset="0"/>
                          </a:rPr>
                          <m:t> </m:t>
                        </m:r>
                      </m:e>
                      <m:lim/>
                    </m:limLow>
                    <m:r>
                      <a:rPr lang="en-ZA" sz="2000">
                        <a:latin typeface="Cambria Math" panose="02040503050406030204" pitchFamily="18" charset="0"/>
                      </a:rPr>
                      <m:t>(</m:t>
                    </m:r>
                    <m:r>
                      <a:rPr lang="en-ZA" sz="2000" b="0" i="0" smtClean="0">
                        <a:latin typeface="Cambria Math" panose="02040503050406030204" pitchFamily="18" charset="0"/>
                      </a:rPr>
                      <m:t>|</m:t>
                    </m:r>
                    <m:r>
                      <a:rPr lang="en-ZA" sz="2000" b="0" i="1" smtClean="0">
                        <a:latin typeface="Cambria Math" panose="02040503050406030204" pitchFamily="18" charset="0"/>
                      </a:rPr>
                      <m:t>|</m:t>
                    </m:r>
                    <m:sSub>
                      <m:sSubPr>
                        <m:ctrlPr>
                          <a:rPr lang="en-ZA" sz="2000" i="1">
                            <a:latin typeface="Cambria Math" panose="02040503050406030204" pitchFamily="18" charset="0"/>
                          </a:rPr>
                        </m:ctrlPr>
                      </m:sSubPr>
                      <m:e>
                        <m:r>
                          <a:rPr lang="en-ZA" sz="2000" i="1">
                            <a:latin typeface="Cambria Math" panose="02040503050406030204" pitchFamily="18" charset="0"/>
                          </a:rPr>
                          <m:t>𝔼</m:t>
                        </m:r>
                      </m:e>
                      <m:sub>
                        <m:r>
                          <m:rPr>
                            <m:sty m:val="p"/>
                          </m:rPr>
                          <a:rPr lang="en-ZA" sz="2000">
                            <a:latin typeface="Cambria Math" panose="02040503050406030204" pitchFamily="18" charset="0"/>
                          </a:rPr>
                          <m:t>z</m:t>
                        </m:r>
                        <m:r>
                          <a:rPr lang="en-ZA" sz="2000">
                            <a:latin typeface="Cambria Math" panose="02040503050406030204" pitchFamily="18" charset="0"/>
                          </a:rPr>
                          <m:t>~</m:t>
                        </m:r>
                        <m:sSub>
                          <m:sSubPr>
                            <m:ctrlPr>
                              <a:rPr lang="en-ZA" sz="2000" i="1">
                                <a:latin typeface="Cambria Math" panose="02040503050406030204" pitchFamily="18" charset="0"/>
                              </a:rPr>
                            </m:ctrlPr>
                          </m:sSubPr>
                          <m:e>
                            <m:r>
                              <m:rPr>
                                <m:sty m:val="p"/>
                              </m:rPr>
                              <a:rPr lang="en-ZA" sz="2000">
                                <a:latin typeface="Cambria Math" panose="02040503050406030204" pitchFamily="18" charset="0"/>
                              </a:rPr>
                              <m:t>p</m:t>
                            </m:r>
                          </m:e>
                          <m:sub>
                            <m:r>
                              <m:rPr>
                                <m:sty m:val="p"/>
                              </m:rPr>
                              <a:rPr lang="en-ZA" sz="2000">
                                <a:latin typeface="Cambria Math" panose="02040503050406030204" pitchFamily="18" charset="0"/>
                              </a:rPr>
                              <m:t>z</m:t>
                            </m:r>
                            <m:r>
                              <a:rPr lang="en-ZA" sz="2000">
                                <a:latin typeface="Cambria Math" panose="02040503050406030204" pitchFamily="18" charset="0"/>
                              </a:rPr>
                              <m:t> </m:t>
                            </m:r>
                          </m:sub>
                        </m:sSub>
                        <m:d>
                          <m:dPr>
                            <m:ctrlPr>
                              <a:rPr lang="en-ZA" sz="2000" i="1">
                                <a:latin typeface="Cambria Math" panose="02040503050406030204" pitchFamily="18" charset="0"/>
                              </a:rPr>
                            </m:ctrlPr>
                          </m:dPr>
                          <m:e>
                            <m:r>
                              <m:rPr>
                                <m:sty m:val="p"/>
                              </m:rPr>
                              <a:rPr lang="en-ZA" sz="2000">
                                <a:latin typeface="Cambria Math" panose="02040503050406030204" pitchFamily="18" charset="0"/>
                              </a:rPr>
                              <m:t>z</m:t>
                            </m:r>
                          </m:e>
                        </m:d>
                      </m:sub>
                    </m:sSub>
                    <m:r>
                      <a:rPr lang="en-ZA" sz="2000" b="0" i="1" smtClean="0">
                        <a:latin typeface="Cambria Math" panose="02040503050406030204" pitchFamily="18" charset="0"/>
                      </a:rPr>
                      <m:t>𝑓</m:t>
                    </m:r>
                    <m:d>
                      <m:dPr>
                        <m:ctrlPr>
                          <a:rPr lang="en-ZA" sz="2000" b="0" i="1" smtClean="0">
                            <a:latin typeface="Cambria Math" panose="02040503050406030204" pitchFamily="18" charset="0"/>
                          </a:rPr>
                        </m:ctrlPr>
                      </m:dPr>
                      <m:e>
                        <m:r>
                          <a:rPr lang="en-ZA" sz="2000" b="0" i="1" smtClean="0">
                            <a:latin typeface="Cambria Math" panose="02040503050406030204" pitchFamily="18" charset="0"/>
                          </a:rPr>
                          <m:t>𝑧</m:t>
                        </m:r>
                      </m:e>
                    </m:d>
                    <m:r>
                      <a:rPr lang="en-ZA" sz="2000" b="0" i="0" smtClean="0">
                        <a:latin typeface="Cambria Math" panose="02040503050406030204" pitchFamily="18" charset="0"/>
                      </a:rPr>
                      <m:t>+</m:t>
                    </m:r>
                    <m:sSub>
                      <m:sSubPr>
                        <m:ctrlPr>
                          <a:rPr lang="en-ZA" sz="2000" i="1">
                            <a:latin typeface="Cambria Math" panose="02040503050406030204" pitchFamily="18" charset="0"/>
                          </a:rPr>
                        </m:ctrlPr>
                      </m:sSubPr>
                      <m:e>
                        <m:r>
                          <a:rPr lang="en-ZA" sz="2000" i="1">
                            <a:latin typeface="Cambria Math" panose="02040503050406030204" pitchFamily="18" charset="0"/>
                          </a:rPr>
                          <m:t>𝔼</m:t>
                        </m:r>
                      </m:e>
                      <m:sub>
                        <m:r>
                          <m:rPr>
                            <m:sty m:val="p"/>
                          </m:rPr>
                          <a:rPr lang="en-ZA" sz="2000" b="0" i="0" smtClean="0">
                            <a:latin typeface="Cambria Math" panose="02040503050406030204" pitchFamily="18" charset="0"/>
                          </a:rPr>
                          <m:t>x</m:t>
                        </m:r>
                        <m:r>
                          <a:rPr lang="en-ZA" sz="2000">
                            <a:latin typeface="Cambria Math" panose="02040503050406030204" pitchFamily="18" charset="0"/>
                          </a:rPr>
                          <m:t>~</m:t>
                        </m:r>
                        <m:sSub>
                          <m:sSubPr>
                            <m:ctrlPr>
                              <a:rPr lang="en-ZA" sz="2000" i="1">
                                <a:latin typeface="Cambria Math" panose="02040503050406030204" pitchFamily="18" charset="0"/>
                              </a:rPr>
                            </m:ctrlPr>
                          </m:sSubPr>
                          <m:e>
                            <m:r>
                              <m:rPr>
                                <m:sty m:val="p"/>
                              </m:rPr>
                              <a:rPr lang="en-ZA" sz="2000">
                                <a:latin typeface="Cambria Math" panose="02040503050406030204" pitchFamily="18" charset="0"/>
                              </a:rPr>
                              <m:t>p</m:t>
                            </m:r>
                          </m:e>
                          <m:sub>
                            <m:r>
                              <m:rPr>
                                <m:sty m:val="p"/>
                              </m:rPr>
                              <a:rPr lang="en-ZA" sz="2000" b="0" i="0" smtClean="0">
                                <a:latin typeface="Cambria Math" panose="02040503050406030204" pitchFamily="18" charset="0"/>
                              </a:rPr>
                              <m:t>x</m:t>
                            </m:r>
                            <m:r>
                              <a:rPr lang="en-ZA" sz="2000">
                                <a:latin typeface="Cambria Math" panose="02040503050406030204" pitchFamily="18" charset="0"/>
                              </a:rPr>
                              <m:t> </m:t>
                            </m:r>
                          </m:sub>
                        </m:sSub>
                        <m:d>
                          <m:dPr>
                            <m:ctrlPr>
                              <a:rPr lang="en-ZA" sz="2000" i="1">
                                <a:latin typeface="Cambria Math" panose="02040503050406030204" pitchFamily="18" charset="0"/>
                              </a:rPr>
                            </m:ctrlPr>
                          </m:dPr>
                          <m:e>
                            <m:r>
                              <m:rPr>
                                <m:sty m:val="p"/>
                              </m:rPr>
                              <a:rPr lang="en-ZA" sz="2000" b="0" i="0" smtClean="0">
                                <a:latin typeface="Cambria Math" panose="02040503050406030204" pitchFamily="18" charset="0"/>
                              </a:rPr>
                              <m:t>x</m:t>
                            </m:r>
                          </m:e>
                        </m:d>
                      </m:sub>
                    </m:sSub>
                    <m:r>
                      <a:rPr lang="en-ZA" sz="2000" i="1">
                        <a:latin typeface="Cambria Math" panose="02040503050406030204" pitchFamily="18" charset="0"/>
                      </a:rPr>
                      <m:t>𝑓</m:t>
                    </m:r>
                    <m:d>
                      <m:dPr>
                        <m:ctrlPr>
                          <a:rPr lang="en-ZA" sz="2000" i="1">
                            <a:latin typeface="Cambria Math" panose="02040503050406030204" pitchFamily="18" charset="0"/>
                          </a:rPr>
                        </m:ctrlPr>
                      </m:dPr>
                      <m:e>
                        <m:r>
                          <a:rPr lang="en-ZA" sz="2000" i="1">
                            <a:latin typeface="Cambria Math" panose="02040503050406030204" pitchFamily="18" charset="0"/>
                          </a:rPr>
                          <m:t>𝑥</m:t>
                        </m:r>
                      </m:e>
                    </m:d>
                    <m:r>
                      <a:rPr lang="en-ZA" sz="2000" b="0" i="1" smtClean="0">
                        <a:latin typeface="Cambria Math" panose="02040503050406030204" pitchFamily="18" charset="0"/>
                      </a:rPr>
                      <m:t> |</m:t>
                    </m:r>
                    <m:sSubSup>
                      <m:sSubSupPr>
                        <m:ctrlPr>
                          <a:rPr lang="en-ZA" sz="2000" b="0" i="1" smtClean="0">
                            <a:latin typeface="Cambria Math" panose="02040503050406030204" pitchFamily="18" charset="0"/>
                          </a:rPr>
                        </m:ctrlPr>
                      </m:sSubSupPr>
                      <m:e>
                        <m:r>
                          <a:rPr lang="en-ZA" sz="2000" b="0" i="1" smtClean="0">
                            <a:latin typeface="Cambria Math" panose="02040503050406030204" pitchFamily="18" charset="0"/>
                          </a:rPr>
                          <m:t>|</m:t>
                        </m:r>
                      </m:e>
                      <m:sub>
                        <m:r>
                          <a:rPr lang="en-ZA" sz="2000" b="0" i="1" smtClean="0">
                            <a:latin typeface="Cambria Math" panose="02040503050406030204" pitchFamily="18" charset="0"/>
                          </a:rPr>
                          <m:t>2</m:t>
                        </m:r>
                      </m:sub>
                      <m:sup>
                        <m:r>
                          <a:rPr lang="en-ZA" sz="2000" b="0" i="1" smtClean="0">
                            <a:latin typeface="Cambria Math" panose="02040503050406030204" pitchFamily="18" charset="0"/>
                          </a:rPr>
                          <m:t>2</m:t>
                        </m:r>
                      </m:sup>
                    </m:sSubSup>
                    <m:r>
                      <a:rPr lang="en-ZA" sz="2000" i="1">
                        <a:latin typeface="Cambria Math" panose="02040503050406030204" pitchFamily="18" charset="0"/>
                      </a:rPr>
                      <m:t>⁡</m:t>
                    </m:r>
                  </m:oMath>
                </a14:m>
                <a:r>
                  <a:rPr lang="en-ZA" sz="2000" dirty="0"/>
                  <a:t>)</a:t>
                </a:r>
              </a:p>
            </p:txBody>
          </p:sp>
        </mc:Choice>
        <mc:Fallback xmlns="">
          <p:sp>
            <p:nvSpPr>
              <p:cNvPr id="3" name="TextBox 2">
                <a:extLst>
                  <a:ext uri="{FF2B5EF4-FFF2-40B4-BE49-F238E27FC236}">
                    <a16:creationId xmlns:a16="http://schemas.microsoft.com/office/drawing/2014/main" id="{0D377637-E7A2-4172-9766-8B964CFFC1FB}"/>
                  </a:ext>
                </a:extLst>
              </p:cNvPr>
              <p:cNvSpPr txBox="1">
                <a:spLocks noRot="1" noChangeAspect="1" noMove="1" noResize="1" noEditPoints="1" noAdjustHandles="1" noChangeArrowheads="1" noChangeShapeType="1" noTextEdit="1"/>
              </p:cNvSpPr>
              <p:nvPr/>
            </p:nvSpPr>
            <p:spPr>
              <a:xfrm>
                <a:off x="303450" y="1254004"/>
                <a:ext cx="9115719" cy="1302023"/>
              </a:xfrm>
              <a:prstGeom prst="rect">
                <a:avLst/>
              </a:prstGeom>
              <a:blipFill>
                <a:blip r:embed="rId3"/>
                <a:stretch>
                  <a:fillRect l="-736" t="-2347"/>
                </a:stretch>
              </a:blipFill>
            </p:spPr>
            <p:txBody>
              <a:bodyPr/>
              <a:lstStyle/>
              <a:p>
                <a:r>
                  <a:rPr lang="en-ZA">
                    <a:noFill/>
                  </a:rPr>
                  <a:t> </a:t>
                </a:r>
              </a:p>
            </p:txBody>
          </p:sp>
        </mc:Fallback>
      </mc:AlternateContent>
      <p:sp>
        <p:nvSpPr>
          <p:cNvPr id="2" name="TextBox 1">
            <a:extLst>
              <a:ext uri="{FF2B5EF4-FFF2-40B4-BE49-F238E27FC236}">
                <a16:creationId xmlns:a16="http://schemas.microsoft.com/office/drawing/2014/main" id="{D57581E9-70EF-4606-8FF5-BAB7AB47E3CF}"/>
              </a:ext>
            </a:extLst>
          </p:cNvPr>
          <p:cNvSpPr txBox="1"/>
          <p:nvPr/>
        </p:nvSpPr>
        <p:spPr>
          <a:xfrm>
            <a:off x="248575" y="2823099"/>
            <a:ext cx="9179510" cy="707886"/>
          </a:xfrm>
          <a:prstGeom prst="rect">
            <a:avLst/>
          </a:prstGeom>
          <a:noFill/>
        </p:spPr>
        <p:txBody>
          <a:bodyPr wrap="square" rtlCol="0">
            <a:spAutoFit/>
          </a:bodyPr>
          <a:lstStyle/>
          <a:p>
            <a:pPr lvl="0">
              <a:defRPr/>
            </a:pPr>
            <a:r>
              <a:rPr lang="en-ZA" sz="2000" dirty="0"/>
              <a:t>Discriminator loss becomes:</a:t>
            </a:r>
          </a:p>
          <a:p>
            <a:pPr lvl="0" algn="ctr">
              <a:defRPr/>
            </a:pPr>
            <a:r>
              <a:rPr lang="en-ZA" sz="2000" dirty="0"/>
              <a:t>d_loss = d_unsupervised + d_supervised</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DCA5724-184A-4F01-B5C4-02E635859E94}"/>
                  </a:ext>
                </a:extLst>
              </p:cNvPr>
              <p:cNvSpPr txBox="1"/>
              <p:nvPr/>
            </p:nvSpPr>
            <p:spPr>
              <a:xfrm>
                <a:off x="248575" y="3798057"/>
                <a:ext cx="9179510" cy="579069"/>
              </a:xfrm>
              <a:prstGeom prst="rect">
                <a:avLst/>
              </a:prstGeom>
              <a:noFill/>
            </p:spPr>
            <p:txBody>
              <a:bodyPr wrap="square" rtlCol="0">
                <a:spAutoFit/>
              </a:bodyPr>
              <a:lstStyle/>
              <a:p>
                <a:pPr lvl="0">
                  <a:defRPr/>
                </a:pPr>
                <a:r>
                  <a:rPr lang="en-ZA" sz="2000" dirty="0"/>
                  <a:t>d_unsupervised =</a:t>
                </a:r>
                <a14:m>
                  <m:oMath xmlns:m="http://schemas.openxmlformats.org/officeDocument/2006/math">
                    <m:limLow>
                      <m:limLowPr>
                        <m:ctrlPr>
                          <a:rPr lang="en-ZA" sz="2000" i="1">
                            <a:latin typeface="Cambria Math" panose="02040503050406030204" pitchFamily="18" charset="0"/>
                          </a:rPr>
                        </m:ctrlPr>
                      </m:limLowPr>
                      <m:e>
                        <m:r>
                          <m:rPr>
                            <m:sty m:val="p"/>
                          </m:rPr>
                          <a:rPr lang="en-ZA" sz="2000">
                            <a:latin typeface="Cambria Math" panose="02040503050406030204" pitchFamily="18" charset="0"/>
                          </a:rPr>
                          <m:t>max</m:t>
                        </m:r>
                      </m:e>
                      <m:lim/>
                    </m:limLow>
                    <m:r>
                      <a:rPr lang="en-ZA" sz="2000" i="1">
                        <a:latin typeface="Cambria Math" panose="02040503050406030204" pitchFamily="18" charset="0"/>
                      </a:rPr>
                      <m:t> </m:t>
                    </m:r>
                    <m:r>
                      <a:rPr lang="en-ZA" sz="2000">
                        <a:latin typeface="Cambria Math" panose="02040503050406030204" pitchFamily="18" charset="0"/>
                      </a:rPr>
                      <m:t>( </m:t>
                    </m:r>
                    <m:sSub>
                      <m:sSubPr>
                        <m:ctrlPr>
                          <a:rPr lang="en-ZA" sz="2000" i="1">
                            <a:latin typeface="Cambria Math" panose="02040503050406030204" pitchFamily="18" charset="0"/>
                          </a:rPr>
                        </m:ctrlPr>
                      </m:sSubPr>
                      <m:e>
                        <m:r>
                          <a:rPr lang="en-ZA" sz="2000" i="1">
                            <a:latin typeface="Cambria Math" panose="02040503050406030204" pitchFamily="18" charset="0"/>
                          </a:rPr>
                          <m:t>𝔼</m:t>
                        </m:r>
                      </m:e>
                      <m:sub>
                        <m:r>
                          <m:rPr>
                            <m:sty m:val="p"/>
                          </m:rPr>
                          <a:rPr lang="en-ZA" sz="2000">
                            <a:latin typeface="Cambria Math" panose="02040503050406030204" pitchFamily="18" charset="0"/>
                          </a:rPr>
                          <m:t>z</m:t>
                        </m:r>
                        <m:r>
                          <a:rPr lang="en-ZA" sz="2000">
                            <a:latin typeface="Cambria Math" panose="02040503050406030204" pitchFamily="18" charset="0"/>
                          </a:rPr>
                          <m:t>~</m:t>
                        </m:r>
                        <m:sSub>
                          <m:sSubPr>
                            <m:ctrlPr>
                              <a:rPr lang="en-ZA" sz="2000" i="1">
                                <a:latin typeface="Cambria Math" panose="02040503050406030204" pitchFamily="18" charset="0"/>
                              </a:rPr>
                            </m:ctrlPr>
                          </m:sSubPr>
                          <m:e>
                            <m:r>
                              <m:rPr>
                                <m:sty m:val="p"/>
                              </m:rPr>
                              <a:rPr lang="en-ZA" sz="2000">
                                <a:latin typeface="Cambria Math" panose="02040503050406030204" pitchFamily="18" charset="0"/>
                              </a:rPr>
                              <m:t>p</m:t>
                            </m:r>
                          </m:e>
                          <m:sub>
                            <m:r>
                              <m:rPr>
                                <m:sty m:val="p"/>
                              </m:rPr>
                              <a:rPr lang="en-ZA" sz="2000">
                                <a:latin typeface="Cambria Math" panose="02040503050406030204" pitchFamily="18" charset="0"/>
                              </a:rPr>
                              <m:t>z</m:t>
                            </m:r>
                            <m:r>
                              <a:rPr lang="en-ZA" sz="2000">
                                <a:latin typeface="Cambria Math" panose="02040503050406030204" pitchFamily="18" charset="0"/>
                              </a:rPr>
                              <m:t> </m:t>
                            </m:r>
                          </m:sub>
                        </m:sSub>
                        <m:r>
                          <a:rPr lang="en-ZA" sz="2000">
                            <a:latin typeface="Cambria Math" panose="02040503050406030204" pitchFamily="18" charset="0"/>
                          </a:rPr>
                          <m:t>(</m:t>
                        </m:r>
                        <m:r>
                          <m:rPr>
                            <m:sty m:val="p"/>
                          </m:rPr>
                          <a:rPr lang="en-ZA" sz="2000">
                            <a:latin typeface="Cambria Math" panose="02040503050406030204" pitchFamily="18" charset="0"/>
                          </a:rPr>
                          <m:t>z</m:t>
                        </m:r>
                        <m:r>
                          <a:rPr lang="en-ZA" sz="2000">
                            <a:latin typeface="Cambria Math" panose="02040503050406030204" pitchFamily="18" charset="0"/>
                          </a:rPr>
                          <m:t>)</m:t>
                        </m:r>
                      </m:sub>
                    </m:sSub>
                    <m:func>
                      <m:funcPr>
                        <m:ctrlPr>
                          <a:rPr lang="en-ZA" sz="2000" i="1">
                            <a:latin typeface="Cambria Math" panose="02040503050406030204" pitchFamily="18" charset="0"/>
                          </a:rPr>
                        </m:ctrlPr>
                      </m:funcPr>
                      <m:fName>
                        <m:r>
                          <m:rPr>
                            <m:sty m:val="p"/>
                          </m:rPr>
                          <a:rPr lang="en-ZA" sz="2000">
                            <a:latin typeface="Cambria Math" panose="02040503050406030204" pitchFamily="18" charset="0"/>
                          </a:rPr>
                          <m:t>log</m:t>
                        </m:r>
                      </m:fName>
                      <m:e>
                        <m:d>
                          <m:dPr>
                            <m:ctrlPr>
                              <a:rPr lang="en-ZA" sz="2000" i="1">
                                <a:latin typeface="Cambria Math" panose="02040503050406030204" pitchFamily="18" charset="0"/>
                              </a:rPr>
                            </m:ctrlPr>
                          </m:dPr>
                          <m:e>
                            <m:r>
                              <a:rPr lang="en-ZA" sz="2000" i="1">
                                <a:latin typeface="Cambria Math" panose="02040503050406030204" pitchFamily="18" charset="0"/>
                              </a:rPr>
                              <m:t>1−</m:t>
                            </m:r>
                            <m:r>
                              <a:rPr lang="en-ZA" sz="2000" i="1">
                                <a:latin typeface="Cambria Math" panose="02040503050406030204" pitchFamily="18" charset="0"/>
                              </a:rPr>
                              <m:t>𝐷</m:t>
                            </m:r>
                            <m:d>
                              <m:dPr>
                                <m:ctrlPr>
                                  <a:rPr lang="en-ZA" sz="2000" i="1">
                                    <a:latin typeface="Cambria Math" panose="02040503050406030204" pitchFamily="18" charset="0"/>
                                  </a:rPr>
                                </m:ctrlPr>
                              </m:dPr>
                              <m:e>
                                <m:r>
                                  <a:rPr lang="en-ZA" sz="2000" i="1">
                                    <a:latin typeface="Cambria Math" panose="02040503050406030204" pitchFamily="18" charset="0"/>
                                  </a:rPr>
                                  <m:t>𝐺</m:t>
                                </m:r>
                                <m:d>
                                  <m:dPr>
                                    <m:ctrlPr>
                                      <a:rPr lang="en-ZA" sz="2000" i="1">
                                        <a:latin typeface="Cambria Math" panose="02040503050406030204" pitchFamily="18" charset="0"/>
                                      </a:rPr>
                                    </m:ctrlPr>
                                  </m:dPr>
                                  <m:e>
                                    <m:r>
                                      <a:rPr lang="en-ZA" sz="2000" i="1">
                                        <a:latin typeface="Cambria Math" panose="02040503050406030204" pitchFamily="18" charset="0"/>
                                      </a:rPr>
                                      <m:t>𝑧</m:t>
                                    </m:r>
                                  </m:e>
                                </m:d>
                              </m:e>
                            </m:d>
                          </m:e>
                        </m:d>
                        <m:r>
                          <a:rPr lang="en-ZA" sz="2000" i="1">
                            <a:latin typeface="Cambria Math" panose="02040503050406030204" pitchFamily="18" charset="0"/>
                          </a:rPr>
                          <m:t>+</m:t>
                        </m:r>
                        <m:sSub>
                          <m:sSubPr>
                            <m:ctrlPr>
                              <a:rPr lang="en-ZA" sz="2000" i="1">
                                <a:latin typeface="Cambria Math" panose="02040503050406030204" pitchFamily="18" charset="0"/>
                              </a:rPr>
                            </m:ctrlPr>
                          </m:sSubPr>
                          <m:e>
                            <m:r>
                              <a:rPr lang="en-ZA" sz="2000" i="1">
                                <a:latin typeface="Cambria Math" panose="02040503050406030204" pitchFamily="18" charset="0"/>
                              </a:rPr>
                              <m:t>𝔼</m:t>
                            </m:r>
                          </m:e>
                          <m:sub>
                            <m:r>
                              <m:rPr>
                                <m:sty m:val="p"/>
                              </m:rPr>
                              <a:rPr lang="en-ZA" sz="2000">
                                <a:latin typeface="Cambria Math" panose="02040503050406030204" pitchFamily="18" charset="0"/>
                              </a:rPr>
                              <m:t>x</m:t>
                            </m:r>
                            <m:r>
                              <a:rPr lang="en-ZA" sz="2000">
                                <a:latin typeface="Cambria Math" panose="02040503050406030204" pitchFamily="18" charset="0"/>
                              </a:rPr>
                              <m:t>~</m:t>
                            </m:r>
                            <m:sSub>
                              <m:sSubPr>
                                <m:ctrlPr>
                                  <a:rPr lang="en-ZA" sz="2000" i="1">
                                    <a:latin typeface="Cambria Math" panose="02040503050406030204" pitchFamily="18" charset="0"/>
                                  </a:rPr>
                                </m:ctrlPr>
                              </m:sSubPr>
                              <m:e>
                                <m:r>
                                  <m:rPr>
                                    <m:sty m:val="p"/>
                                  </m:rPr>
                                  <a:rPr lang="en-ZA" sz="2000">
                                    <a:latin typeface="Cambria Math" panose="02040503050406030204" pitchFamily="18" charset="0"/>
                                  </a:rPr>
                                  <m:t>p</m:t>
                                </m:r>
                              </m:e>
                              <m:sub>
                                <m:r>
                                  <m:rPr>
                                    <m:sty m:val="p"/>
                                  </m:rPr>
                                  <a:rPr lang="en-ZA" sz="2000">
                                    <a:latin typeface="Cambria Math" panose="02040503050406030204" pitchFamily="18" charset="0"/>
                                  </a:rPr>
                                  <m:t>data</m:t>
                                </m:r>
                                <m:r>
                                  <a:rPr lang="en-ZA" sz="2000">
                                    <a:latin typeface="Cambria Math" panose="02040503050406030204" pitchFamily="18" charset="0"/>
                                  </a:rPr>
                                  <m:t> </m:t>
                                </m:r>
                              </m:sub>
                            </m:sSub>
                            <m:r>
                              <a:rPr lang="en-ZA" sz="2000">
                                <a:latin typeface="Cambria Math" panose="02040503050406030204" pitchFamily="18" charset="0"/>
                              </a:rPr>
                              <m:t>(</m:t>
                            </m:r>
                            <m:r>
                              <m:rPr>
                                <m:sty m:val="p"/>
                              </m:rPr>
                              <a:rPr lang="en-ZA" sz="2000">
                                <a:latin typeface="Cambria Math" panose="02040503050406030204" pitchFamily="18" charset="0"/>
                              </a:rPr>
                              <m:t>x</m:t>
                            </m:r>
                            <m:r>
                              <a:rPr lang="en-ZA" sz="2000">
                                <a:latin typeface="Cambria Math" panose="02040503050406030204" pitchFamily="18" charset="0"/>
                              </a:rPr>
                              <m:t>)</m:t>
                            </m:r>
                          </m:sub>
                        </m:sSub>
                        <m:r>
                          <m:rPr>
                            <m:sty m:val="p"/>
                          </m:rPr>
                          <a:rPr lang="en-ZA" sz="2000">
                            <a:latin typeface="Cambria Math" panose="02040503050406030204" pitchFamily="18" charset="0"/>
                          </a:rPr>
                          <m:t>log</m:t>
                        </m:r>
                        <m:r>
                          <a:rPr lang="en-ZA" sz="2000" i="1">
                            <a:latin typeface="Cambria Math" panose="02040503050406030204" pitchFamily="18" charset="0"/>
                          </a:rPr>
                          <m:t>⁡(</m:t>
                        </m:r>
                        <m:r>
                          <a:rPr lang="en-ZA" sz="2000" i="1">
                            <a:latin typeface="Cambria Math" panose="02040503050406030204" pitchFamily="18" charset="0"/>
                          </a:rPr>
                          <m:t>𝐷</m:t>
                        </m:r>
                        <m:r>
                          <a:rPr lang="en-ZA" sz="2000" i="1">
                            <a:latin typeface="Cambria Math" panose="02040503050406030204" pitchFamily="18" charset="0"/>
                          </a:rPr>
                          <m:t>(</m:t>
                        </m:r>
                        <m:r>
                          <a:rPr lang="en-ZA" sz="2000" i="1">
                            <a:latin typeface="Cambria Math" panose="02040503050406030204" pitchFamily="18" charset="0"/>
                          </a:rPr>
                          <m:t>𝑥</m:t>
                        </m:r>
                      </m:e>
                    </m:func>
                    <m:r>
                      <a:rPr lang="en-ZA" sz="2000" i="1">
                        <a:latin typeface="Cambria Math" panose="02040503050406030204" pitchFamily="18" charset="0"/>
                      </a:rPr>
                      <m:t>)) </m:t>
                    </m:r>
                  </m:oMath>
                </a14:m>
                <a:r>
                  <a:rPr lang="en-ZA" sz="2000" dirty="0"/>
                  <a:t>)</a:t>
                </a:r>
              </a:p>
            </p:txBody>
          </p:sp>
        </mc:Choice>
        <mc:Fallback xmlns="">
          <p:sp>
            <p:nvSpPr>
              <p:cNvPr id="5" name="TextBox 4">
                <a:extLst>
                  <a:ext uri="{FF2B5EF4-FFF2-40B4-BE49-F238E27FC236}">
                    <a16:creationId xmlns:a16="http://schemas.microsoft.com/office/drawing/2014/main" id="{2DCA5724-184A-4F01-B5C4-02E635859E94}"/>
                  </a:ext>
                </a:extLst>
              </p:cNvPr>
              <p:cNvSpPr txBox="1">
                <a:spLocks noRot="1" noChangeAspect="1" noMove="1" noResize="1" noEditPoints="1" noAdjustHandles="1" noChangeArrowheads="1" noChangeShapeType="1" noTextEdit="1"/>
              </p:cNvSpPr>
              <p:nvPr/>
            </p:nvSpPr>
            <p:spPr>
              <a:xfrm>
                <a:off x="248575" y="3798057"/>
                <a:ext cx="9179510" cy="579069"/>
              </a:xfrm>
              <a:prstGeom prst="rect">
                <a:avLst/>
              </a:prstGeom>
              <a:blipFill>
                <a:blip r:embed="rId4"/>
                <a:stretch>
                  <a:fillRect l="-730"/>
                </a:stretch>
              </a:blipFill>
            </p:spPr>
            <p:txBody>
              <a:bodyPr/>
              <a:lstStyle/>
              <a:p>
                <a:r>
                  <a:rPr lang="en-ZA">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437AFE7-75BD-4518-8638-83B0022EA55D}"/>
                  </a:ext>
                </a:extLst>
              </p:cNvPr>
              <p:cNvSpPr txBox="1"/>
              <p:nvPr/>
            </p:nvSpPr>
            <p:spPr>
              <a:xfrm>
                <a:off x="248575" y="4644198"/>
                <a:ext cx="9179510" cy="2115516"/>
              </a:xfrm>
              <a:prstGeom prst="rect">
                <a:avLst/>
              </a:prstGeom>
              <a:noFill/>
            </p:spPr>
            <p:txBody>
              <a:bodyPr wrap="square" rtlCol="0">
                <a:spAutoFit/>
              </a:bodyPr>
              <a:lstStyle/>
              <a:p>
                <a:pPr lvl="0">
                  <a:defRPr/>
                </a:pPr>
                <a:r>
                  <a:rPr lang="en-ZA" sz="2000" dirty="0"/>
                  <a:t>d_supervised = </a:t>
                </a:r>
                <a:r>
                  <a:rPr lang="en-ZA" sz="2000" dirty="0" err="1"/>
                  <a:t>cross_entropy_loss</a:t>
                </a:r>
                <a:r>
                  <a:rPr lang="en-ZA" sz="2000" dirty="0"/>
                  <a:t> of the labelled dataset</a:t>
                </a:r>
              </a:p>
              <a:p>
                <a:pPr lvl="0"/>
                <a:r>
                  <a:rPr lang="en-ZA" sz="2000" dirty="0"/>
                  <a:t>	          = </a:t>
                </a:r>
                <a14:m>
                  <m:oMath xmlns:m="http://schemas.openxmlformats.org/officeDocument/2006/math">
                    <m:func>
                      <m:funcPr>
                        <m:ctrlPr>
                          <a:rPr lang="en-ZA" sz="2000" i="1">
                            <a:latin typeface="Cambria Math" panose="02040503050406030204" pitchFamily="18" charset="0"/>
                          </a:rPr>
                        </m:ctrlPr>
                      </m:funcPr>
                      <m:fName>
                        <m:r>
                          <m:rPr>
                            <m:sty m:val="p"/>
                          </m:rPr>
                          <a:rPr lang="en-ZA" sz="2000">
                            <a:latin typeface="Cambria Math" panose="02040503050406030204" pitchFamily="18" charset="0"/>
                          </a:rPr>
                          <m:t>min</m:t>
                        </m:r>
                      </m:fName>
                      <m:e>
                        <m:r>
                          <a:rPr lang="en-ZA" sz="2000" i="1">
                            <a:latin typeface="Cambria Math" panose="02040503050406030204" pitchFamily="18" charset="0"/>
                          </a:rPr>
                          <m:t>(</m:t>
                        </m:r>
                      </m:e>
                    </m:func>
                  </m:oMath>
                </a14:m>
                <a:r>
                  <a:rPr lang="en-ZA" sz="2000" dirty="0"/>
                  <a:t> </a:t>
                </a:r>
                <a14:m>
                  <m:oMath xmlns:m="http://schemas.openxmlformats.org/officeDocument/2006/math">
                    <m:sSub>
                      <m:sSubPr>
                        <m:ctrlPr>
                          <a:rPr lang="en-ZA" sz="2000" i="1">
                            <a:latin typeface="Cambria Math" panose="02040503050406030204" pitchFamily="18" charset="0"/>
                          </a:rPr>
                        </m:ctrlPr>
                      </m:sSubPr>
                      <m:e>
                        <m:r>
                          <a:rPr lang="en-ZA" sz="2000" i="1">
                            <a:latin typeface="Cambria Math" panose="02040503050406030204" pitchFamily="18" charset="0"/>
                          </a:rPr>
                          <m:t>𝔼</m:t>
                        </m:r>
                      </m:e>
                      <m:sub>
                        <m:r>
                          <m:rPr>
                            <m:sty m:val="p"/>
                          </m:rPr>
                          <a:rPr lang="en-ZA" sz="2000">
                            <a:latin typeface="Cambria Math" panose="02040503050406030204" pitchFamily="18" charset="0"/>
                          </a:rPr>
                          <m:t>x</m:t>
                        </m:r>
                        <m:r>
                          <a:rPr lang="en-ZA" sz="2000">
                            <a:latin typeface="Cambria Math" panose="02040503050406030204" pitchFamily="18" charset="0"/>
                          </a:rPr>
                          <m:t>~</m:t>
                        </m:r>
                        <m:sSub>
                          <m:sSubPr>
                            <m:ctrlPr>
                              <a:rPr lang="en-ZA" sz="2000" i="1">
                                <a:latin typeface="Cambria Math" panose="02040503050406030204" pitchFamily="18" charset="0"/>
                              </a:rPr>
                            </m:ctrlPr>
                          </m:sSubPr>
                          <m:e>
                            <m:r>
                              <m:rPr>
                                <m:sty m:val="p"/>
                              </m:rPr>
                              <a:rPr lang="en-ZA" sz="2000">
                                <a:latin typeface="Cambria Math" panose="02040503050406030204" pitchFamily="18" charset="0"/>
                              </a:rPr>
                              <m:t>p</m:t>
                            </m:r>
                          </m:e>
                          <m:sub>
                            <m:r>
                              <m:rPr>
                                <m:sty m:val="p"/>
                              </m:rPr>
                              <a:rPr lang="en-ZA" sz="2000">
                                <a:latin typeface="Cambria Math" panose="02040503050406030204" pitchFamily="18" charset="0"/>
                              </a:rPr>
                              <m:t>labelled</m:t>
                            </m:r>
                            <m:r>
                              <a:rPr lang="en-ZA" sz="2000">
                                <a:latin typeface="Cambria Math" panose="02040503050406030204" pitchFamily="18" charset="0"/>
                              </a:rPr>
                              <m:t> </m:t>
                            </m:r>
                          </m:sub>
                        </m:sSub>
                        <m:r>
                          <a:rPr lang="en-ZA" sz="2000" i="1">
                            <a:latin typeface="Cambria Math" panose="02040503050406030204" pitchFamily="18" charset="0"/>
                          </a:rPr>
                          <m:t> </m:t>
                        </m:r>
                      </m:sub>
                    </m:sSub>
                    <m:r>
                      <a:rPr lang="en-ZA" sz="2000" i="1">
                        <a:latin typeface="Cambria Math" panose="02040503050406030204" pitchFamily="18" charset="0"/>
                      </a:rPr>
                      <m:t> [  −</m:t>
                    </m:r>
                    <m:nary>
                      <m:naryPr>
                        <m:chr m:val="∑"/>
                        <m:supHide m:val="on"/>
                        <m:ctrlPr>
                          <a:rPr lang="en-ZA" sz="2000" i="1">
                            <a:latin typeface="Cambria Math" panose="02040503050406030204" pitchFamily="18" charset="0"/>
                          </a:rPr>
                        </m:ctrlPr>
                      </m:naryPr>
                      <m:sub>
                        <m:r>
                          <a:rPr lang="en-ZA" sz="2000" i="1">
                            <a:latin typeface="Cambria Math" panose="02040503050406030204" pitchFamily="18" charset="0"/>
                          </a:rPr>
                          <m:t>𝑖</m:t>
                        </m:r>
                      </m:sub>
                      <m:sup/>
                      <m:e>
                        <m:d>
                          <m:dPr>
                            <m:ctrlPr>
                              <a:rPr lang="en-ZA" sz="2000" i="1">
                                <a:latin typeface="Cambria Math" panose="02040503050406030204" pitchFamily="18" charset="0"/>
                              </a:rPr>
                            </m:ctrlPr>
                          </m:dPr>
                          <m:e>
                            <m:sSub>
                              <m:sSubPr>
                                <m:ctrlPr>
                                  <a:rPr lang="en-ZA" sz="2000" i="1">
                                    <a:latin typeface="Cambria Math" panose="02040503050406030204" pitchFamily="18" charset="0"/>
                                  </a:rPr>
                                </m:ctrlPr>
                              </m:sSubPr>
                              <m:e>
                                <m:r>
                                  <a:rPr lang="en-ZA" sz="2000" i="1">
                                    <a:latin typeface="Cambria Math" panose="02040503050406030204" pitchFamily="18" charset="0"/>
                                  </a:rPr>
                                  <m:t>𝑥</m:t>
                                </m:r>
                              </m:e>
                              <m:sub>
                                <m:r>
                                  <a:rPr lang="en-ZA" sz="2000" i="1">
                                    <a:latin typeface="Cambria Math" panose="02040503050406030204" pitchFamily="18" charset="0"/>
                                  </a:rPr>
                                  <m:t>𝑙𝑎𝑏𝑒𝑙</m:t>
                                </m:r>
                              </m:sub>
                            </m:sSub>
                            <m:d>
                              <m:dPr>
                                <m:ctrlPr>
                                  <a:rPr lang="en-ZA" sz="2000" i="1">
                                    <a:latin typeface="Cambria Math" panose="02040503050406030204" pitchFamily="18" charset="0"/>
                                  </a:rPr>
                                </m:ctrlPr>
                              </m:dPr>
                              <m:e>
                                <m:r>
                                  <a:rPr lang="en-ZA" sz="2000" i="1">
                                    <a:latin typeface="Cambria Math" panose="02040503050406030204" pitchFamily="18" charset="0"/>
                                  </a:rPr>
                                  <m:t>𝑖</m:t>
                                </m:r>
                              </m:e>
                            </m:d>
                            <m:r>
                              <a:rPr lang="en-ZA" sz="2000" i="1">
                                <a:latin typeface="Cambria Math" panose="02040503050406030204" pitchFamily="18" charset="0"/>
                              </a:rPr>
                              <m:t>.</m:t>
                            </m:r>
                            <m:func>
                              <m:funcPr>
                                <m:ctrlPr>
                                  <a:rPr lang="en-ZA" sz="2000" i="1">
                                    <a:latin typeface="Cambria Math" panose="02040503050406030204" pitchFamily="18" charset="0"/>
                                  </a:rPr>
                                </m:ctrlPr>
                              </m:funcPr>
                              <m:fName>
                                <m:r>
                                  <m:rPr>
                                    <m:sty m:val="p"/>
                                  </m:rPr>
                                  <a:rPr lang="en-ZA" sz="2000">
                                    <a:latin typeface="Cambria Math" panose="02040503050406030204" pitchFamily="18" charset="0"/>
                                  </a:rPr>
                                  <m:t>log</m:t>
                                </m:r>
                              </m:fName>
                              <m:e>
                                <m:d>
                                  <m:dPr>
                                    <m:ctrlPr>
                                      <a:rPr lang="en-ZA" sz="2000" i="1">
                                        <a:latin typeface="Cambria Math" panose="02040503050406030204" pitchFamily="18" charset="0"/>
                                      </a:rPr>
                                    </m:ctrlPr>
                                  </m:dPr>
                                  <m:e>
                                    <m:sSub>
                                      <m:sSubPr>
                                        <m:ctrlPr>
                                          <a:rPr lang="en-ZA" sz="2000" i="1">
                                            <a:latin typeface="Cambria Math" panose="02040503050406030204" pitchFamily="18" charset="0"/>
                                          </a:rPr>
                                        </m:ctrlPr>
                                      </m:sSubPr>
                                      <m:e>
                                        <m:r>
                                          <a:rPr lang="en-ZA" sz="2000" i="1">
                                            <a:latin typeface="Cambria Math" panose="02040503050406030204" pitchFamily="18" charset="0"/>
                                          </a:rPr>
                                          <m:t>𝑦</m:t>
                                        </m:r>
                                      </m:e>
                                      <m:sub>
                                        <m:r>
                                          <a:rPr lang="en-ZA" sz="2000" i="1">
                                            <a:latin typeface="Cambria Math" panose="02040503050406030204" pitchFamily="18" charset="0"/>
                                          </a:rPr>
                                          <m:t>𝑜𝑢𝑡𝑝𝑢𝑡</m:t>
                                        </m:r>
                                      </m:sub>
                                    </m:sSub>
                                    <m:d>
                                      <m:dPr>
                                        <m:ctrlPr>
                                          <a:rPr lang="en-ZA" sz="2000" i="1">
                                            <a:latin typeface="Cambria Math" panose="02040503050406030204" pitchFamily="18" charset="0"/>
                                          </a:rPr>
                                        </m:ctrlPr>
                                      </m:dPr>
                                      <m:e>
                                        <m:r>
                                          <a:rPr lang="en-ZA" sz="2000" i="1">
                                            <a:latin typeface="Cambria Math" panose="02040503050406030204" pitchFamily="18" charset="0"/>
                                          </a:rPr>
                                          <m:t>𝑖</m:t>
                                        </m:r>
                                      </m:e>
                                    </m:d>
                                  </m:e>
                                </m:d>
                              </m:e>
                            </m:func>
                          </m:e>
                        </m:d>
                        <m:r>
                          <a:rPr lang="en-ZA" sz="2000" i="1">
                            <a:latin typeface="Cambria Math" panose="02040503050406030204" pitchFamily="18" charset="0"/>
                          </a:rPr>
                          <m:t>  ]</m:t>
                        </m:r>
                      </m:e>
                    </m:nary>
                  </m:oMath>
                </a14:m>
                <a:endParaRPr lang="en-ZA" sz="2000" dirty="0"/>
              </a:p>
              <a:p>
                <a:pPr lvl="0"/>
                <a:r>
                  <a:rPr lang="en-ZA" sz="2000" dirty="0"/>
                  <a:t>Where:</a:t>
                </a:r>
              </a:p>
              <a:p>
                <a:pPr marL="342900" lvl="0" indent="-342900">
                  <a:buFont typeface="Arial" panose="020B0604020202020204" pitchFamily="34" charset="0"/>
                  <a:buChar char="•"/>
                </a:pPr>
                <a:r>
                  <a:rPr lang="en-ZA" sz="2000" dirty="0"/>
                  <a:t> </a:t>
                </a:r>
                <a14:m>
                  <m:oMath xmlns:m="http://schemas.openxmlformats.org/officeDocument/2006/math">
                    <m:sSub>
                      <m:sSubPr>
                        <m:ctrlPr>
                          <a:rPr lang="en-ZA" sz="2000" i="1">
                            <a:latin typeface="Cambria Math" panose="02040503050406030204" pitchFamily="18" charset="0"/>
                          </a:rPr>
                        </m:ctrlPr>
                      </m:sSubPr>
                      <m:e>
                        <m:r>
                          <a:rPr lang="en-ZA" sz="2000" i="1">
                            <a:latin typeface="Cambria Math" panose="02040503050406030204" pitchFamily="18" charset="0"/>
                          </a:rPr>
                          <m:t>𝑥</m:t>
                        </m:r>
                      </m:e>
                      <m:sub>
                        <m:r>
                          <a:rPr lang="en-ZA" sz="2000" i="1">
                            <a:latin typeface="Cambria Math" panose="02040503050406030204" pitchFamily="18" charset="0"/>
                          </a:rPr>
                          <m:t>𝑙𝑎𝑏𝑒𝑙</m:t>
                        </m:r>
                      </m:sub>
                    </m:sSub>
                    <m:d>
                      <m:dPr>
                        <m:ctrlPr>
                          <a:rPr lang="en-ZA" sz="2000" i="1">
                            <a:latin typeface="Cambria Math" panose="02040503050406030204" pitchFamily="18" charset="0"/>
                          </a:rPr>
                        </m:ctrlPr>
                      </m:dPr>
                      <m:e>
                        <m:r>
                          <a:rPr lang="en-ZA" sz="2000" i="1">
                            <a:latin typeface="Cambria Math" panose="02040503050406030204" pitchFamily="18" charset="0"/>
                          </a:rPr>
                          <m:t>𝑖</m:t>
                        </m:r>
                      </m:e>
                    </m:d>
                  </m:oMath>
                </a14:m>
                <a:r>
                  <a:rPr lang="en-ZA" sz="2000" dirty="0"/>
                  <a:t> is the label of data point </a:t>
                </a:r>
                <a14:m>
                  <m:oMath xmlns:m="http://schemas.openxmlformats.org/officeDocument/2006/math">
                    <m:sSub>
                      <m:sSubPr>
                        <m:ctrlPr>
                          <a:rPr lang="en-ZA" sz="2000" i="1">
                            <a:latin typeface="Cambria Math" panose="02040503050406030204" pitchFamily="18" charset="0"/>
                          </a:rPr>
                        </m:ctrlPr>
                      </m:sSubPr>
                      <m:e>
                        <m:r>
                          <a:rPr lang="en-ZA" sz="2000" i="1">
                            <a:latin typeface="Cambria Math" panose="02040503050406030204" pitchFamily="18" charset="0"/>
                          </a:rPr>
                          <m:t>𝑥</m:t>
                        </m:r>
                      </m:e>
                      <m:sub/>
                    </m:sSub>
                    <m:r>
                      <a:rPr lang="en-ZA" sz="2000" i="1">
                        <a:latin typeface="Cambria Math" panose="02040503050406030204" pitchFamily="18" charset="0"/>
                      </a:rPr>
                      <m:t> </m:t>
                    </m:r>
                  </m:oMath>
                </a14:m>
                <a:r>
                  <a:rPr lang="en-ZA" sz="2000" dirty="0"/>
                  <a:t>at position </a:t>
                </a:r>
                <a:r>
                  <a:rPr lang="en-ZA" sz="2000" dirty="0" err="1"/>
                  <a:t>i</a:t>
                </a:r>
                <a:r>
                  <a:rPr lang="en-ZA" sz="2000" dirty="0"/>
                  <a:t> </a:t>
                </a:r>
              </a:p>
              <a:p>
                <a:pPr marL="342900" indent="-342900">
                  <a:buFont typeface="Arial" panose="020B0604020202020204" pitchFamily="34" charset="0"/>
                  <a:buChar char="•"/>
                </a:pPr>
                <a14:m>
                  <m:oMath xmlns:m="http://schemas.openxmlformats.org/officeDocument/2006/math">
                    <m:sSub>
                      <m:sSubPr>
                        <m:ctrlPr>
                          <a:rPr lang="en-ZA" sz="2000" i="1">
                            <a:latin typeface="Cambria Math" panose="02040503050406030204" pitchFamily="18" charset="0"/>
                          </a:rPr>
                        </m:ctrlPr>
                      </m:sSubPr>
                      <m:e>
                        <m:r>
                          <a:rPr lang="en-ZA" sz="2000" i="1">
                            <a:latin typeface="Cambria Math" panose="02040503050406030204" pitchFamily="18" charset="0"/>
                          </a:rPr>
                          <m:t>𝑦</m:t>
                        </m:r>
                      </m:e>
                      <m:sub>
                        <m:r>
                          <a:rPr lang="en-ZA" sz="2000" i="1">
                            <a:latin typeface="Cambria Math" panose="02040503050406030204" pitchFamily="18" charset="0"/>
                          </a:rPr>
                          <m:t>𝑜𝑢𝑡𝑝𝑢𝑡</m:t>
                        </m:r>
                      </m:sub>
                    </m:sSub>
                    <m:d>
                      <m:dPr>
                        <m:ctrlPr>
                          <a:rPr lang="en-ZA" sz="2000" i="1">
                            <a:latin typeface="Cambria Math" panose="02040503050406030204" pitchFamily="18" charset="0"/>
                          </a:rPr>
                        </m:ctrlPr>
                      </m:dPr>
                      <m:e>
                        <m:r>
                          <a:rPr lang="en-ZA" sz="2000" i="1">
                            <a:latin typeface="Cambria Math" panose="02040503050406030204" pitchFamily="18" charset="0"/>
                          </a:rPr>
                          <m:t>𝑖</m:t>
                        </m:r>
                      </m:e>
                    </m:d>
                  </m:oMath>
                </a14:m>
                <a:r>
                  <a:rPr lang="en-ZA" sz="2000" dirty="0"/>
                  <a:t> is the output of the CNN, given data point </a:t>
                </a:r>
                <a14:m>
                  <m:oMath xmlns:m="http://schemas.openxmlformats.org/officeDocument/2006/math">
                    <m:sSub>
                      <m:sSubPr>
                        <m:ctrlPr>
                          <a:rPr lang="en-ZA" sz="2000" i="1">
                            <a:latin typeface="Cambria Math" panose="02040503050406030204" pitchFamily="18" charset="0"/>
                          </a:rPr>
                        </m:ctrlPr>
                      </m:sSubPr>
                      <m:e>
                        <m:r>
                          <a:rPr lang="en-ZA" sz="2000" i="1">
                            <a:latin typeface="Cambria Math" panose="02040503050406030204" pitchFamily="18" charset="0"/>
                          </a:rPr>
                          <m:t>𝑥</m:t>
                        </m:r>
                      </m:e>
                      <m:sub/>
                    </m:sSub>
                    <m:r>
                      <a:rPr lang="en-ZA" sz="2000" i="1">
                        <a:latin typeface="Cambria Math" panose="02040503050406030204" pitchFamily="18" charset="0"/>
                      </a:rPr>
                      <m:t> </m:t>
                    </m:r>
                  </m:oMath>
                </a14:m>
                <a:r>
                  <a:rPr lang="en-ZA" sz="2000" dirty="0"/>
                  <a:t>, at position </a:t>
                </a:r>
                <a:r>
                  <a:rPr lang="en-ZA" sz="2000" dirty="0" err="1"/>
                  <a:t>i</a:t>
                </a:r>
                <a:r>
                  <a:rPr lang="en-ZA" sz="2000" dirty="0"/>
                  <a:t> </a:t>
                </a:r>
              </a:p>
              <a:p>
                <a:endParaRPr lang="en-ZA" sz="2000" dirty="0"/>
              </a:p>
            </p:txBody>
          </p:sp>
        </mc:Choice>
        <mc:Fallback xmlns="">
          <p:sp>
            <p:nvSpPr>
              <p:cNvPr id="7" name="TextBox 6">
                <a:extLst>
                  <a:ext uri="{FF2B5EF4-FFF2-40B4-BE49-F238E27FC236}">
                    <a16:creationId xmlns:a16="http://schemas.microsoft.com/office/drawing/2014/main" id="{E437AFE7-75BD-4518-8638-83B0022EA55D}"/>
                  </a:ext>
                </a:extLst>
              </p:cNvPr>
              <p:cNvSpPr txBox="1">
                <a:spLocks noRot="1" noChangeAspect="1" noMove="1" noResize="1" noEditPoints="1" noAdjustHandles="1" noChangeArrowheads="1" noChangeShapeType="1" noTextEdit="1"/>
              </p:cNvSpPr>
              <p:nvPr/>
            </p:nvSpPr>
            <p:spPr>
              <a:xfrm>
                <a:off x="248575" y="4644198"/>
                <a:ext cx="9179510" cy="2115516"/>
              </a:xfrm>
              <a:prstGeom prst="rect">
                <a:avLst/>
              </a:prstGeom>
              <a:blipFill>
                <a:blip r:embed="rId5"/>
                <a:stretch>
                  <a:fillRect l="-730" t="-1441"/>
                </a:stretch>
              </a:blipFill>
            </p:spPr>
            <p:txBody>
              <a:bodyPr/>
              <a:lstStyle/>
              <a:p>
                <a:r>
                  <a:rPr lang="en-ZA">
                    <a:noFill/>
                  </a:rPr>
                  <a:t> </a:t>
                </a:r>
              </a:p>
            </p:txBody>
          </p:sp>
        </mc:Fallback>
      </mc:AlternateContent>
    </p:spTree>
    <p:extLst>
      <p:ext uri="{BB962C8B-B14F-4D97-AF65-F5344CB8AC3E}">
        <p14:creationId xmlns:p14="http://schemas.microsoft.com/office/powerpoint/2010/main" val="3664521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43A4DE-8C23-4773-9EF3-AA099B0D00EE}"/>
              </a:ext>
            </a:extLst>
          </p:cNvPr>
          <p:cNvPicPr>
            <a:picLocks noChangeAspect="1"/>
          </p:cNvPicPr>
          <p:nvPr/>
        </p:nvPicPr>
        <p:blipFill>
          <a:blip r:embed="rId3"/>
          <a:stretch>
            <a:fillRect/>
          </a:stretch>
        </p:blipFill>
        <p:spPr>
          <a:xfrm flipH="1">
            <a:off x="0" y="0"/>
            <a:ext cx="4864231" cy="6858000"/>
          </a:xfrm>
          <a:prstGeom prst="rect">
            <a:avLst/>
          </a:prstGeom>
        </p:spPr>
      </p:pic>
      <p:sp>
        <p:nvSpPr>
          <p:cNvPr id="8" name="Title 4">
            <a:extLst>
              <a:ext uri="{FF2B5EF4-FFF2-40B4-BE49-F238E27FC236}">
                <a16:creationId xmlns:a16="http://schemas.microsoft.com/office/drawing/2014/main" id="{DD3F68FA-BC2B-4728-8072-96F461329036}"/>
              </a:ext>
            </a:extLst>
          </p:cNvPr>
          <p:cNvSpPr txBox="1">
            <a:spLocks/>
          </p:cNvSpPr>
          <p:nvPr/>
        </p:nvSpPr>
        <p:spPr>
          <a:xfrm>
            <a:off x="1803811" y="122549"/>
            <a:ext cx="7874227" cy="1589506"/>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marR="0" lvl="1"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2pPr>
            <a:lvl3pPr marR="0" lvl="2"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3pPr>
            <a:lvl4pPr marR="0" lvl="3"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4pPr>
            <a:lvl5pPr marR="0" lvl="4"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5pPr>
            <a:lvl6pPr marR="0" lvl="5"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6pPr>
            <a:lvl7pPr marR="0" lvl="6"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7pPr>
            <a:lvl8pPr marR="0" lvl="7"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8pPr>
            <a:lvl9pPr marR="0" lvl="8"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9pPr>
          </a:lstStyle>
          <a:p>
            <a:pPr marL="0" marR="0" lvl="0" indent="0" algn="ctr" defTabSz="914400" rtl="0" eaLnBrk="1" fontAlgn="auto" latinLnBrk="0" hangingPunct="1">
              <a:lnSpc>
                <a:spcPct val="100000"/>
              </a:lnSpc>
              <a:spcBef>
                <a:spcPts val="0"/>
              </a:spcBef>
              <a:spcAft>
                <a:spcPts val="0"/>
              </a:spcAft>
              <a:buClr>
                <a:srgbClr val="434343"/>
              </a:buClr>
              <a:buSzPts val="4800"/>
              <a:buFont typeface="Lato Hairline"/>
              <a:buNone/>
              <a:tabLst/>
              <a:defRPr/>
            </a:pPr>
            <a:r>
              <a:rPr kumimoji="0" lang="en-ZA" sz="4800" b="0" i="0" u="none" strike="noStrike" kern="0" cap="none" spc="0" normalizeH="0" baseline="0" noProof="0" dirty="0">
                <a:ln>
                  <a:noFill/>
                </a:ln>
                <a:solidFill>
                  <a:srgbClr val="434343"/>
                </a:solidFill>
                <a:effectLst/>
                <a:uLnTx/>
                <a:uFillTx/>
                <a:latin typeface="Lato Hairline"/>
                <a:sym typeface="Lato Hairline"/>
              </a:rPr>
              <a:t>Semi-Supervised GANs Results</a:t>
            </a:r>
          </a:p>
        </p:txBody>
      </p:sp>
      <p:sp>
        <p:nvSpPr>
          <p:cNvPr id="4" name="TextBox 3">
            <a:extLst>
              <a:ext uri="{FF2B5EF4-FFF2-40B4-BE49-F238E27FC236}">
                <a16:creationId xmlns:a16="http://schemas.microsoft.com/office/drawing/2014/main" id="{BF9F7432-1CD1-446F-BD81-7184B9C5A487}"/>
              </a:ext>
            </a:extLst>
          </p:cNvPr>
          <p:cNvSpPr txBox="1"/>
          <p:nvPr/>
        </p:nvSpPr>
        <p:spPr>
          <a:xfrm>
            <a:off x="2754124" y="1925246"/>
            <a:ext cx="5973600"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ZA" sz="2000" dirty="0"/>
              <a:t>Still really difficult to train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ZA" sz="20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ZA" sz="2000" dirty="0"/>
              <a:t>When converged gives state of the art results for semi-supervised learning:</a:t>
            </a:r>
            <a:endParaRPr kumimoji="0" lang="en-ZA" sz="2000" b="0" i="0" u="none" strike="noStrike" kern="0" cap="none" spc="0" normalizeH="0" baseline="0" noProof="0" dirty="0">
              <a:ln>
                <a:noFill/>
              </a:ln>
              <a:solidFill>
                <a:srgbClr val="000000"/>
              </a:solidFill>
              <a:effectLst/>
              <a:uLnTx/>
              <a:uFillTx/>
              <a:latin typeface="Arial"/>
              <a:cs typeface="Arial"/>
              <a:sym typeface="Arial"/>
            </a:endParaRPr>
          </a:p>
        </p:txBody>
      </p:sp>
      <p:pic>
        <p:nvPicPr>
          <p:cNvPr id="3" name="Picture 2">
            <a:extLst>
              <a:ext uri="{FF2B5EF4-FFF2-40B4-BE49-F238E27FC236}">
                <a16:creationId xmlns:a16="http://schemas.microsoft.com/office/drawing/2014/main" id="{F426006F-F0FE-47FD-848C-2A51AB336A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8523" y="3506476"/>
            <a:ext cx="4886325" cy="3228975"/>
          </a:xfrm>
          <a:prstGeom prst="rect">
            <a:avLst/>
          </a:prstGeom>
        </p:spPr>
      </p:pic>
      <p:pic>
        <p:nvPicPr>
          <p:cNvPr id="7" name="Picture 6">
            <a:extLst>
              <a:ext uri="{FF2B5EF4-FFF2-40B4-BE49-F238E27FC236}">
                <a16:creationId xmlns:a16="http://schemas.microsoft.com/office/drawing/2014/main" id="{D036E16D-044A-42E3-97B4-BC2C9F15D3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5154" y="3351524"/>
            <a:ext cx="5176396" cy="3346673"/>
          </a:xfrm>
          <a:prstGeom prst="rect">
            <a:avLst/>
          </a:prstGeom>
        </p:spPr>
      </p:pic>
      <p:pic>
        <p:nvPicPr>
          <p:cNvPr id="9" name="Picture 4" descr="Image result for hyperspectral cube indian pines">
            <a:extLst>
              <a:ext uri="{FF2B5EF4-FFF2-40B4-BE49-F238E27FC236}">
                <a16:creationId xmlns:a16="http://schemas.microsoft.com/office/drawing/2014/main" id="{D80496D2-82E1-47A2-8E9D-29B7E7BD53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9060" y="4104790"/>
            <a:ext cx="4309802" cy="1840140"/>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5ECA0467-0CCC-4290-B962-2029423D8D5F}"/>
              </a:ext>
            </a:extLst>
          </p:cNvPr>
          <p:cNvSpPr/>
          <p:nvPr/>
        </p:nvSpPr>
        <p:spPr>
          <a:xfrm>
            <a:off x="5477113" y="4242062"/>
            <a:ext cx="1545996" cy="11029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032365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4DB35-F31D-4CBC-AB03-5D6BFADE7217}"/>
              </a:ext>
            </a:extLst>
          </p:cNvPr>
          <p:cNvSpPr>
            <a:spLocks noGrp="1"/>
          </p:cNvSpPr>
          <p:nvPr>
            <p:ph type="title"/>
          </p:nvPr>
        </p:nvSpPr>
        <p:spPr>
          <a:xfrm>
            <a:off x="308610" y="168362"/>
            <a:ext cx="7348400" cy="1143200"/>
          </a:xfrm>
        </p:spPr>
        <p:txBody>
          <a:bodyPr>
            <a:noAutofit/>
          </a:bodyPr>
          <a:lstStyle/>
          <a:p>
            <a:r>
              <a:rPr lang="en-ZA" sz="6000" dirty="0">
                <a:solidFill>
                  <a:schemeClr val="tx1"/>
                </a:solidFill>
              </a:rPr>
              <a:t>Future Work</a:t>
            </a:r>
          </a:p>
        </p:txBody>
      </p:sp>
      <p:sp>
        <p:nvSpPr>
          <p:cNvPr id="4" name="Text Placeholder 3">
            <a:extLst>
              <a:ext uri="{FF2B5EF4-FFF2-40B4-BE49-F238E27FC236}">
                <a16:creationId xmlns:a16="http://schemas.microsoft.com/office/drawing/2014/main" id="{A6D4D9DC-8707-4506-9C7C-2058DECDAF0E}"/>
              </a:ext>
            </a:extLst>
          </p:cNvPr>
          <p:cNvSpPr>
            <a:spLocks noGrp="1"/>
          </p:cNvSpPr>
          <p:nvPr>
            <p:ph type="body" idx="1"/>
          </p:nvPr>
        </p:nvSpPr>
        <p:spPr>
          <a:xfrm>
            <a:off x="308610" y="1538768"/>
            <a:ext cx="7932420" cy="4747732"/>
          </a:xfrm>
        </p:spPr>
        <p:txBody>
          <a:bodyPr/>
          <a:lstStyle/>
          <a:p>
            <a:pPr marL="285750" indent="-285750">
              <a:buClrTx/>
              <a:buFont typeface="Arial" panose="020B0604020202020204" pitchFamily="34" charset="0"/>
              <a:buChar char="•"/>
            </a:pPr>
            <a:r>
              <a:rPr lang="en-ZA" sz="2000" dirty="0">
                <a:solidFill>
                  <a:schemeClr val="tx1"/>
                </a:solidFill>
              </a:rPr>
              <a:t>Furthering work on Hyperspectral Image Classification</a:t>
            </a:r>
          </a:p>
          <a:p>
            <a:pPr marL="895335" lvl="1" indent="-285750">
              <a:buClrTx/>
              <a:buFont typeface="Arial" panose="020B0604020202020204" pitchFamily="34" charset="0"/>
              <a:buChar char="•"/>
            </a:pPr>
            <a:r>
              <a:rPr lang="en-ZA" sz="2000" dirty="0">
                <a:solidFill>
                  <a:schemeClr val="tx1"/>
                </a:solidFill>
              </a:rPr>
              <a:t>Currently a lack of data has halted progress</a:t>
            </a:r>
          </a:p>
          <a:p>
            <a:pPr marL="285750" indent="-285750">
              <a:buClrTx/>
              <a:buFont typeface="Arial" panose="020B0604020202020204" pitchFamily="34" charset="0"/>
              <a:buChar char="•"/>
            </a:pPr>
            <a:r>
              <a:rPr lang="en-ZA" sz="2000" dirty="0">
                <a:solidFill>
                  <a:schemeClr val="tx1"/>
                </a:solidFill>
              </a:rPr>
              <a:t>Using semi-supervised methods to determine which GAN is the best. The GAN that has the best ‘master detective’ will also have the best ‘master painter’. </a:t>
            </a:r>
          </a:p>
          <a:p>
            <a:pPr marL="895335" lvl="1" indent="-285750">
              <a:buClrTx/>
              <a:buFont typeface="Arial" panose="020B0604020202020204" pitchFamily="34" charset="0"/>
              <a:buChar char="•"/>
            </a:pPr>
            <a:r>
              <a:rPr lang="en-ZA" sz="2000" dirty="0">
                <a:solidFill>
                  <a:schemeClr val="tx1"/>
                </a:solidFill>
              </a:rPr>
              <a:t>Currently no way of using WGANs in a semi-supervised method. </a:t>
            </a:r>
          </a:p>
          <a:p>
            <a:pPr marL="1504919" lvl="2" indent="-285750">
              <a:buClrTx/>
              <a:buFont typeface="Arial" panose="020B0604020202020204" pitchFamily="34" charset="0"/>
              <a:buChar char="•"/>
            </a:pPr>
            <a:r>
              <a:rPr lang="en-ZA" sz="2000" dirty="0">
                <a:solidFill>
                  <a:schemeClr val="tx1"/>
                </a:solidFill>
              </a:rPr>
              <a:t>Possibly have a one generator and two discriminators</a:t>
            </a:r>
          </a:p>
          <a:p>
            <a:pPr marL="285750" indent="-285750">
              <a:buClrTx/>
              <a:buFont typeface="Arial" panose="020B0604020202020204" pitchFamily="34" charset="0"/>
              <a:buChar char="•"/>
            </a:pPr>
            <a:r>
              <a:rPr lang="en-ZA" sz="2000" dirty="0">
                <a:solidFill>
                  <a:schemeClr val="tx1"/>
                </a:solidFill>
              </a:rPr>
              <a:t>Semi-supervised GANs using fully supervised datasets could be a new way of determining the performance of GANs.</a:t>
            </a:r>
          </a:p>
          <a:p>
            <a:pPr marL="285750" indent="-285750">
              <a:buClrTx/>
              <a:buFont typeface="Arial" panose="020B0604020202020204" pitchFamily="34" charset="0"/>
              <a:buChar char="•"/>
            </a:pPr>
            <a:r>
              <a:rPr lang="en-ZA" sz="2000" dirty="0">
                <a:solidFill>
                  <a:schemeClr val="tx1"/>
                </a:solidFill>
              </a:rPr>
              <a:t>Discovering more about Vanilla GANs and why they struggle to converge.</a:t>
            </a:r>
          </a:p>
          <a:p>
            <a:pPr marL="285750" indent="-285750">
              <a:buClrTx/>
              <a:buFont typeface="Arial" panose="020B0604020202020204" pitchFamily="34" charset="0"/>
              <a:buChar char="•"/>
            </a:pPr>
            <a:r>
              <a:rPr lang="en-ZA" sz="2000" dirty="0">
                <a:solidFill>
                  <a:schemeClr val="tx1"/>
                </a:solidFill>
              </a:rPr>
              <a:t>Adding other semi-supervised methods to this work.</a:t>
            </a:r>
          </a:p>
          <a:p>
            <a:endParaRPr lang="en-ZA" sz="2000" dirty="0"/>
          </a:p>
        </p:txBody>
      </p:sp>
    </p:spTree>
    <p:extLst>
      <p:ext uri="{BB962C8B-B14F-4D97-AF65-F5344CB8AC3E}">
        <p14:creationId xmlns:p14="http://schemas.microsoft.com/office/powerpoint/2010/main" val="2143748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D6FC94A-3DF1-4E72-AF72-D6E71900179A}"/>
              </a:ext>
            </a:extLst>
          </p:cNvPr>
          <p:cNvPicPr>
            <a:picLocks noChangeAspect="1"/>
          </p:cNvPicPr>
          <p:nvPr/>
        </p:nvPicPr>
        <p:blipFill>
          <a:blip r:embed="rId3"/>
          <a:stretch>
            <a:fillRect/>
          </a:stretch>
        </p:blipFill>
        <p:spPr>
          <a:xfrm flipH="1">
            <a:off x="19471" y="0"/>
            <a:ext cx="7870764" cy="6858000"/>
          </a:xfrm>
          <a:prstGeom prst="rect">
            <a:avLst/>
          </a:prstGeom>
        </p:spPr>
      </p:pic>
      <p:sp>
        <p:nvSpPr>
          <p:cNvPr id="11" name="Title 1">
            <a:extLst>
              <a:ext uri="{FF2B5EF4-FFF2-40B4-BE49-F238E27FC236}">
                <a16:creationId xmlns:a16="http://schemas.microsoft.com/office/drawing/2014/main" id="{68CBF43B-24DE-4325-AF83-F3ACE3AEAC43}"/>
              </a:ext>
            </a:extLst>
          </p:cNvPr>
          <p:cNvSpPr txBox="1">
            <a:spLocks/>
          </p:cNvSpPr>
          <p:nvPr/>
        </p:nvSpPr>
        <p:spPr>
          <a:xfrm>
            <a:off x="2157781" y="160255"/>
            <a:ext cx="7348538" cy="962009"/>
          </a:xfrm>
          <a:prstGeom prst="rect">
            <a:avLst/>
          </a:prstGeom>
          <a:noFill/>
          <a:ln>
            <a:noFill/>
          </a:ln>
        </p:spPr>
        <p:txBody>
          <a:bodyPr spcFirstLastPara="1" wrap="square" lIns="91425" tIns="91425" rIns="91425" bIns="91425" anchor="b" anchorCtr="0">
            <a:norm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1pPr>
            <a:lvl2pPr marR="0" lvl="1"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2pPr>
            <a:lvl3pPr marR="0" lvl="2"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3pPr>
            <a:lvl4pPr marR="0" lvl="3"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4pPr>
            <a:lvl5pPr marR="0" lvl="4"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5pPr>
            <a:lvl6pPr marR="0" lvl="5"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6pPr>
            <a:lvl7pPr marR="0" lvl="6"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7pPr>
            <a:lvl8pPr marR="0" lvl="7"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8pPr>
            <a:lvl9pPr marR="0" lvl="8" algn="l" rtl="0" eaLnBrk="1" hangingPunct="1">
              <a:lnSpc>
                <a:spcPct val="100000"/>
              </a:lnSpc>
              <a:spcBef>
                <a:spcPts val="0"/>
              </a:spcBef>
              <a:spcAft>
                <a:spcPts val="0"/>
              </a:spcAft>
              <a:buClr>
                <a:srgbClr val="434343"/>
              </a:buClr>
              <a:buSzPts val="4800"/>
              <a:buFont typeface="Lato Hairline"/>
              <a:buNone/>
              <a:defRPr sz="4800" b="0" i="0" u="none" strike="noStrike" cap="none">
                <a:solidFill>
                  <a:srgbClr val="434343"/>
                </a:solidFill>
                <a:latin typeface="Lato Hairline"/>
                <a:ea typeface="Lato Hairline"/>
                <a:cs typeface="Lato Hairline"/>
                <a:sym typeface="Lato Hairline"/>
              </a:defRPr>
            </a:lvl9pPr>
          </a:lstStyle>
          <a:p>
            <a:pPr algn="ctr"/>
            <a:r>
              <a:rPr lang="en-ZA" dirty="0">
                <a:solidFill>
                  <a:schemeClr val="tx1"/>
                </a:solidFill>
              </a:rPr>
              <a:t>Intro to Deep Learning</a:t>
            </a:r>
          </a:p>
        </p:txBody>
      </p:sp>
      <p:sp>
        <p:nvSpPr>
          <p:cNvPr id="10" name="TextBox 9">
            <a:extLst>
              <a:ext uri="{FF2B5EF4-FFF2-40B4-BE49-F238E27FC236}">
                <a16:creationId xmlns:a16="http://schemas.microsoft.com/office/drawing/2014/main" id="{7BC5755F-1ECE-4EDA-99A5-9FB9996661D7}"/>
              </a:ext>
            </a:extLst>
          </p:cNvPr>
          <p:cNvSpPr txBox="1"/>
          <p:nvPr/>
        </p:nvSpPr>
        <p:spPr>
          <a:xfrm>
            <a:off x="2627940" y="3709402"/>
            <a:ext cx="4731798" cy="400110"/>
          </a:xfrm>
          <a:prstGeom prst="rect">
            <a:avLst/>
          </a:prstGeom>
          <a:noFill/>
        </p:spPr>
        <p:txBody>
          <a:bodyPr wrap="square" rtlCol="0">
            <a:spAutoFit/>
          </a:bodyPr>
          <a:lstStyle/>
          <a:p>
            <a:r>
              <a:rPr lang="en-ZA" sz="2000" dirty="0"/>
              <a:t>CNNs – Convolutional Neural Networks</a:t>
            </a:r>
          </a:p>
        </p:txBody>
      </p:sp>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5115372F-3DD6-4A73-AC43-8A81D9F1EB47}"/>
                  </a:ext>
                </a:extLst>
              </p:cNvPr>
              <p:cNvGraphicFramePr>
                <a:graphicFrameLocks noChangeAspect="1"/>
              </p:cNvGraphicFramePr>
              <p:nvPr>
                <p:extLst>
                  <p:ext uri="{D42A27DB-BD31-4B8C-83A1-F6EECF244321}">
                    <p14:modId xmlns:p14="http://schemas.microsoft.com/office/powerpoint/2010/main" val="4041377920"/>
                  </p:ext>
                </p:extLst>
              </p:nvPr>
            </p:nvGraphicFramePr>
            <p:xfrm>
              <a:off x="2801425" y="4301638"/>
              <a:ext cx="3048000" cy="1714500"/>
            </p:xfrm>
            <a:graphic>
              <a:graphicData uri="http://schemas.microsoft.com/office/powerpoint/2016/slidezoom">
                <pslz:sldZm>
                  <pslz:sldZmObj sldId="282" cId="1937588831">
                    <pslz:zmPr id="{F0C8DE58-ECDC-44F4-9CA6-F84F85A106C8}" returnToParent="0"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xmlns="">
          <p:pic>
            <p:nvPicPr>
              <p:cNvPr id="13" name="Slide Zoom 12">
                <a:hlinkClick r:id="rId5" action="ppaction://hlinksldjump"/>
                <a:extLst>
                  <a:ext uri="{FF2B5EF4-FFF2-40B4-BE49-F238E27FC236}">
                    <a16:creationId xmlns:a16="http://schemas.microsoft.com/office/drawing/2014/main" id="{5115372F-3DD6-4A73-AC43-8A81D9F1EB47}"/>
                  </a:ext>
                </a:extLst>
              </p:cNvPr>
              <p:cNvPicPr>
                <a:picLocks noGrp="1" noRot="1" noChangeAspect="1" noMove="1" noResize="1" noEditPoints="1" noAdjustHandles="1" noChangeArrowheads="1" noChangeShapeType="1"/>
              </p:cNvPicPr>
              <p:nvPr/>
            </p:nvPicPr>
            <p:blipFill>
              <a:blip r:embed="rId6"/>
              <a:stretch>
                <a:fillRect/>
              </a:stretch>
            </p:blipFill>
            <p:spPr>
              <a:xfrm>
                <a:off x="2801425" y="4301638"/>
                <a:ext cx="3048000" cy="1714500"/>
              </a:xfrm>
              <a:prstGeom prst="rect">
                <a:avLst/>
              </a:prstGeom>
              <a:ln w="3175">
                <a:solidFill>
                  <a:prstClr val="ltGray"/>
                </a:solidFill>
              </a:ln>
            </p:spPr>
          </p:pic>
        </mc:Fallback>
      </mc:AlternateContent>
      <p:sp>
        <p:nvSpPr>
          <p:cNvPr id="15" name="TextBox 14">
            <a:extLst>
              <a:ext uri="{FF2B5EF4-FFF2-40B4-BE49-F238E27FC236}">
                <a16:creationId xmlns:a16="http://schemas.microsoft.com/office/drawing/2014/main" id="{274D4319-CD59-4F22-978C-879AB6520C64}"/>
              </a:ext>
            </a:extLst>
          </p:cNvPr>
          <p:cNvSpPr txBox="1"/>
          <p:nvPr/>
        </p:nvSpPr>
        <p:spPr>
          <a:xfrm>
            <a:off x="2801425" y="1207363"/>
            <a:ext cx="4731798" cy="1015663"/>
          </a:xfrm>
          <a:prstGeom prst="rect">
            <a:avLst/>
          </a:prstGeom>
          <a:noFill/>
        </p:spPr>
        <p:txBody>
          <a:bodyPr wrap="square" rtlCol="0">
            <a:spAutoFit/>
          </a:bodyPr>
          <a:lstStyle/>
          <a:p>
            <a:r>
              <a:rPr lang="en-ZA" sz="2000" dirty="0"/>
              <a:t>Basics:</a:t>
            </a:r>
          </a:p>
          <a:p>
            <a:pPr marL="342900" indent="-342900">
              <a:buFont typeface="Arial" panose="020B0604020202020204" pitchFamily="34" charset="0"/>
              <a:buChar char="•"/>
            </a:pPr>
            <a:r>
              <a:rPr lang="en-ZA" sz="2000" dirty="0"/>
              <a:t>Classification:</a:t>
            </a:r>
          </a:p>
          <a:p>
            <a:endParaRPr lang="en-ZA" sz="2000" dirty="0"/>
          </a:p>
        </p:txBody>
      </p:sp>
      <p:pic>
        <p:nvPicPr>
          <p:cNvPr id="22" name="Picture 21">
            <a:extLst>
              <a:ext uri="{FF2B5EF4-FFF2-40B4-BE49-F238E27FC236}">
                <a16:creationId xmlns:a16="http://schemas.microsoft.com/office/drawing/2014/main" id="{1CD68715-BC62-44BE-8044-8DE17E6A6B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01425" y="2434699"/>
            <a:ext cx="982909" cy="982909"/>
          </a:xfrm>
          <a:prstGeom prst="rect">
            <a:avLst/>
          </a:prstGeom>
        </p:spPr>
      </p:pic>
      <p:sp>
        <p:nvSpPr>
          <p:cNvPr id="23" name="Arrow: Right 22">
            <a:extLst>
              <a:ext uri="{FF2B5EF4-FFF2-40B4-BE49-F238E27FC236}">
                <a16:creationId xmlns:a16="http://schemas.microsoft.com/office/drawing/2014/main" id="{DE54CCBA-DB25-44A0-9608-4A95E1B9F748}"/>
              </a:ext>
            </a:extLst>
          </p:cNvPr>
          <p:cNvSpPr/>
          <p:nvPr/>
        </p:nvSpPr>
        <p:spPr>
          <a:xfrm>
            <a:off x="4281657" y="2792146"/>
            <a:ext cx="621437" cy="268014"/>
          </a:xfrm>
          <a:prstGeom prst="rightArrow">
            <a:avLst>
              <a:gd name="adj1" fmla="val 50000"/>
              <a:gd name="adj2" fmla="val 10631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dirty="0"/>
          </a:p>
        </p:txBody>
      </p:sp>
      <p:sp>
        <p:nvSpPr>
          <p:cNvPr id="24" name="TextBox 23">
            <a:extLst>
              <a:ext uri="{FF2B5EF4-FFF2-40B4-BE49-F238E27FC236}">
                <a16:creationId xmlns:a16="http://schemas.microsoft.com/office/drawing/2014/main" id="{DC86DA67-BA21-4384-9500-7DF83A3B5176}"/>
              </a:ext>
            </a:extLst>
          </p:cNvPr>
          <p:cNvSpPr txBox="1"/>
          <p:nvPr/>
        </p:nvSpPr>
        <p:spPr>
          <a:xfrm>
            <a:off x="5167324" y="2446091"/>
            <a:ext cx="1482051" cy="923330"/>
          </a:xfrm>
          <a:prstGeom prst="rect">
            <a:avLst/>
          </a:prstGeom>
          <a:noFill/>
        </p:spPr>
        <p:txBody>
          <a:bodyPr wrap="square" rtlCol="0">
            <a:spAutoFit/>
          </a:bodyPr>
          <a:lstStyle/>
          <a:p>
            <a:r>
              <a:rPr lang="en-ZA" sz="5400" dirty="0"/>
              <a:t>Five</a:t>
            </a:r>
          </a:p>
        </p:txBody>
      </p:sp>
      <p:sp>
        <p:nvSpPr>
          <p:cNvPr id="25" name="TextBox 24">
            <a:extLst>
              <a:ext uri="{FF2B5EF4-FFF2-40B4-BE49-F238E27FC236}">
                <a16:creationId xmlns:a16="http://schemas.microsoft.com/office/drawing/2014/main" id="{366004C9-589D-4180-BAA8-A1309BA70BCF}"/>
              </a:ext>
            </a:extLst>
          </p:cNvPr>
          <p:cNvSpPr txBox="1"/>
          <p:nvPr/>
        </p:nvSpPr>
        <p:spPr>
          <a:xfrm>
            <a:off x="2667890" y="2047859"/>
            <a:ext cx="4265570" cy="338554"/>
          </a:xfrm>
          <a:prstGeom prst="rect">
            <a:avLst/>
          </a:prstGeom>
          <a:noFill/>
        </p:spPr>
        <p:txBody>
          <a:bodyPr wrap="square" rtlCol="0">
            <a:spAutoFit/>
          </a:bodyPr>
          <a:lstStyle/>
          <a:p>
            <a:r>
              <a:rPr lang="en-ZA" sz="1600" dirty="0"/>
              <a:t>Data Point		Label	</a:t>
            </a:r>
          </a:p>
        </p:txBody>
      </p:sp>
      <p:sp>
        <p:nvSpPr>
          <p:cNvPr id="14" name="TextBox 13">
            <a:extLst>
              <a:ext uri="{FF2B5EF4-FFF2-40B4-BE49-F238E27FC236}">
                <a16:creationId xmlns:a16="http://schemas.microsoft.com/office/drawing/2014/main" id="{37D79601-0026-4DC5-A192-2F83EB3499E1}"/>
              </a:ext>
            </a:extLst>
          </p:cNvPr>
          <p:cNvSpPr txBox="1"/>
          <p:nvPr/>
        </p:nvSpPr>
        <p:spPr>
          <a:xfrm>
            <a:off x="5277390" y="2394761"/>
            <a:ext cx="5515133" cy="646331"/>
          </a:xfrm>
          <a:prstGeom prst="rect">
            <a:avLst/>
          </a:prstGeom>
          <a:noFill/>
        </p:spPr>
        <p:txBody>
          <a:bodyPr wrap="square" rtlCol="0">
            <a:spAutoFit/>
          </a:bodyPr>
          <a:lstStyle/>
          <a:p>
            <a:r>
              <a:rPr lang="en-ZA" sz="1800" dirty="0"/>
              <a:t>One hot encoded</a:t>
            </a:r>
          </a:p>
          <a:p>
            <a:r>
              <a:rPr lang="en-ZA" sz="1800" dirty="0"/>
              <a:t>   10 classes:</a:t>
            </a:r>
          </a:p>
        </p:txBody>
      </p:sp>
      <p:sp>
        <p:nvSpPr>
          <p:cNvPr id="2" name="TextBox 1">
            <a:extLst>
              <a:ext uri="{FF2B5EF4-FFF2-40B4-BE49-F238E27FC236}">
                <a16:creationId xmlns:a16="http://schemas.microsoft.com/office/drawing/2014/main" id="{2ADD7870-16A3-4430-8C2F-A00418B32B81}"/>
              </a:ext>
            </a:extLst>
          </p:cNvPr>
          <p:cNvSpPr txBox="1"/>
          <p:nvPr/>
        </p:nvSpPr>
        <p:spPr>
          <a:xfrm>
            <a:off x="5265963" y="3084019"/>
            <a:ext cx="2164820" cy="307777"/>
          </a:xfrm>
          <a:prstGeom prst="rect">
            <a:avLst/>
          </a:prstGeom>
          <a:noFill/>
        </p:spPr>
        <p:txBody>
          <a:bodyPr wrap="square" rtlCol="0">
            <a:spAutoFit/>
          </a:bodyPr>
          <a:lstStyle/>
          <a:p>
            <a:r>
              <a:rPr lang="en-ZA" dirty="0"/>
              <a:t>[0, 0, 0, 0, 0, 1, 0, 0, 0, 0]</a:t>
            </a:r>
          </a:p>
        </p:txBody>
      </p:sp>
    </p:spTree>
    <p:extLst>
      <p:ext uri="{BB962C8B-B14F-4D97-AF65-F5344CB8AC3E}">
        <p14:creationId xmlns:p14="http://schemas.microsoft.com/office/powerpoint/2010/main" val="2416422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1" nodeType="clickEffect">
                                  <p:stCondLst>
                                    <p:cond delay="0"/>
                                  </p:stCondLst>
                                  <p:childTnLst>
                                    <p:animEffect transition="out" filter="fade">
                                      <p:cBhvr>
                                        <p:cTn id="6" dur="500"/>
                                        <p:tgtEl>
                                          <p:spTgt spid="24"/>
                                        </p:tgtEl>
                                      </p:cBhvr>
                                    </p:animEffect>
                                    <p:set>
                                      <p:cBhvr>
                                        <p:cTn id="7" dur="1" fill="hold">
                                          <p:stCondLst>
                                            <p:cond delay="499"/>
                                          </p:stCondLst>
                                        </p:cTn>
                                        <p:tgtEl>
                                          <p:spTgt spid="24"/>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4" grpId="1"/>
      <p:bldP spid="14" grpId="0"/>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767297E-9088-44A6-9CBF-EEF1F3FEE62A}"/>
              </a:ext>
            </a:extLst>
          </p:cNvPr>
          <p:cNvSpPr/>
          <p:nvPr/>
        </p:nvSpPr>
        <p:spPr>
          <a:xfrm>
            <a:off x="3345592" y="1634037"/>
            <a:ext cx="5267930" cy="36224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p>
        </p:txBody>
      </p:sp>
      <p:sp>
        <p:nvSpPr>
          <p:cNvPr id="7" name="TextBox 6">
            <a:extLst>
              <a:ext uri="{FF2B5EF4-FFF2-40B4-BE49-F238E27FC236}">
                <a16:creationId xmlns:a16="http://schemas.microsoft.com/office/drawing/2014/main" id="{5E17DFC3-54D5-42BB-ACE9-D27172404A41}"/>
              </a:ext>
            </a:extLst>
          </p:cNvPr>
          <p:cNvSpPr txBox="1"/>
          <p:nvPr/>
        </p:nvSpPr>
        <p:spPr>
          <a:xfrm>
            <a:off x="4091024" y="281762"/>
            <a:ext cx="4145872" cy="584775"/>
          </a:xfrm>
          <a:prstGeom prst="rect">
            <a:avLst/>
          </a:prstGeom>
          <a:noFill/>
        </p:spPr>
        <p:txBody>
          <a:bodyPr wrap="square" rtlCol="0">
            <a:spAutoFit/>
          </a:bodyPr>
          <a:lstStyle/>
          <a:p>
            <a:pPr algn="ctr"/>
            <a:r>
              <a:rPr lang="en-ZA" sz="3200" dirty="0"/>
              <a:t>Black Box</a:t>
            </a:r>
          </a:p>
        </p:txBody>
      </p:sp>
      <p:sp>
        <p:nvSpPr>
          <p:cNvPr id="10" name="Left Brace 9">
            <a:extLst>
              <a:ext uri="{FF2B5EF4-FFF2-40B4-BE49-F238E27FC236}">
                <a16:creationId xmlns:a16="http://schemas.microsoft.com/office/drawing/2014/main" id="{D7D3A620-FDF2-4EDE-B439-16E2032D3468}"/>
              </a:ext>
            </a:extLst>
          </p:cNvPr>
          <p:cNvSpPr/>
          <p:nvPr/>
        </p:nvSpPr>
        <p:spPr>
          <a:xfrm>
            <a:off x="820377" y="1543088"/>
            <a:ext cx="1260629" cy="3586579"/>
          </a:xfrm>
          <a:prstGeom prst="leftBrace">
            <a:avLst/>
          </a:prstGeom>
          <a:ln>
            <a:solidFill>
              <a:schemeClr val="tx1"/>
            </a:solidFill>
          </a:ln>
          <a:effectLst>
            <a:outerShdw blurRad="50800" dist="38100" algn="l" rotWithShape="0">
              <a:prstClr val="black">
                <a:alpha val="40000"/>
              </a:prstClr>
            </a:outerShdw>
          </a:effectLst>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ZA">
              <a:ln w="0"/>
              <a:effectLst>
                <a:outerShdw blurRad="38100" dist="19050" dir="2700000" algn="tl" rotWithShape="0">
                  <a:schemeClr val="dk1">
                    <a:alpha val="40000"/>
                  </a:schemeClr>
                </a:outerShdw>
              </a:effectLst>
            </a:endParaRPr>
          </a:p>
        </p:txBody>
      </p:sp>
      <p:sp>
        <p:nvSpPr>
          <p:cNvPr id="11" name="TextBox 10">
            <a:extLst>
              <a:ext uri="{FF2B5EF4-FFF2-40B4-BE49-F238E27FC236}">
                <a16:creationId xmlns:a16="http://schemas.microsoft.com/office/drawing/2014/main" id="{8608CFA1-CA86-459C-8F59-82BCD4951648}"/>
              </a:ext>
            </a:extLst>
          </p:cNvPr>
          <p:cNvSpPr txBox="1"/>
          <p:nvPr/>
        </p:nvSpPr>
        <p:spPr>
          <a:xfrm>
            <a:off x="86455" y="3182490"/>
            <a:ext cx="600352" cy="307777"/>
          </a:xfrm>
          <a:prstGeom prst="rect">
            <a:avLst/>
          </a:prstGeom>
          <a:noFill/>
        </p:spPr>
        <p:txBody>
          <a:bodyPr wrap="square" rtlCol="0">
            <a:spAutoFit/>
          </a:bodyPr>
          <a:lstStyle/>
          <a:p>
            <a:r>
              <a:rPr lang="en-ZA" dirty="0"/>
              <a:t>Data</a:t>
            </a:r>
          </a:p>
        </p:txBody>
      </p:sp>
      <p:sp>
        <p:nvSpPr>
          <p:cNvPr id="12" name="Right Brace 11">
            <a:extLst>
              <a:ext uri="{FF2B5EF4-FFF2-40B4-BE49-F238E27FC236}">
                <a16:creationId xmlns:a16="http://schemas.microsoft.com/office/drawing/2014/main" id="{0498FE9E-875F-4125-9E5E-B7D8CFCBA9D7}"/>
              </a:ext>
            </a:extLst>
          </p:cNvPr>
          <p:cNvSpPr/>
          <p:nvPr/>
        </p:nvSpPr>
        <p:spPr>
          <a:xfrm>
            <a:off x="10181201" y="1490147"/>
            <a:ext cx="952994" cy="3543129"/>
          </a:xfrm>
          <a:prstGeom prst="rightBrace">
            <a:avLst/>
          </a:prstGeom>
          <a:effectLst>
            <a:outerShdw blurRad="50800" dist="38100" dir="5400000" algn="t" rotWithShape="0">
              <a:prstClr val="black">
                <a:alpha val="40000"/>
              </a:prstClr>
            </a:outerShdw>
          </a:effectLst>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ZA">
              <a:ln w="0"/>
              <a:effectLst>
                <a:outerShdw blurRad="38100" dist="19050" dir="2700000" algn="tl" rotWithShape="0">
                  <a:schemeClr val="dk1">
                    <a:alpha val="40000"/>
                  </a:schemeClr>
                </a:outerShdw>
              </a:effectLst>
            </a:endParaRPr>
          </a:p>
        </p:txBody>
      </p:sp>
      <p:sp>
        <p:nvSpPr>
          <p:cNvPr id="13" name="TextBox 12">
            <a:extLst>
              <a:ext uri="{FF2B5EF4-FFF2-40B4-BE49-F238E27FC236}">
                <a16:creationId xmlns:a16="http://schemas.microsoft.com/office/drawing/2014/main" id="{574FF0E1-43C8-42A7-9C0A-2E624DE62D20}"/>
              </a:ext>
            </a:extLst>
          </p:cNvPr>
          <p:cNvSpPr txBox="1"/>
          <p:nvPr/>
        </p:nvSpPr>
        <p:spPr>
          <a:xfrm>
            <a:off x="11104760" y="3105881"/>
            <a:ext cx="1349939" cy="307777"/>
          </a:xfrm>
          <a:prstGeom prst="rect">
            <a:avLst/>
          </a:prstGeom>
          <a:noFill/>
        </p:spPr>
        <p:txBody>
          <a:bodyPr wrap="square" rtlCol="0">
            <a:spAutoFit/>
          </a:bodyPr>
          <a:lstStyle/>
          <a:p>
            <a:r>
              <a:rPr lang="en-ZA" dirty="0"/>
              <a:t>Predictions</a:t>
            </a:r>
          </a:p>
        </p:txBody>
      </p:sp>
      <p:sp>
        <p:nvSpPr>
          <p:cNvPr id="14" name="Rectangle 13">
            <a:extLst>
              <a:ext uri="{FF2B5EF4-FFF2-40B4-BE49-F238E27FC236}">
                <a16:creationId xmlns:a16="http://schemas.microsoft.com/office/drawing/2014/main" id="{88785D7F-ABE4-4F01-8C51-8FAF98207D71}"/>
              </a:ext>
            </a:extLst>
          </p:cNvPr>
          <p:cNvSpPr/>
          <p:nvPr/>
        </p:nvSpPr>
        <p:spPr>
          <a:xfrm>
            <a:off x="3518469" y="1632800"/>
            <a:ext cx="4854606" cy="35865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9" name="TextBox 128">
            <a:extLst>
              <a:ext uri="{FF2B5EF4-FFF2-40B4-BE49-F238E27FC236}">
                <a16:creationId xmlns:a16="http://schemas.microsoft.com/office/drawing/2014/main" id="{144F2485-0F71-4EA8-9ADF-A130A6D30DFA}"/>
              </a:ext>
            </a:extLst>
          </p:cNvPr>
          <p:cNvSpPr txBox="1"/>
          <p:nvPr/>
        </p:nvSpPr>
        <p:spPr>
          <a:xfrm>
            <a:off x="2030872" y="993892"/>
            <a:ext cx="869196" cy="307777"/>
          </a:xfrm>
          <a:prstGeom prst="rect">
            <a:avLst/>
          </a:prstGeom>
          <a:noFill/>
        </p:spPr>
        <p:txBody>
          <a:bodyPr wrap="square" rtlCol="0">
            <a:spAutoFit/>
          </a:bodyPr>
          <a:lstStyle/>
          <a:p>
            <a:pPr algn="ctr"/>
            <a:r>
              <a:rPr lang="en-ZA" dirty="0"/>
              <a:t>Input</a:t>
            </a:r>
          </a:p>
        </p:txBody>
      </p:sp>
      <p:sp>
        <p:nvSpPr>
          <p:cNvPr id="130" name="TextBox 129">
            <a:extLst>
              <a:ext uri="{FF2B5EF4-FFF2-40B4-BE49-F238E27FC236}">
                <a16:creationId xmlns:a16="http://schemas.microsoft.com/office/drawing/2014/main" id="{A88BB610-B1AF-499D-B72B-28926CBCCEAD}"/>
              </a:ext>
            </a:extLst>
          </p:cNvPr>
          <p:cNvSpPr txBox="1"/>
          <p:nvPr/>
        </p:nvSpPr>
        <p:spPr>
          <a:xfrm>
            <a:off x="3518469" y="950974"/>
            <a:ext cx="869196" cy="523220"/>
          </a:xfrm>
          <a:prstGeom prst="rect">
            <a:avLst/>
          </a:prstGeom>
          <a:noFill/>
        </p:spPr>
        <p:txBody>
          <a:bodyPr wrap="square" rtlCol="0">
            <a:spAutoFit/>
          </a:bodyPr>
          <a:lstStyle/>
          <a:p>
            <a:pPr algn="ctr"/>
            <a:r>
              <a:rPr lang="en-ZA" dirty="0"/>
              <a:t>Hidden Layer 1</a:t>
            </a:r>
          </a:p>
        </p:txBody>
      </p:sp>
      <p:sp>
        <p:nvSpPr>
          <p:cNvPr id="33" name="Oval 32">
            <a:extLst>
              <a:ext uri="{FF2B5EF4-FFF2-40B4-BE49-F238E27FC236}">
                <a16:creationId xmlns:a16="http://schemas.microsoft.com/office/drawing/2014/main" id="{5DFE00A5-6F0C-46F5-84DE-EB16E46030BB}"/>
              </a:ext>
            </a:extLst>
          </p:cNvPr>
          <p:cNvSpPr/>
          <p:nvPr/>
        </p:nvSpPr>
        <p:spPr>
          <a:xfrm>
            <a:off x="3685476" y="1724572"/>
            <a:ext cx="405548" cy="4364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4" name="Oval 33">
            <a:extLst>
              <a:ext uri="{FF2B5EF4-FFF2-40B4-BE49-F238E27FC236}">
                <a16:creationId xmlns:a16="http://schemas.microsoft.com/office/drawing/2014/main" id="{E4BFF246-8A33-4E45-9BC6-6D1922A69BEE}"/>
              </a:ext>
            </a:extLst>
          </p:cNvPr>
          <p:cNvSpPr/>
          <p:nvPr/>
        </p:nvSpPr>
        <p:spPr>
          <a:xfrm>
            <a:off x="3685476" y="2324218"/>
            <a:ext cx="405548" cy="4364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5" name="Oval 34">
            <a:extLst>
              <a:ext uri="{FF2B5EF4-FFF2-40B4-BE49-F238E27FC236}">
                <a16:creationId xmlns:a16="http://schemas.microsoft.com/office/drawing/2014/main" id="{9C25D349-B5F7-4259-992D-60D6CB446F3E}"/>
              </a:ext>
            </a:extLst>
          </p:cNvPr>
          <p:cNvSpPr/>
          <p:nvPr/>
        </p:nvSpPr>
        <p:spPr>
          <a:xfrm>
            <a:off x="3685476" y="2900075"/>
            <a:ext cx="405548" cy="4364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6" name="Oval 35">
            <a:extLst>
              <a:ext uri="{FF2B5EF4-FFF2-40B4-BE49-F238E27FC236}">
                <a16:creationId xmlns:a16="http://schemas.microsoft.com/office/drawing/2014/main" id="{CB9B2882-E1F3-42AB-B172-51C58E2445EE}"/>
              </a:ext>
            </a:extLst>
          </p:cNvPr>
          <p:cNvSpPr/>
          <p:nvPr/>
        </p:nvSpPr>
        <p:spPr>
          <a:xfrm>
            <a:off x="3685476" y="3524204"/>
            <a:ext cx="405548" cy="4364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7" name="Oval 36">
            <a:extLst>
              <a:ext uri="{FF2B5EF4-FFF2-40B4-BE49-F238E27FC236}">
                <a16:creationId xmlns:a16="http://schemas.microsoft.com/office/drawing/2014/main" id="{C95EB9FD-79A4-4FD3-B617-F890D5199ABA}"/>
              </a:ext>
            </a:extLst>
          </p:cNvPr>
          <p:cNvSpPr/>
          <p:nvPr/>
        </p:nvSpPr>
        <p:spPr>
          <a:xfrm>
            <a:off x="3706560" y="4085273"/>
            <a:ext cx="405548" cy="4364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8" name="Oval 37">
            <a:extLst>
              <a:ext uri="{FF2B5EF4-FFF2-40B4-BE49-F238E27FC236}">
                <a16:creationId xmlns:a16="http://schemas.microsoft.com/office/drawing/2014/main" id="{88DDFA39-97FC-4C30-8397-57D1BABEB9B2}"/>
              </a:ext>
            </a:extLst>
          </p:cNvPr>
          <p:cNvSpPr/>
          <p:nvPr/>
        </p:nvSpPr>
        <p:spPr>
          <a:xfrm>
            <a:off x="3706560" y="4675918"/>
            <a:ext cx="405548" cy="4364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4" name="Oval 43">
            <a:extLst>
              <a:ext uri="{FF2B5EF4-FFF2-40B4-BE49-F238E27FC236}">
                <a16:creationId xmlns:a16="http://schemas.microsoft.com/office/drawing/2014/main" id="{005F9332-BDA5-4C2E-B3F4-727865FDD45A}"/>
              </a:ext>
            </a:extLst>
          </p:cNvPr>
          <p:cNvSpPr/>
          <p:nvPr/>
        </p:nvSpPr>
        <p:spPr>
          <a:xfrm>
            <a:off x="4507872" y="1724572"/>
            <a:ext cx="405548" cy="4364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5" name="Oval 44">
            <a:extLst>
              <a:ext uri="{FF2B5EF4-FFF2-40B4-BE49-F238E27FC236}">
                <a16:creationId xmlns:a16="http://schemas.microsoft.com/office/drawing/2014/main" id="{BC923C6A-A464-40E0-97C5-D1697B6FC497}"/>
              </a:ext>
            </a:extLst>
          </p:cNvPr>
          <p:cNvSpPr/>
          <p:nvPr/>
        </p:nvSpPr>
        <p:spPr>
          <a:xfrm>
            <a:off x="4507872" y="2324218"/>
            <a:ext cx="405548" cy="4364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6" name="Oval 45">
            <a:extLst>
              <a:ext uri="{FF2B5EF4-FFF2-40B4-BE49-F238E27FC236}">
                <a16:creationId xmlns:a16="http://schemas.microsoft.com/office/drawing/2014/main" id="{9471A10B-369E-4CEE-8EE3-4E6763190EE8}"/>
              </a:ext>
            </a:extLst>
          </p:cNvPr>
          <p:cNvSpPr/>
          <p:nvPr/>
        </p:nvSpPr>
        <p:spPr>
          <a:xfrm>
            <a:off x="4507872" y="2900075"/>
            <a:ext cx="405548" cy="4364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7" name="Oval 46">
            <a:extLst>
              <a:ext uri="{FF2B5EF4-FFF2-40B4-BE49-F238E27FC236}">
                <a16:creationId xmlns:a16="http://schemas.microsoft.com/office/drawing/2014/main" id="{883414DB-DCA4-4DCA-A7D0-5F16169C223D}"/>
              </a:ext>
            </a:extLst>
          </p:cNvPr>
          <p:cNvSpPr/>
          <p:nvPr/>
        </p:nvSpPr>
        <p:spPr>
          <a:xfrm>
            <a:off x="4507872" y="3524204"/>
            <a:ext cx="405548" cy="4364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8" name="Oval 47">
            <a:extLst>
              <a:ext uri="{FF2B5EF4-FFF2-40B4-BE49-F238E27FC236}">
                <a16:creationId xmlns:a16="http://schemas.microsoft.com/office/drawing/2014/main" id="{422E60D1-5760-4E85-8491-9AB4AEA8C15B}"/>
              </a:ext>
            </a:extLst>
          </p:cNvPr>
          <p:cNvSpPr/>
          <p:nvPr/>
        </p:nvSpPr>
        <p:spPr>
          <a:xfrm>
            <a:off x="4528956" y="4085273"/>
            <a:ext cx="405548" cy="4364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9" name="Oval 48">
            <a:extLst>
              <a:ext uri="{FF2B5EF4-FFF2-40B4-BE49-F238E27FC236}">
                <a16:creationId xmlns:a16="http://schemas.microsoft.com/office/drawing/2014/main" id="{37044A67-048D-4BF4-81B1-E3CDE355CFCD}"/>
              </a:ext>
            </a:extLst>
          </p:cNvPr>
          <p:cNvSpPr/>
          <p:nvPr/>
        </p:nvSpPr>
        <p:spPr>
          <a:xfrm>
            <a:off x="4528956" y="4675918"/>
            <a:ext cx="405548" cy="4364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6" name="TextBox 55">
            <a:extLst>
              <a:ext uri="{FF2B5EF4-FFF2-40B4-BE49-F238E27FC236}">
                <a16:creationId xmlns:a16="http://schemas.microsoft.com/office/drawing/2014/main" id="{BCA44DE7-5FA6-4A89-BE61-5045F5DFF745}"/>
              </a:ext>
            </a:extLst>
          </p:cNvPr>
          <p:cNvSpPr txBox="1"/>
          <p:nvPr/>
        </p:nvSpPr>
        <p:spPr>
          <a:xfrm>
            <a:off x="6813140" y="2706349"/>
            <a:ext cx="1132591" cy="1200329"/>
          </a:xfrm>
          <a:prstGeom prst="rect">
            <a:avLst/>
          </a:prstGeom>
          <a:noFill/>
        </p:spPr>
        <p:txBody>
          <a:bodyPr wrap="square" rtlCol="0">
            <a:spAutoFit/>
          </a:bodyPr>
          <a:lstStyle/>
          <a:p>
            <a:r>
              <a:rPr lang="en-ZA" sz="7200" dirty="0"/>
              <a:t>…</a:t>
            </a:r>
          </a:p>
        </p:txBody>
      </p:sp>
      <p:sp>
        <p:nvSpPr>
          <p:cNvPr id="57" name="Oval 56">
            <a:extLst>
              <a:ext uri="{FF2B5EF4-FFF2-40B4-BE49-F238E27FC236}">
                <a16:creationId xmlns:a16="http://schemas.microsoft.com/office/drawing/2014/main" id="{51A8223F-EE91-4BBC-ADB0-EE98EFEF3C5F}"/>
              </a:ext>
            </a:extLst>
          </p:cNvPr>
          <p:cNvSpPr/>
          <p:nvPr/>
        </p:nvSpPr>
        <p:spPr>
          <a:xfrm>
            <a:off x="7888430" y="2914034"/>
            <a:ext cx="405548" cy="4364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8" name="Oval 57">
            <a:extLst>
              <a:ext uri="{FF2B5EF4-FFF2-40B4-BE49-F238E27FC236}">
                <a16:creationId xmlns:a16="http://schemas.microsoft.com/office/drawing/2014/main" id="{497AAEF0-8162-4E01-B275-AEBA413B468B}"/>
              </a:ext>
            </a:extLst>
          </p:cNvPr>
          <p:cNvSpPr/>
          <p:nvPr/>
        </p:nvSpPr>
        <p:spPr>
          <a:xfrm>
            <a:off x="7888430" y="3538163"/>
            <a:ext cx="405548" cy="4364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59" name="Oval 58">
            <a:extLst>
              <a:ext uri="{FF2B5EF4-FFF2-40B4-BE49-F238E27FC236}">
                <a16:creationId xmlns:a16="http://schemas.microsoft.com/office/drawing/2014/main" id="{D067D724-8192-49C5-A44E-0E57705DDA9A}"/>
              </a:ext>
            </a:extLst>
          </p:cNvPr>
          <p:cNvSpPr/>
          <p:nvPr/>
        </p:nvSpPr>
        <p:spPr>
          <a:xfrm>
            <a:off x="7909514" y="4099232"/>
            <a:ext cx="405548" cy="4364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cxnSp>
        <p:nvCxnSpPr>
          <p:cNvPr id="63" name="Straight Connector 62">
            <a:extLst>
              <a:ext uri="{FF2B5EF4-FFF2-40B4-BE49-F238E27FC236}">
                <a16:creationId xmlns:a16="http://schemas.microsoft.com/office/drawing/2014/main" id="{4E001E96-9920-4135-B002-62FB579C5419}"/>
              </a:ext>
            </a:extLst>
          </p:cNvPr>
          <p:cNvCxnSpPr>
            <a:cxnSpLocks/>
          </p:cNvCxnSpPr>
          <p:nvPr/>
        </p:nvCxnSpPr>
        <p:spPr>
          <a:xfrm>
            <a:off x="4091024" y="1969400"/>
            <a:ext cx="416848" cy="0"/>
          </a:xfrm>
          <a:prstGeom prst="line">
            <a:avLst/>
          </a:prstGeom>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87CAF086-C609-4BD5-BA57-344B60D71D71}"/>
              </a:ext>
            </a:extLst>
          </p:cNvPr>
          <p:cNvCxnSpPr>
            <a:cxnSpLocks/>
            <a:endCxn id="45" idx="2"/>
          </p:cNvCxnSpPr>
          <p:nvPr/>
        </p:nvCxnSpPr>
        <p:spPr>
          <a:xfrm>
            <a:off x="4091024" y="1969400"/>
            <a:ext cx="416848" cy="573027"/>
          </a:xfrm>
          <a:prstGeom prst="line">
            <a:avLst/>
          </a:prstGeom>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15AE337E-2CBE-4EB6-B53F-804DC48EC681}"/>
              </a:ext>
            </a:extLst>
          </p:cNvPr>
          <p:cNvCxnSpPr>
            <a:cxnSpLocks/>
            <a:endCxn id="46" idx="2"/>
          </p:cNvCxnSpPr>
          <p:nvPr/>
        </p:nvCxnSpPr>
        <p:spPr>
          <a:xfrm>
            <a:off x="4091024" y="1969400"/>
            <a:ext cx="416848" cy="1148884"/>
          </a:xfrm>
          <a:prstGeom prst="line">
            <a:avLst/>
          </a:prstGeom>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734EE853-C11B-4058-A5E9-83BD3933597D}"/>
              </a:ext>
            </a:extLst>
          </p:cNvPr>
          <p:cNvCxnSpPr>
            <a:cxnSpLocks/>
            <a:endCxn id="47" idx="2"/>
          </p:cNvCxnSpPr>
          <p:nvPr/>
        </p:nvCxnSpPr>
        <p:spPr>
          <a:xfrm>
            <a:off x="4091024" y="1969400"/>
            <a:ext cx="416848" cy="1773013"/>
          </a:xfrm>
          <a:prstGeom prst="line">
            <a:avLst/>
          </a:prstGeom>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D84C1901-D75E-4599-868C-3F396470369D}"/>
              </a:ext>
            </a:extLst>
          </p:cNvPr>
          <p:cNvCxnSpPr>
            <a:cxnSpLocks/>
          </p:cNvCxnSpPr>
          <p:nvPr/>
        </p:nvCxnSpPr>
        <p:spPr>
          <a:xfrm>
            <a:off x="4091024" y="1969400"/>
            <a:ext cx="441982" cy="2359759"/>
          </a:xfrm>
          <a:prstGeom prst="line">
            <a:avLst/>
          </a:prstGeom>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908196C0-17C2-4AE5-A5CC-3678128C9161}"/>
              </a:ext>
            </a:extLst>
          </p:cNvPr>
          <p:cNvCxnSpPr>
            <a:cxnSpLocks/>
          </p:cNvCxnSpPr>
          <p:nvPr/>
        </p:nvCxnSpPr>
        <p:spPr>
          <a:xfrm>
            <a:off x="4091024" y="1969400"/>
            <a:ext cx="442284" cy="2935616"/>
          </a:xfrm>
          <a:prstGeom prst="line">
            <a:avLst/>
          </a:prstGeom>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3C8D0979-B3CC-4D81-9A89-B7154D13C5AF}"/>
              </a:ext>
            </a:extLst>
          </p:cNvPr>
          <p:cNvCxnSpPr>
            <a:cxnSpLocks/>
          </p:cNvCxnSpPr>
          <p:nvPr/>
        </p:nvCxnSpPr>
        <p:spPr>
          <a:xfrm flipV="1">
            <a:off x="4112108" y="1969400"/>
            <a:ext cx="395764" cy="609991"/>
          </a:xfrm>
          <a:prstGeom prst="line">
            <a:avLst/>
          </a:prstGeom>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DFF59ED9-EF03-4D9E-AAA7-0D2A35D25854}"/>
              </a:ext>
            </a:extLst>
          </p:cNvPr>
          <p:cNvCxnSpPr>
            <a:cxnSpLocks/>
            <a:endCxn id="45" idx="2"/>
          </p:cNvCxnSpPr>
          <p:nvPr/>
        </p:nvCxnSpPr>
        <p:spPr>
          <a:xfrm flipV="1">
            <a:off x="4112108" y="2542427"/>
            <a:ext cx="395764" cy="36964"/>
          </a:xfrm>
          <a:prstGeom prst="line">
            <a:avLst/>
          </a:prstGeom>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7323DB63-CC1F-494B-BC51-F25BA67B8F94}"/>
              </a:ext>
            </a:extLst>
          </p:cNvPr>
          <p:cNvCxnSpPr>
            <a:cxnSpLocks/>
            <a:endCxn id="46" idx="2"/>
          </p:cNvCxnSpPr>
          <p:nvPr/>
        </p:nvCxnSpPr>
        <p:spPr>
          <a:xfrm>
            <a:off x="4112108" y="2579391"/>
            <a:ext cx="395764" cy="538893"/>
          </a:xfrm>
          <a:prstGeom prst="line">
            <a:avLst/>
          </a:prstGeom>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397828D5-7F91-45AC-B59F-21E08C5FFD11}"/>
              </a:ext>
            </a:extLst>
          </p:cNvPr>
          <p:cNvCxnSpPr>
            <a:cxnSpLocks/>
          </p:cNvCxnSpPr>
          <p:nvPr/>
        </p:nvCxnSpPr>
        <p:spPr>
          <a:xfrm>
            <a:off x="4112108" y="2579391"/>
            <a:ext cx="391213" cy="1173911"/>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A72BAD5A-DC7E-45FD-97C5-DC563CF00C97}"/>
              </a:ext>
            </a:extLst>
          </p:cNvPr>
          <p:cNvCxnSpPr>
            <a:cxnSpLocks/>
            <a:endCxn id="48" idx="2"/>
          </p:cNvCxnSpPr>
          <p:nvPr/>
        </p:nvCxnSpPr>
        <p:spPr>
          <a:xfrm>
            <a:off x="4112108" y="2579391"/>
            <a:ext cx="416848" cy="1724091"/>
          </a:xfrm>
          <a:prstGeom prst="line">
            <a:avLst/>
          </a:prstGeom>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BC4D715E-9301-4BFE-B3E3-C03C48479880}"/>
              </a:ext>
            </a:extLst>
          </p:cNvPr>
          <p:cNvCxnSpPr>
            <a:cxnSpLocks/>
          </p:cNvCxnSpPr>
          <p:nvPr/>
        </p:nvCxnSpPr>
        <p:spPr>
          <a:xfrm>
            <a:off x="4112108" y="2579391"/>
            <a:ext cx="421200" cy="2325625"/>
          </a:xfrm>
          <a:prstGeom prst="line">
            <a:avLst/>
          </a:prstGeom>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C88ED206-7856-4CD0-8B12-9DF2B65784CC}"/>
              </a:ext>
            </a:extLst>
          </p:cNvPr>
          <p:cNvCxnSpPr>
            <a:cxnSpLocks/>
          </p:cNvCxnSpPr>
          <p:nvPr/>
        </p:nvCxnSpPr>
        <p:spPr>
          <a:xfrm flipV="1">
            <a:off x="4104949" y="1969400"/>
            <a:ext cx="402923" cy="1140367"/>
          </a:xfrm>
          <a:prstGeom prst="line">
            <a:avLst/>
          </a:prstGeom>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93F4FF41-38D7-42E9-88D6-B43E25A1A813}"/>
              </a:ext>
            </a:extLst>
          </p:cNvPr>
          <p:cNvCxnSpPr>
            <a:cxnSpLocks/>
            <a:endCxn id="45" idx="2"/>
          </p:cNvCxnSpPr>
          <p:nvPr/>
        </p:nvCxnSpPr>
        <p:spPr>
          <a:xfrm flipV="1">
            <a:off x="4104949" y="2542427"/>
            <a:ext cx="402923" cy="567340"/>
          </a:xfrm>
          <a:prstGeom prst="line">
            <a:avLst/>
          </a:prstGeom>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06CF1316-A3C0-49F8-B922-1EC4DD9D7979}"/>
              </a:ext>
            </a:extLst>
          </p:cNvPr>
          <p:cNvCxnSpPr>
            <a:cxnSpLocks/>
            <a:endCxn id="46" idx="2"/>
          </p:cNvCxnSpPr>
          <p:nvPr/>
        </p:nvCxnSpPr>
        <p:spPr>
          <a:xfrm>
            <a:off x="4104949" y="3109767"/>
            <a:ext cx="402923" cy="8517"/>
          </a:xfrm>
          <a:prstGeom prst="line">
            <a:avLst/>
          </a:prstGeom>
        </p:spPr>
        <p:style>
          <a:lnRef idx="1">
            <a:schemeClr val="dk1"/>
          </a:lnRef>
          <a:fillRef idx="0">
            <a:schemeClr val="dk1"/>
          </a:fillRef>
          <a:effectRef idx="0">
            <a:schemeClr val="dk1"/>
          </a:effectRef>
          <a:fontRef idx="minor">
            <a:schemeClr val="tx1"/>
          </a:fontRef>
        </p:style>
      </p:cxnSp>
      <p:cxnSp>
        <p:nvCxnSpPr>
          <p:cNvPr id="80" name="Straight Connector 79">
            <a:extLst>
              <a:ext uri="{FF2B5EF4-FFF2-40B4-BE49-F238E27FC236}">
                <a16:creationId xmlns:a16="http://schemas.microsoft.com/office/drawing/2014/main" id="{5F0152E0-8837-4D05-B8CE-DE12FD929793}"/>
              </a:ext>
            </a:extLst>
          </p:cNvPr>
          <p:cNvCxnSpPr>
            <a:cxnSpLocks/>
          </p:cNvCxnSpPr>
          <p:nvPr/>
        </p:nvCxnSpPr>
        <p:spPr>
          <a:xfrm>
            <a:off x="4104949" y="3109767"/>
            <a:ext cx="398372" cy="643535"/>
          </a:xfrm>
          <a:prstGeom prst="line">
            <a:avLst/>
          </a:prstGeom>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1CFB0733-5D39-48BE-B4AB-5C24BEE00784}"/>
              </a:ext>
            </a:extLst>
          </p:cNvPr>
          <p:cNvCxnSpPr>
            <a:cxnSpLocks/>
          </p:cNvCxnSpPr>
          <p:nvPr/>
        </p:nvCxnSpPr>
        <p:spPr>
          <a:xfrm>
            <a:off x="4104949" y="3109767"/>
            <a:ext cx="428057" cy="1219392"/>
          </a:xfrm>
          <a:prstGeom prst="line">
            <a:avLst/>
          </a:prstGeom>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8AE2E51A-F20C-49E8-85AB-99C6C8B9768F}"/>
              </a:ext>
            </a:extLst>
          </p:cNvPr>
          <p:cNvCxnSpPr>
            <a:cxnSpLocks/>
          </p:cNvCxnSpPr>
          <p:nvPr/>
        </p:nvCxnSpPr>
        <p:spPr>
          <a:xfrm>
            <a:off x="4104949" y="3109767"/>
            <a:ext cx="428359" cy="1795249"/>
          </a:xfrm>
          <a:prstGeom prst="line">
            <a:avLst/>
          </a:prstGeom>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FB1B49B5-0AF9-4A92-9E15-2F52930CF1A5}"/>
              </a:ext>
            </a:extLst>
          </p:cNvPr>
          <p:cNvCxnSpPr>
            <a:cxnSpLocks/>
            <a:stCxn id="36" idx="6"/>
            <a:endCxn id="44" idx="2"/>
          </p:cNvCxnSpPr>
          <p:nvPr/>
        </p:nvCxnSpPr>
        <p:spPr>
          <a:xfrm flipV="1">
            <a:off x="4091024" y="1942781"/>
            <a:ext cx="416848" cy="1799632"/>
          </a:xfrm>
          <a:prstGeom prst="line">
            <a:avLst/>
          </a:prstGeom>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2E3315E8-A79F-4A70-8B95-C360224A4571}"/>
              </a:ext>
            </a:extLst>
          </p:cNvPr>
          <p:cNvCxnSpPr>
            <a:cxnSpLocks/>
          </p:cNvCxnSpPr>
          <p:nvPr/>
        </p:nvCxnSpPr>
        <p:spPr>
          <a:xfrm>
            <a:off x="4081004" y="3753302"/>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A2C74DF8-DF33-42B6-B937-D7DF808D97A0}"/>
              </a:ext>
            </a:extLst>
          </p:cNvPr>
          <p:cNvCxnSpPr>
            <a:stCxn id="36" idx="6"/>
            <a:endCxn id="45" idx="2"/>
          </p:cNvCxnSpPr>
          <p:nvPr/>
        </p:nvCxnSpPr>
        <p:spPr>
          <a:xfrm flipV="1">
            <a:off x="4091024" y="2542427"/>
            <a:ext cx="416848" cy="1199986"/>
          </a:xfrm>
          <a:prstGeom prst="line">
            <a:avLst/>
          </a:prstGeom>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568BD19E-BD33-4944-A17E-8696190E8E0F}"/>
              </a:ext>
            </a:extLst>
          </p:cNvPr>
          <p:cNvCxnSpPr>
            <a:stCxn id="36" idx="6"/>
          </p:cNvCxnSpPr>
          <p:nvPr/>
        </p:nvCxnSpPr>
        <p:spPr>
          <a:xfrm flipV="1">
            <a:off x="4091024" y="3109767"/>
            <a:ext cx="412297" cy="632646"/>
          </a:xfrm>
          <a:prstGeom prst="line">
            <a:avLst/>
          </a:prstGeom>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C13F19EA-5E33-4E00-BAC3-0D1CA398410B}"/>
              </a:ext>
            </a:extLst>
          </p:cNvPr>
          <p:cNvCxnSpPr>
            <a:cxnSpLocks/>
            <a:stCxn id="36" idx="6"/>
          </p:cNvCxnSpPr>
          <p:nvPr/>
        </p:nvCxnSpPr>
        <p:spPr>
          <a:xfrm>
            <a:off x="4091024" y="3742413"/>
            <a:ext cx="412297" cy="10889"/>
          </a:xfrm>
          <a:prstGeom prst="line">
            <a:avLst/>
          </a:prstGeom>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B73C6AD6-FB79-4330-BCC0-269CE6AAD30B}"/>
              </a:ext>
            </a:extLst>
          </p:cNvPr>
          <p:cNvCxnSpPr>
            <a:cxnSpLocks/>
            <a:stCxn id="36" idx="6"/>
          </p:cNvCxnSpPr>
          <p:nvPr/>
        </p:nvCxnSpPr>
        <p:spPr>
          <a:xfrm>
            <a:off x="4091024" y="3742413"/>
            <a:ext cx="441982" cy="586746"/>
          </a:xfrm>
          <a:prstGeom prst="line">
            <a:avLst/>
          </a:prstGeom>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AF3E7794-B99B-450A-AE4D-9CA6F47869D2}"/>
              </a:ext>
            </a:extLst>
          </p:cNvPr>
          <p:cNvCxnSpPr>
            <a:cxnSpLocks/>
            <a:stCxn id="36" idx="6"/>
          </p:cNvCxnSpPr>
          <p:nvPr/>
        </p:nvCxnSpPr>
        <p:spPr>
          <a:xfrm>
            <a:off x="4091024" y="3742413"/>
            <a:ext cx="442284" cy="1162603"/>
          </a:xfrm>
          <a:prstGeom prst="line">
            <a:avLst/>
          </a:prstGeom>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9EDC7D59-2359-4DF5-8ED4-657FEAED5044}"/>
              </a:ext>
            </a:extLst>
          </p:cNvPr>
          <p:cNvCxnSpPr>
            <a:cxnSpLocks/>
          </p:cNvCxnSpPr>
          <p:nvPr/>
        </p:nvCxnSpPr>
        <p:spPr>
          <a:xfrm flipV="1">
            <a:off x="4116158" y="1969400"/>
            <a:ext cx="391714" cy="2359759"/>
          </a:xfrm>
          <a:prstGeom prst="line">
            <a:avLst/>
          </a:prstGeom>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8FD6306C-2136-4CCF-BEEA-F04257746245}"/>
              </a:ext>
            </a:extLst>
          </p:cNvPr>
          <p:cNvCxnSpPr>
            <a:cxnSpLocks/>
            <a:endCxn id="45" idx="2"/>
          </p:cNvCxnSpPr>
          <p:nvPr/>
        </p:nvCxnSpPr>
        <p:spPr>
          <a:xfrm flipV="1">
            <a:off x="4116158" y="2542427"/>
            <a:ext cx="391714" cy="1786732"/>
          </a:xfrm>
          <a:prstGeom prst="line">
            <a:avLst/>
          </a:prstGeom>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18370A0E-F479-4E88-979B-F1EE64A4CA3A}"/>
              </a:ext>
            </a:extLst>
          </p:cNvPr>
          <p:cNvCxnSpPr>
            <a:cxnSpLocks/>
            <a:endCxn id="46" idx="2"/>
          </p:cNvCxnSpPr>
          <p:nvPr/>
        </p:nvCxnSpPr>
        <p:spPr>
          <a:xfrm flipV="1">
            <a:off x="4116158" y="3118284"/>
            <a:ext cx="391714" cy="1210875"/>
          </a:xfrm>
          <a:prstGeom prst="line">
            <a:avLst/>
          </a:prstGeom>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A65FC215-BD14-48F7-8E10-A33A61047ED8}"/>
              </a:ext>
            </a:extLst>
          </p:cNvPr>
          <p:cNvCxnSpPr>
            <a:cxnSpLocks/>
            <a:stCxn id="37" idx="6"/>
          </p:cNvCxnSpPr>
          <p:nvPr/>
        </p:nvCxnSpPr>
        <p:spPr>
          <a:xfrm flipV="1">
            <a:off x="4112108" y="3753302"/>
            <a:ext cx="391213" cy="550180"/>
          </a:xfrm>
          <a:prstGeom prst="line">
            <a:avLst/>
          </a:prstGeom>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C13530C5-CD5D-4919-B47F-9A77F32042B7}"/>
              </a:ext>
            </a:extLst>
          </p:cNvPr>
          <p:cNvCxnSpPr>
            <a:cxnSpLocks/>
            <a:stCxn id="37" idx="6"/>
          </p:cNvCxnSpPr>
          <p:nvPr/>
        </p:nvCxnSpPr>
        <p:spPr>
          <a:xfrm flipV="1">
            <a:off x="4112108" y="3753302"/>
            <a:ext cx="391213" cy="550180"/>
          </a:xfrm>
          <a:prstGeom prst="line">
            <a:avLst/>
          </a:prstGeom>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CF7BF699-6E2B-4384-8325-0A014987DEB9}"/>
              </a:ext>
            </a:extLst>
          </p:cNvPr>
          <p:cNvCxnSpPr>
            <a:cxnSpLocks/>
            <a:stCxn id="37" idx="6"/>
          </p:cNvCxnSpPr>
          <p:nvPr/>
        </p:nvCxnSpPr>
        <p:spPr>
          <a:xfrm>
            <a:off x="4112108" y="4303482"/>
            <a:ext cx="420898" cy="25677"/>
          </a:xfrm>
          <a:prstGeom prst="line">
            <a:avLst/>
          </a:prstGeom>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9FF0D9CD-97EC-4536-9C53-10DF2FC090CB}"/>
              </a:ext>
            </a:extLst>
          </p:cNvPr>
          <p:cNvCxnSpPr>
            <a:cxnSpLocks/>
            <a:endCxn id="49" idx="2"/>
          </p:cNvCxnSpPr>
          <p:nvPr/>
        </p:nvCxnSpPr>
        <p:spPr>
          <a:xfrm>
            <a:off x="4116158" y="4329159"/>
            <a:ext cx="412798" cy="564968"/>
          </a:xfrm>
          <a:prstGeom prst="line">
            <a:avLst/>
          </a:prstGeom>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584E0FA0-0032-485F-94F9-E521782AFF1C}"/>
              </a:ext>
            </a:extLst>
          </p:cNvPr>
          <p:cNvCxnSpPr>
            <a:cxnSpLocks/>
            <a:stCxn id="38" idx="6"/>
            <a:endCxn id="44" idx="2"/>
          </p:cNvCxnSpPr>
          <p:nvPr/>
        </p:nvCxnSpPr>
        <p:spPr>
          <a:xfrm flipV="1">
            <a:off x="4112108" y="1942781"/>
            <a:ext cx="395764" cy="2951346"/>
          </a:xfrm>
          <a:prstGeom prst="line">
            <a:avLst/>
          </a:prstGeom>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CC2C6EF6-3EC6-480D-A1D4-760272F8523A}"/>
              </a:ext>
            </a:extLst>
          </p:cNvPr>
          <p:cNvCxnSpPr>
            <a:cxnSpLocks/>
            <a:stCxn id="38" idx="6"/>
            <a:endCxn id="45" idx="2"/>
          </p:cNvCxnSpPr>
          <p:nvPr/>
        </p:nvCxnSpPr>
        <p:spPr>
          <a:xfrm flipV="1">
            <a:off x="4112108" y="2542427"/>
            <a:ext cx="395764" cy="2351700"/>
          </a:xfrm>
          <a:prstGeom prst="line">
            <a:avLst/>
          </a:prstGeom>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5F41CCD2-ED5E-4F81-B21C-2076694AC26E}"/>
              </a:ext>
            </a:extLst>
          </p:cNvPr>
          <p:cNvCxnSpPr>
            <a:cxnSpLocks/>
            <a:stCxn id="38" idx="6"/>
            <a:endCxn id="46" idx="2"/>
          </p:cNvCxnSpPr>
          <p:nvPr/>
        </p:nvCxnSpPr>
        <p:spPr>
          <a:xfrm flipV="1">
            <a:off x="4112108" y="3118284"/>
            <a:ext cx="395764" cy="1775843"/>
          </a:xfrm>
          <a:prstGeom prst="line">
            <a:avLst/>
          </a:prstGeom>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22022A1A-8514-421A-8295-330F05D38C88}"/>
              </a:ext>
            </a:extLst>
          </p:cNvPr>
          <p:cNvCxnSpPr>
            <a:cxnSpLocks/>
          </p:cNvCxnSpPr>
          <p:nvPr/>
        </p:nvCxnSpPr>
        <p:spPr>
          <a:xfrm flipV="1">
            <a:off x="4116460" y="3753302"/>
            <a:ext cx="386861" cy="11517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DA1B756-7931-4EA2-B9BA-721C78F8A2A1}"/>
              </a:ext>
            </a:extLst>
          </p:cNvPr>
          <p:cNvCxnSpPr>
            <a:cxnSpLocks/>
            <a:stCxn id="38" idx="6"/>
          </p:cNvCxnSpPr>
          <p:nvPr/>
        </p:nvCxnSpPr>
        <p:spPr>
          <a:xfrm flipV="1">
            <a:off x="4112108" y="3753302"/>
            <a:ext cx="391213" cy="1140825"/>
          </a:xfrm>
          <a:prstGeom prst="line">
            <a:avLst/>
          </a:prstGeom>
        </p:spPr>
        <p:style>
          <a:lnRef idx="1">
            <a:schemeClr val="dk1"/>
          </a:lnRef>
          <a:fillRef idx="0">
            <a:schemeClr val="dk1"/>
          </a:fillRef>
          <a:effectRef idx="0">
            <a:schemeClr val="dk1"/>
          </a:effectRef>
          <a:fontRef idx="minor">
            <a:schemeClr val="tx1"/>
          </a:fontRef>
        </p:style>
      </p:cxnSp>
      <p:cxnSp>
        <p:nvCxnSpPr>
          <p:cNvPr id="102" name="Straight Connector 101">
            <a:extLst>
              <a:ext uri="{FF2B5EF4-FFF2-40B4-BE49-F238E27FC236}">
                <a16:creationId xmlns:a16="http://schemas.microsoft.com/office/drawing/2014/main" id="{DC4CCEE5-8681-4F25-8E92-0153F5BDCBDB}"/>
              </a:ext>
            </a:extLst>
          </p:cNvPr>
          <p:cNvCxnSpPr>
            <a:cxnSpLocks/>
            <a:stCxn id="38" idx="6"/>
          </p:cNvCxnSpPr>
          <p:nvPr/>
        </p:nvCxnSpPr>
        <p:spPr>
          <a:xfrm flipV="1">
            <a:off x="4112108" y="4329159"/>
            <a:ext cx="420898" cy="564968"/>
          </a:xfrm>
          <a:prstGeom prst="line">
            <a:avLst/>
          </a:prstGeom>
        </p:spPr>
        <p:style>
          <a:lnRef idx="1">
            <a:schemeClr val="dk1"/>
          </a:lnRef>
          <a:fillRef idx="0">
            <a:schemeClr val="dk1"/>
          </a:fillRef>
          <a:effectRef idx="0">
            <a:schemeClr val="dk1"/>
          </a:effectRef>
          <a:fontRef idx="minor">
            <a:schemeClr val="tx1"/>
          </a:fontRef>
        </p:style>
      </p:cxnSp>
      <p:cxnSp>
        <p:nvCxnSpPr>
          <p:cNvPr id="103" name="Straight Connector 102">
            <a:extLst>
              <a:ext uri="{FF2B5EF4-FFF2-40B4-BE49-F238E27FC236}">
                <a16:creationId xmlns:a16="http://schemas.microsoft.com/office/drawing/2014/main" id="{D007BBC1-B6C3-4A31-8BBA-EB5F9B9DE66E}"/>
              </a:ext>
            </a:extLst>
          </p:cNvPr>
          <p:cNvCxnSpPr>
            <a:cxnSpLocks/>
            <a:stCxn id="38" idx="6"/>
          </p:cNvCxnSpPr>
          <p:nvPr/>
        </p:nvCxnSpPr>
        <p:spPr>
          <a:xfrm>
            <a:off x="4112108" y="4894127"/>
            <a:ext cx="421200" cy="10889"/>
          </a:xfrm>
          <a:prstGeom prst="line">
            <a:avLst/>
          </a:prstGeom>
        </p:spPr>
        <p:style>
          <a:lnRef idx="1">
            <a:schemeClr val="dk1"/>
          </a:lnRef>
          <a:fillRef idx="0">
            <a:schemeClr val="dk1"/>
          </a:fillRef>
          <a:effectRef idx="0">
            <a:schemeClr val="dk1"/>
          </a:effectRef>
          <a:fontRef idx="minor">
            <a:schemeClr val="tx1"/>
          </a:fontRef>
        </p:style>
      </p:cxnSp>
      <p:sp>
        <p:nvSpPr>
          <p:cNvPr id="104" name="Oval 103">
            <a:extLst>
              <a:ext uri="{FF2B5EF4-FFF2-40B4-BE49-F238E27FC236}">
                <a16:creationId xmlns:a16="http://schemas.microsoft.com/office/drawing/2014/main" id="{B7403966-E5D4-4129-B02E-BC4C91AB4546}"/>
              </a:ext>
            </a:extLst>
          </p:cNvPr>
          <p:cNvSpPr/>
          <p:nvPr/>
        </p:nvSpPr>
        <p:spPr>
          <a:xfrm>
            <a:off x="5343040" y="2281882"/>
            <a:ext cx="405548" cy="4364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5" name="Oval 104">
            <a:extLst>
              <a:ext uri="{FF2B5EF4-FFF2-40B4-BE49-F238E27FC236}">
                <a16:creationId xmlns:a16="http://schemas.microsoft.com/office/drawing/2014/main" id="{B91757CA-5AE2-4026-B408-F3D21B9A2DAB}"/>
              </a:ext>
            </a:extLst>
          </p:cNvPr>
          <p:cNvSpPr/>
          <p:nvPr/>
        </p:nvSpPr>
        <p:spPr>
          <a:xfrm>
            <a:off x="5343040" y="2857739"/>
            <a:ext cx="405548" cy="4364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6" name="Oval 105">
            <a:extLst>
              <a:ext uri="{FF2B5EF4-FFF2-40B4-BE49-F238E27FC236}">
                <a16:creationId xmlns:a16="http://schemas.microsoft.com/office/drawing/2014/main" id="{AB62753F-523F-4967-B2E9-E232C2EF15B6}"/>
              </a:ext>
            </a:extLst>
          </p:cNvPr>
          <p:cNvSpPr/>
          <p:nvPr/>
        </p:nvSpPr>
        <p:spPr>
          <a:xfrm>
            <a:off x="5343040" y="3481868"/>
            <a:ext cx="405548" cy="4364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7" name="Oval 106">
            <a:extLst>
              <a:ext uri="{FF2B5EF4-FFF2-40B4-BE49-F238E27FC236}">
                <a16:creationId xmlns:a16="http://schemas.microsoft.com/office/drawing/2014/main" id="{C471BA81-0300-4C6A-B8F8-F0A9D79DB8C7}"/>
              </a:ext>
            </a:extLst>
          </p:cNvPr>
          <p:cNvSpPr/>
          <p:nvPr/>
        </p:nvSpPr>
        <p:spPr>
          <a:xfrm>
            <a:off x="5364124" y="4042937"/>
            <a:ext cx="405548" cy="4364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8" name="Oval 107">
            <a:extLst>
              <a:ext uri="{FF2B5EF4-FFF2-40B4-BE49-F238E27FC236}">
                <a16:creationId xmlns:a16="http://schemas.microsoft.com/office/drawing/2014/main" id="{E6F167FC-98C2-4D4E-A972-E97B73CE91BE}"/>
              </a:ext>
            </a:extLst>
          </p:cNvPr>
          <p:cNvSpPr/>
          <p:nvPr/>
        </p:nvSpPr>
        <p:spPr>
          <a:xfrm>
            <a:off x="5364124" y="4633582"/>
            <a:ext cx="405548" cy="4364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cxnSp>
        <p:nvCxnSpPr>
          <p:cNvPr id="114" name="Straight Connector 113">
            <a:extLst>
              <a:ext uri="{FF2B5EF4-FFF2-40B4-BE49-F238E27FC236}">
                <a16:creationId xmlns:a16="http://schemas.microsoft.com/office/drawing/2014/main" id="{35411CA1-D358-4CED-8EB5-A89C79617EDA}"/>
              </a:ext>
            </a:extLst>
          </p:cNvPr>
          <p:cNvCxnSpPr>
            <a:cxnSpLocks/>
          </p:cNvCxnSpPr>
          <p:nvPr/>
        </p:nvCxnSpPr>
        <p:spPr>
          <a:xfrm>
            <a:off x="4919959" y="1908510"/>
            <a:ext cx="416848" cy="0"/>
          </a:xfrm>
          <a:prstGeom prst="line">
            <a:avLst/>
          </a:prstGeom>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16287822-A097-45D1-80BF-6778472978D1}"/>
              </a:ext>
            </a:extLst>
          </p:cNvPr>
          <p:cNvCxnSpPr>
            <a:endCxn id="104" idx="2"/>
          </p:cNvCxnSpPr>
          <p:nvPr/>
        </p:nvCxnSpPr>
        <p:spPr>
          <a:xfrm>
            <a:off x="4926192" y="1927064"/>
            <a:ext cx="416848" cy="573027"/>
          </a:xfrm>
          <a:prstGeom prst="line">
            <a:avLst/>
          </a:prstGeom>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98F9BF7D-7E19-4AB5-A35E-BB5C3F01ED90}"/>
              </a:ext>
            </a:extLst>
          </p:cNvPr>
          <p:cNvCxnSpPr>
            <a:endCxn id="105" idx="2"/>
          </p:cNvCxnSpPr>
          <p:nvPr/>
        </p:nvCxnSpPr>
        <p:spPr>
          <a:xfrm>
            <a:off x="4926192" y="1927064"/>
            <a:ext cx="416848" cy="1148884"/>
          </a:xfrm>
          <a:prstGeom prst="line">
            <a:avLst/>
          </a:prstGeom>
        </p:spPr>
        <p:style>
          <a:lnRef idx="1">
            <a:schemeClr val="dk1"/>
          </a:lnRef>
          <a:fillRef idx="0">
            <a:schemeClr val="dk1"/>
          </a:fillRef>
          <a:effectRef idx="0">
            <a:schemeClr val="dk1"/>
          </a:effectRef>
          <a:fontRef idx="minor">
            <a:schemeClr val="tx1"/>
          </a:fontRef>
        </p:style>
      </p:cxnSp>
      <p:cxnSp>
        <p:nvCxnSpPr>
          <p:cNvPr id="118" name="Straight Connector 117">
            <a:extLst>
              <a:ext uri="{FF2B5EF4-FFF2-40B4-BE49-F238E27FC236}">
                <a16:creationId xmlns:a16="http://schemas.microsoft.com/office/drawing/2014/main" id="{7146DDA5-7B87-4F9F-AC4D-78E55034A5BA}"/>
              </a:ext>
            </a:extLst>
          </p:cNvPr>
          <p:cNvCxnSpPr>
            <a:endCxn id="106" idx="2"/>
          </p:cNvCxnSpPr>
          <p:nvPr/>
        </p:nvCxnSpPr>
        <p:spPr>
          <a:xfrm>
            <a:off x="4926192" y="1927064"/>
            <a:ext cx="416848" cy="1773013"/>
          </a:xfrm>
          <a:prstGeom prst="line">
            <a:avLst/>
          </a:prstGeom>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F3E24E63-2561-44EE-B737-6EBF16798AB1}"/>
              </a:ext>
            </a:extLst>
          </p:cNvPr>
          <p:cNvCxnSpPr>
            <a:cxnSpLocks/>
          </p:cNvCxnSpPr>
          <p:nvPr/>
        </p:nvCxnSpPr>
        <p:spPr>
          <a:xfrm>
            <a:off x="4926192" y="1927064"/>
            <a:ext cx="441982" cy="2359759"/>
          </a:xfrm>
          <a:prstGeom prst="line">
            <a:avLst/>
          </a:prstGeom>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C78CB534-6F37-4B7F-9436-F666644D02C3}"/>
              </a:ext>
            </a:extLst>
          </p:cNvPr>
          <p:cNvCxnSpPr>
            <a:cxnSpLocks/>
          </p:cNvCxnSpPr>
          <p:nvPr/>
        </p:nvCxnSpPr>
        <p:spPr>
          <a:xfrm>
            <a:off x="4926192" y="1927064"/>
            <a:ext cx="442284" cy="2935616"/>
          </a:xfrm>
          <a:prstGeom prst="line">
            <a:avLst/>
          </a:prstGeom>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72931A60-B201-451B-8991-6098236EFC17}"/>
              </a:ext>
            </a:extLst>
          </p:cNvPr>
          <p:cNvCxnSpPr>
            <a:cxnSpLocks/>
          </p:cNvCxnSpPr>
          <p:nvPr/>
        </p:nvCxnSpPr>
        <p:spPr>
          <a:xfrm flipV="1">
            <a:off x="4941043" y="1908510"/>
            <a:ext cx="395764" cy="609991"/>
          </a:xfrm>
          <a:prstGeom prst="line">
            <a:avLst/>
          </a:prstGeom>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17783436-8F1B-44ED-836E-A36C407E6417}"/>
              </a:ext>
            </a:extLst>
          </p:cNvPr>
          <p:cNvCxnSpPr>
            <a:endCxn id="104" idx="2"/>
          </p:cNvCxnSpPr>
          <p:nvPr/>
        </p:nvCxnSpPr>
        <p:spPr>
          <a:xfrm flipV="1">
            <a:off x="4947276" y="2500091"/>
            <a:ext cx="395764" cy="36964"/>
          </a:xfrm>
          <a:prstGeom prst="line">
            <a:avLst/>
          </a:prstGeom>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C0D66E9F-48F7-4F0B-B7C7-13A16010D77D}"/>
              </a:ext>
            </a:extLst>
          </p:cNvPr>
          <p:cNvCxnSpPr>
            <a:endCxn id="105" idx="2"/>
          </p:cNvCxnSpPr>
          <p:nvPr/>
        </p:nvCxnSpPr>
        <p:spPr>
          <a:xfrm>
            <a:off x="4947276" y="2537055"/>
            <a:ext cx="395764" cy="538893"/>
          </a:xfrm>
          <a:prstGeom prst="line">
            <a:avLst/>
          </a:prstGeom>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E82132A6-76A9-4CE5-A3A0-5859D15F2202}"/>
              </a:ext>
            </a:extLst>
          </p:cNvPr>
          <p:cNvCxnSpPr/>
          <p:nvPr/>
        </p:nvCxnSpPr>
        <p:spPr>
          <a:xfrm>
            <a:off x="4952530" y="2543481"/>
            <a:ext cx="391213" cy="1173911"/>
          </a:xfrm>
          <a:prstGeom prst="line">
            <a:avLst/>
          </a:prstGeom>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92991599-CBB2-41BA-AFA8-277AB07C09C4}"/>
              </a:ext>
            </a:extLst>
          </p:cNvPr>
          <p:cNvCxnSpPr>
            <a:endCxn id="107" idx="2"/>
          </p:cNvCxnSpPr>
          <p:nvPr/>
        </p:nvCxnSpPr>
        <p:spPr>
          <a:xfrm>
            <a:off x="4947276" y="2537055"/>
            <a:ext cx="416848" cy="1724091"/>
          </a:xfrm>
          <a:prstGeom prst="line">
            <a:avLst/>
          </a:prstGeom>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CD4FA337-1586-473F-9108-FCE9C499B905}"/>
              </a:ext>
            </a:extLst>
          </p:cNvPr>
          <p:cNvCxnSpPr>
            <a:cxnSpLocks/>
          </p:cNvCxnSpPr>
          <p:nvPr/>
        </p:nvCxnSpPr>
        <p:spPr>
          <a:xfrm>
            <a:off x="4947276" y="2537055"/>
            <a:ext cx="421200" cy="2325625"/>
          </a:xfrm>
          <a:prstGeom prst="line">
            <a:avLst/>
          </a:prstGeom>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4BFA5486-38C6-41CC-A94F-E3AE57187ACB}"/>
              </a:ext>
            </a:extLst>
          </p:cNvPr>
          <p:cNvCxnSpPr>
            <a:cxnSpLocks/>
          </p:cNvCxnSpPr>
          <p:nvPr/>
        </p:nvCxnSpPr>
        <p:spPr>
          <a:xfrm flipV="1">
            <a:off x="4933884" y="1908510"/>
            <a:ext cx="402923" cy="1140367"/>
          </a:xfrm>
          <a:prstGeom prst="line">
            <a:avLst/>
          </a:prstGeom>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5E445D4E-3004-43D4-BB80-9405A67D02FD}"/>
              </a:ext>
            </a:extLst>
          </p:cNvPr>
          <p:cNvCxnSpPr>
            <a:endCxn id="104" idx="2"/>
          </p:cNvCxnSpPr>
          <p:nvPr/>
        </p:nvCxnSpPr>
        <p:spPr>
          <a:xfrm flipV="1">
            <a:off x="4940117" y="2500091"/>
            <a:ext cx="402923" cy="567340"/>
          </a:xfrm>
          <a:prstGeom prst="line">
            <a:avLst/>
          </a:prstGeom>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F170D50D-E359-48C8-B791-78C606E7E448}"/>
              </a:ext>
            </a:extLst>
          </p:cNvPr>
          <p:cNvCxnSpPr>
            <a:endCxn id="105" idx="2"/>
          </p:cNvCxnSpPr>
          <p:nvPr/>
        </p:nvCxnSpPr>
        <p:spPr>
          <a:xfrm>
            <a:off x="4940117" y="3067431"/>
            <a:ext cx="402923" cy="8517"/>
          </a:xfrm>
          <a:prstGeom prst="line">
            <a:avLst/>
          </a:prstGeom>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65DF3AE9-E5A0-4433-B57A-BE355BD768C2}"/>
              </a:ext>
            </a:extLst>
          </p:cNvPr>
          <p:cNvCxnSpPr/>
          <p:nvPr/>
        </p:nvCxnSpPr>
        <p:spPr>
          <a:xfrm>
            <a:off x="4945371" y="3073857"/>
            <a:ext cx="398372" cy="643535"/>
          </a:xfrm>
          <a:prstGeom prst="line">
            <a:avLst/>
          </a:prstGeom>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AE1F4AB0-0DB0-4A07-9EEE-F3D2CBB6D23D}"/>
              </a:ext>
            </a:extLst>
          </p:cNvPr>
          <p:cNvCxnSpPr>
            <a:cxnSpLocks/>
          </p:cNvCxnSpPr>
          <p:nvPr/>
        </p:nvCxnSpPr>
        <p:spPr>
          <a:xfrm>
            <a:off x="4940117" y="3067431"/>
            <a:ext cx="428057" cy="1219392"/>
          </a:xfrm>
          <a:prstGeom prst="line">
            <a:avLst/>
          </a:prstGeom>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60BFC0EF-4FF3-45B2-81C8-82944A078CDE}"/>
              </a:ext>
            </a:extLst>
          </p:cNvPr>
          <p:cNvCxnSpPr>
            <a:cxnSpLocks/>
          </p:cNvCxnSpPr>
          <p:nvPr/>
        </p:nvCxnSpPr>
        <p:spPr>
          <a:xfrm>
            <a:off x="4940117" y="3067431"/>
            <a:ext cx="428359" cy="1795249"/>
          </a:xfrm>
          <a:prstGeom prst="line">
            <a:avLst/>
          </a:prstGeom>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C78126F7-C231-4EE2-904C-8852819C60CA}"/>
              </a:ext>
            </a:extLst>
          </p:cNvPr>
          <p:cNvCxnSpPr>
            <a:cxnSpLocks/>
          </p:cNvCxnSpPr>
          <p:nvPr/>
        </p:nvCxnSpPr>
        <p:spPr>
          <a:xfrm flipV="1">
            <a:off x="4931446" y="1906871"/>
            <a:ext cx="416848" cy="1799632"/>
          </a:xfrm>
          <a:prstGeom prst="line">
            <a:avLst/>
          </a:prstGeom>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BF759DE9-327B-465E-97C8-1288DD0D5A10}"/>
              </a:ext>
            </a:extLst>
          </p:cNvPr>
          <p:cNvCxnSpPr>
            <a:cxnSpLocks/>
          </p:cNvCxnSpPr>
          <p:nvPr/>
        </p:nvCxnSpPr>
        <p:spPr>
          <a:xfrm>
            <a:off x="4921426" y="3717392"/>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58320136-CAF0-4AAF-B876-66AE46393F6A}"/>
              </a:ext>
            </a:extLst>
          </p:cNvPr>
          <p:cNvCxnSpPr>
            <a:endCxn id="104" idx="2"/>
          </p:cNvCxnSpPr>
          <p:nvPr/>
        </p:nvCxnSpPr>
        <p:spPr>
          <a:xfrm flipV="1">
            <a:off x="4926192" y="2500091"/>
            <a:ext cx="416848" cy="1199986"/>
          </a:xfrm>
          <a:prstGeom prst="line">
            <a:avLst/>
          </a:prstGeom>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3EDA8B2A-47E7-48D7-BC12-629E5EE49B57}"/>
              </a:ext>
            </a:extLst>
          </p:cNvPr>
          <p:cNvCxnSpPr/>
          <p:nvPr/>
        </p:nvCxnSpPr>
        <p:spPr>
          <a:xfrm flipV="1">
            <a:off x="4931446" y="3073857"/>
            <a:ext cx="412297" cy="632646"/>
          </a:xfrm>
          <a:prstGeom prst="line">
            <a:avLst/>
          </a:prstGeom>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7470BCBC-8E93-4C87-85AA-FBDFCDB888E9}"/>
              </a:ext>
            </a:extLst>
          </p:cNvPr>
          <p:cNvCxnSpPr/>
          <p:nvPr/>
        </p:nvCxnSpPr>
        <p:spPr>
          <a:xfrm>
            <a:off x="4931446" y="3706503"/>
            <a:ext cx="412297" cy="10889"/>
          </a:xfrm>
          <a:prstGeom prst="line">
            <a:avLst/>
          </a:prstGeom>
        </p:spPr>
        <p:style>
          <a:lnRef idx="1">
            <a:schemeClr val="dk1"/>
          </a:lnRef>
          <a:fillRef idx="0">
            <a:schemeClr val="dk1"/>
          </a:fillRef>
          <a:effectRef idx="0">
            <a:schemeClr val="dk1"/>
          </a:effectRef>
          <a:fontRef idx="minor">
            <a:schemeClr val="tx1"/>
          </a:fontRef>
        </p:style>
      </p:cxnSp>
      <p:cxnSp>
        <p:nvCxnSpPr>
          <p:cNvPr id="140" name="Straight Connector 139">
            <a:extLst>
              <a:ext uri="{FF2B5EF4-FFF2-40B4-BE49-F238E27FC236}">
                <a16:creationId xmlns:a16="http://schemas.microsoft.com/office/drawing/2014/main" id="{F6D87182-02C1-4D53-8C07-1FEF9DA7118A}"/>
              </a:ext>
            </a:extLst>
          </p:cNvPr>
          <p:cNvCxnSpPr>
            <a:cxnSpLocks/>
          </p:cNvCxnSpPr>
          <p:nvPr/>
        </p:nvCxnSpPr>
        <p:spPr>
          <a:xfrm>
            <a:off x="4926192" y="3700077"/>
            <a:ext cx="441982" cy="586746"/>
          </a:xfrm>
          <a:prstGeom prst="line">
            <a:avLst/>
          </a:prstGeom>
        </p:spPr>
        <p:style>
          <a:lnRef idx="1">
            <a:schemeClr val="dk1"/>
          </a:lnRef>
          <a:fillRef idx="0">
            <a:schemeClr val="dk1"/>
          </a:fillRef>
          <a:effectRef idx="0">
            <a:schemeClr val="dk1"/>
          </a:effectRef>
          <a:fontRef idx="minor">
            <a:schemeClr val="tx1"/>
          </a:fontRef>
        </p:style>
      </p:cxnSp>
      <p:cxnSp>
        <p:nvCxnSpPr>
          <p:cNvPr id="141" name="Straight Connector 140">
            <a:extLst>
              <a:ext uri="{FF2B5EF4-FFF2-40B4-BE49-F238E27FC236}">
                <a16:creationId xmlns:a16="http://schemas.microsoft.com/office/drawing/2014/main" id="{DD08DF19-229E-49D9-8763-0947CCE850D8}"/>
              </a:ext>
            </a:extLst>
          </p:cNvPr>
          <p:cNvCxnSpPr>
            <a:cxnSpLocks/>
          </p:cNvCxnSpPr>
          <p:nvPr/>
        </p:nvCxnSpPr>
        <p:spPr>
          <a:xfrm>
            <a:off x="4926192" y="3700077"/>
            <a:ext cx="442284" cy="1162603"/>
          </a:xfrm>
          <a:prstGeom prst="line">
            <a:avLst/>
          </a:prstGeom>
        </p:spPr>
        <p:style>
          <a:lnRef idx="1">
            <a:schemeClr val="dk1"/>
          </a:lnRef>
          <a:fillRef idx="0">
            <a:schemeClr val="dk1"/>
          </a:fillRef>
          <a:effectRef idx="0">
            <a:schemeClr val="dk1"/>
          </a:effectRef>
          <a:fontRef idx="minor">
            <a:schemeClr val="tx1"/>
          </a:fontRef>
        </p:style>
      </p:cxnSp>
      <p:cxnSp>
        <p:nvCxnSpPr>
          <p:cNvPr id="142" name="Straight Connector 141">
            <a:extLst>
              <a:ext uri="{FF2B5EF4-FFF2-40B4-BE49-F238E27FC236}">
                <a16:creationId xmlns:a16="http://schemas.microsoft.com/office/drawing/2014/main" id="{E8D490E3-60DB-4245-9DEF-37E4BE12C076}"/>
              </a:ext>
            </a:extLst>
          </p:cNvPr>
          <p:cNvCxnSpPr>
            <a:cxnSpLocks/>
          </p:cNvCxnSpPr>
          <p:nvPr/>
        </p:nvCxnSpPr>
        <p:spPr>
          <a:xfrm flipV="1">
            <a:off x="4945093" y="1908510"/>
            <a:ext cx="391714" cy="2359759"/>
          </a:xfrm>
          <a:prstGeom prst="line">
            <a:avLst/>
          </a:prstGeom>
        </p:spPr>
        <p:style>
          <a:lnRef idx="1">
            <a:schemeClr val="dk1"/>
          </a:lnRef>
          <a:fillRef idx="0">
            <a:schemeClr val="dk1"/>
          </a:fillRef>
          <a:effectRef idx="0">
            <a:schemeClr val="dk1"/>
          </a:effectRef>
          <a:fontRef idx="minor">
            <a:schemeClr val="tx1"/>
          </a:fontRef>
        </p:style>
      </p:cxnSp>
      <p:cxnSp>
        <p:nvCxnSpPr>
          <p:cNvPr id="143" name="Straight Connector 142">
            <a:extLst>
              <a:ext uri="{FF2B5EF4-FFF2-40B4-BE49-F238E27FC236}">
                <a16:creationId xmlns:a16="http://schemas.microsoft.com/office/drawing/2014/main" id="{2B7F82B4-B76F-4834-B45B-22E88F03E9FF}"/>
              </a:ext>
            </a:extLst>
          </p:cNvPr>
          <p:cNvCxnSpPr>
            <a:endCxn id="104" idx="2"/>
          </p:cNvCxnSpPr>
          <p:nvPr/>
        </p:nvCxnSpPr>
        <p:spPr>
          <a:xfrm flipV="1">
            <a:off x="4951326" y="2500091"/>
            <a:ext cx="391714" cy="1786732"/>
          </a:xfrm>
          <a:prstGeom prst="line">
            <a:avLst/>
          </a:prstGeom>
        </p:spPr>
        <p:style>
          <a:lnRef idx="1">
            <a:schemeClr val="dk1"/>
          </a:lnRef>
          <a:fillRef idx="0">
            <a:schemeClr val="dk1"/>
          </a:fillRef>
          <a:effectRef idx="0">
            <a:schemeClr val="dk1"/>
          </a:effectRef>
          <a:fontRef idx="minor">
            <a:schemeClr val="tx1"/>
          </a:fontRef>
        </p:style>
      </p:cxnSp>
      <p:cxnSp>
        <p:nvCxnSpPr>
          <p:cNvPr id="144" name="Straight Connector 143">
            <a:extLst>
              <a:ext uri="{FF2B5EF4-FFF2-40B4-BE49-F238E27FC236}">
                <a16:creationId xmlns:a16="http://schemas.microsoft.com/office/drawing/2014/main" id="{2DF540CE-A0D4-41CD-B555-6973B5743858}"/>
              </a:ext>
            </a:extLst>
          </p:cNvPr>
          <p:cNvCxnSpPr>
            <a:endCxn id="105" idx="2"/>
          </p:cNvCxnSpPr>
          <p:nvPr/>
        </p:nvCxnSpPr>
        <p:spPr>
          <a:xfrm flipV="1">
            <a:off x="4951326" y="3075948"/>
            <a:ext cx="391714" cy="1210875"/>
          </a:xfrm>
          <a:prstGeom prst="line">
            <a:avLst/>
          </a:prstGeom>
        </p:spPr>
        <p:style>
          <a:lnRef idx="1">
            <a:schemeClr val="dk1"/>
          </a:lnRef>
          <a:fillRef idx="0">
            <a:schemeClr val="dk1"/>
          </a:fillRef>
          <a:effectRef idx="0">
            <a:schemeClr val="dk1"/>
          </a:effectRef>
          <a:fontRef idx="minor">
            <a:schemeClr val="tx1"/>
          </a:fontRef>
        </p:style>
      </p:cxnSp>
      <p:cxnSp>
        <p:nvCxnSpPr>
          <p:cNvPr id="145" name="Straight Connector 144">
            <a:extLst>
              <a:ext uri="{FF2B5EF4-FFF2-40B4-BE49-F238E27FC236}">
                <a16:creationId xmlns:a16="http://schemas.microsoft.com/office/drawing/2014/main" id="{C386A158-F907-45E4-A2BC-AB4A07B1F1D7}"/>
              </a:ext>
            </a:extLst>
          </p:cNvPr>
          <p:cNvCxnSpPr/>
          <p:nvPr/>
        </p:nvCxnSpPr>
        <p:spPr>
          <a:xfrm flipV="1">
            <a:off x="4952530" y="3717392"/>
            <a:ext cx="391213" cy="550180"/>
          </a:xfrm>
          <a:prstGeom prst="line">
            <a:avLst/>
          </a:prstGeom>
        </p:spPr>
        <p:style>
          <a:lnRef idx="1">
            <a:schemeClr val="dk1"/>
          </a:lnRef>
          <a:fillRef idx="0">
            <a:schemeClr val="dk1"/>
          </a:fillRef>
          <a:effectRef idx="0">
            <a:schemeClr val="dk1"/>
          </a:effectRef>
          <a:fontRef idx="minor">
            <a:schemeClr val="tx1"/>
          </a:fontRef>
        </p:style>
      </p:cxnSp>
      <p:cxnSp>
        <p:nvCxnSpPr>
          <p:cNvPr id="146" name="Straight Connector 145">
            <a:extLst>
              <a:ext uri="{FF2B5EF4-FFF2-40B4-BE49-F238E27FC236}">
                <a16:creationId xmlns:a16="http://schemas.microsoft.com/office/drawing/2014/main" id="{354FF97E-0E1C-4F5E-987B-7B733B157D87}"/>
              </a:ext>
            </a:extLst>
          </p:cNvPr>
          <p:cNvCxnSpPr/>
          <p:nvPr/>
        </p:nvCxnSpPr>
        <p:spPr>
          <a:xfrm flipV="1">
            <a:off x="4952530" y="3717392"/>
            <a:ext cx="391213" cy="550180"/>
          </a:xfrm>
          <a:prstGeom prst="line">
            <a:avLst/>
          </a:prstGeom>
        </p:spPr>
        <p:style>
          <a:lnRef idx="1">
            <a:schemeClr val="dk1"/>
          </a:lnRef>
          <a:fillRef idx="0">
            <a:schemeClr val="dk1"/>
          </a:fillRef>
          <a:effectRef idx="0">
            <a:schemeClr val="dk1"/>
          </a:effectRef>
          <a:fontRef idx="minor">
            <a:schemeClr val="tx1"/>
          </a:fontRef>
        </p:style>
      </p:cxnSp>
      <p:cxnSp>
        <p:nvCxnSpPr>
          <p:cNvPr id="147" name="Straight Connector 146">
            <a:extLst>
              <a:ext uri="{FF2B5EF4-FFF2-40B4-BE49-F238E27FC236}">
                <a16:creationId xmlns:a16="http://schemas.microsoft.com/office/drawing/2014/main" id="{5B99A1B9-135B-4806-9305-DA0F4E6852B8}"/>
              </a:ext>
            </a:extLst>
          </p:cNvPr>
          <p:cNvCxnSpPr>
            <a:cxnSpLocks/>
          </p:cNvCxnSpPr>
          <p:nvPr/>
        </p:nvCxnSpPr>
        <p:spPr>
          <a:xfrm>
            <a:off x="4947276" y="4261146"/>
            <a:ext cx="420898" cy="25677"/>
          </a:xfrm>
          <a:prstGeom prst="line">
            <a:avLst/>
          </a:prstGeom>
        </p:spPr>
        <p:style>
          <a:lnRef idx="1">
            <a:schemeClr val="dk1"/>
          </a:lnRef>
          <a:fillRef idx="0">
            <a:schemeClr val="dk1"/>
          </a:fillRef>
          <a:effectRef idx="0">
            <a:schemeClr val="dk1"/>
          </a:effectRef>
          <a:fontRef idx="minor">
            <a:schemeClr val="tx1"/>
          </a:fontRef>
        </p:style>
      </p:cxnSp>
      <p:cxnSp>
        <p:nvCxnSpPr>
          <p:cNvPr id="148" name="Straight Connector 147">
            <a:extLst>
              <a:ext uri="{FF2B5EF4-FFF2-40B4-BE49-F238E27FC236}">
                <a16:creationId xmlns:a16="http://schemas.microsoft.com/office/drawing/2014/main" id="{B94EDF9B-376D-4055-8C82-DC854F6A4B0F}"/>
              </a:ext>
            </a:extLst>
          </p:cNvPr>
          <p:cNvCxnSpPr>
            <a:endCxn id="108" idx="2"/>
          </p:cNvCxnSpPr>
          <p:nvPr/>
        </p:nvCxnSpPr>
        <p:spPr>
          <a:xfrm>
            <a:off x="4951326" y="4286823"/>
            <a:ext cx="412798" cy="564968"/>
          </a:xfrm>
          <a:prstGeom prst="line">
            <a:avLst/>
          </a:prstGeom>
        </p:spPr>
        <p:style>
          <a:lnRef idx="1">
            <a:schemeClr val="dk1"/>
          </a:lnRef>
          <a:fillRef idx="0">
            <a:schemeClr val="dk1"/>
          </a:fillRef>
          <a:effectRef idx="0">
            <a:schemeClr val="dk1"/>
          </a:effectRef>
          <a:fontRef idx="minor">
            <a:schemeClr val="tx1"/>
          </a:fontRef>
        </p:style>
      </p:cxnSp>
      <p:cxnSp>
        <p:nvCxnSpPr>
          <p:cNvPr id="149" name="Straight Connector 148">
            <a:extLst>
              <a:ext uri="{FF2B5EF4-FFF2-40B4-BE49-F238E27FC236}">
                <a16:creationId xmlns:a16="http://schemas.microsoft.com/office/drawing/2014/main" id="{5978904B-7836-459A-B162-AF1863ABB67E}"/>
              </a:ext>
            </a:extLst>
          </p:cNvPr>
          <p:cNvCxnSpPr/>
          <p:nvPr/>
        </p:nvCxnSpPr>
        <p:spPr>
          <a:xfrm flipV="1">
            <a:off x="4952530" y="1906871"/>
            <a:ext cx="395764" cy="2951346"/>
          </a:xfrm>
          <a:prstGeom prst="line">
            <a:avLst/>
          </a:prstGeom>
        </p:spPr>
        <p:style>
          <a:lnRef idx="1">
            <a:schemeClr val="dk1"/>
          </a:lnRef>
          <a:fillRef idx="0">
            <a:schemeClr val="dk1"/>
          </a:fillRef>
          <a:effectRef idx="0">
            <a:schemeClr val="dk1"/>
          </a:effectRef>
          <a:fontRef idx="minor">
            <a:schemeClr val="tx1"/>
          </a:fontRef>
        </p:style>
      </p:cxnSp>
      <p:cxnSp>
        <p:nvCxnSpPr>
          <p:cNvPr id="150" name="Straight Connector 149">
            <a:extLst>
              <a:ext uri="{FF2B5EF4-FFF2-40B4-BE49-F238E27FC236}">
                <a16:creationId xmlns:a16="http://schemas.microsoft.com/office/drawing/2014/main" id="{CC411BAC-9776-49FB-8BD6-C3427DB494B0}"/>
              </a:ext>
            </a:extLst>
          </p:cNvPr>
          <p:cNvCxnSpPr>
            <a:endCxn id="104" idx="2"/>
          </p:cNvCxnSpPr>
          <p:nvPr/>
        </p:nvCxnSpPr>
        <p:spPr>
          <a:xfrm flipV="1">
            <a:off x="4947276" y="2500091"/>
            <a:ext cx="395764" cy="2351700"/>
          </a:xfrm>
          <a:prstGeom prst="line">
            <a:avLst/>
          </a:prstGeom>
        </p:spPr>
        <p:style>
          <a:lnRef idx="1">
            <a:schemeClr val="dk1"/>
          </a:lnRef>
          <a:fillRef idx="0">
            <a:schemeClr val="dk1"/>
          </a:fillRef>
          <a:effectRef idx="0">
            <a:schemeClr val="dk1"/>
          </a:effectRef>
          <a:fontRef idx="minor">
            <a:schemeClr val="tx1"/>
          </a:fontRef>
        </p:style>
      </p:cxnSp>
      <p:cxnSp>
        <p:nvCxnSpPr>
          <p:cNvPr id="151" name="Straight Connector 150">
            <a:extLst>
              <a:ext uri="{FF2B5EF4-FFF2-40B4-BE49-F238E27FC236}">
                <a16:creationId xmlns:a16="http://schemas.microsoft.com/office/drawing/2014/main" id="{38C833BF-4C53-489F-9E3B-816D712C50FE}"/>
              </a:ext>
            </a:extLst>
          </p:cNvPr>
          <p:cNvCxnSpPr>
            <a:endCxn id="105" idx="2"/>
          </p:cNvCxnSpPr>
          <p:nvPr/>
        </p:nvCxnSpPr>
        <p:spPr>
          <a:xfrm flipV="1">
            <a:off x="4947276" y="3075948"/>
            <a:ext cx="395764" cy="1775843"/>
          </a:xfrm>
          <a:prstGeom prst="line">
            <a:avLst/>
          </a:prstGeom>
        </p:spPr>
        <p:style>
          <a:lnRef idx="1">
            <a:schemeClr val="dk1"/>
          </a:lnRef>
          <a:fillRef idx="0">
            <a:schemeClr val="dk1"/>
          </a:fillRef>
          <a:effectRef idx="0">
            <a:schemeClr val="dk1"/>
          </a:effectRef>
          <a:fontRef idx="minor">
            <a:schemeClr val="tx1"/>
          </a:fontRef>
        </p:style>
      </p:cxnSp>
      <p:cxnSp>
        <p:nvCxnSpPr>
          <p:cNvPr id="152" name="Straight Connector 151">
            <a:extLst>
              <a:ext uri="{FF2B5EF4-FFF2-40B4-BE49-F238E27FC236}">
                <a16:creationId xmlns:a16="http://schemas.microsoft.com/office/drawing/2014/main" id="{F9F6E5B2-8F41-40CA-8F91-6CAE218E2D10}"/>
              </a:ext>
            </a:extLst>
          </p:cNvPr>
          <p:cNvCxnSpPr/>
          <p:nvPr/>
        </p:nvCxnSpPr>
        <p:spPr>
          <a:xfrm flipV="1">
            <a:off x="4956882" y="3717392"/>
            <a:ext cx="386861" cy="11517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5919A83A-7575-4BDA-B5EF-3C5BB8106C1D}"/>
              </a:ext>
            </a:extLst>
          </p:cNvPr>
          <p:cNvCxnSpPr/>
          <p:nvPr/>
        </p:nvCxnSpPr>
        <p:spPr>
          <a:xfrm flipV="1">
            <a:off x="4952530" y="3717392"/>
            <a:ext cx="391213" cy="1140825"/>
          </a:xfrm>
          <a:prstGeom prst="line">
            <a:avLst/>
          </a:prstGeom>
        </p:spPr>
        <p:style>
          <a:lnRef idx="1">
            <a:schemeClr val="dk1"/>
          </a:lnRef>
          <a:fillRef idx="0">
            <a:schemeClr val="dk1"/>
          </a:fillRef>
          <a:effectRef idx="0">
            <a:schemeClr val="dk1"/>
          </a:effectRef>
          <a:fontRef idx="minor">
            <a:schemeClr val="tx1"/>
          </a:fontRef>
        </p:style>
      </p:cxnSp>
      <p:cxnSp>
        <p:nvCxnSpPr>
          <p:cNvPr id="154" name="Straight Connector 153">
            <a:extLst>
              <a:ext uri="{FF2B5EF4-FFF2-40B4-BE49-F238E27FC236}">
                <a16:creationId xmlns:a16="http://schemas.microsoft.com/office/drawing/2014/main" id="{BA193C48-A345-4A0F-97BF-7385B940EB3A}"/>
              </a:ext>
            </a:extLst>
          </p:cNvPr>
          <p:cNvCxnSpPr>
            <a:cxnSpLocks/>
          </p:cNvCxnSpPr>
          <p:nvPr/>
        </p:nvCxnSpPr>
        <p:spPr>
          <a:xfrm flipV="1">
            <a:off x="4947276" y="4286823"/>
            <a:ext cx="420898" cy="564968"/>
          </a:xfrm>
          <a:prstGeom prst="line">
            <a:avLst/>
          </a:prstGeom>
        </p:spPr>
        <p:style>
          <a:lnRef idx="1">
            <a:schemeClr val="dk1"/>
          </a:lnRef>
          <a:fillRef idx="0">
            <a:schemeClr val="dk1"/>
          </a:fillRef>
          <a:effectRef idx="0">
            <a:schemeClr val="dk1"/>
          </a:effectRef>
          <a:fontRef idx="minor">
            <a:schemeClr val="tx1"/>
          </a:fontRef>
        </p:style>
      </p:cxnSp>
      <p:cxnSp>
        <p:nvCxnSpPr>
          <p:cNvPr id="155" name="Straight Connector 154">
            <a:extLst>
              <a:ext uri="{FF2B5EF4-FFF2-40B4-BE49-F238E27FC236}">
                <a16:creationId xmlns:a16="http://schemas.microsoft.com/office/drawing/2014/main" id="{4E94F881-D9FD-42CB-97FF-A72C695FD88C}"/>
              </a:ext>
            </a:extLst>
          </p:cNvPr>
          <p:cNvCxnSpPr>
            <a:cxnSpLocks/>
          </p:cNvCxnSpPr>
          <p:nvPr/>
        </p:nvCxnSpPr>
        <p:spPr>
          <a:xfrm>
            <a:off x="4947276" y="4851791"/>
            <a:ext cx="421200" cy="10889"/>
          </a:xfrm>
          <a:prstGeom prst="line">
            <a:avLst/>
          </a:prstGeom>
        </p:spPr>
        <p:style>
          <a:lnRef idx="1">
            <a:schemeClr val="dk1"/>
          </a:lnRef>
          <a:fillRef idx="0">
            <a:schemeClr val="dk1"/>
          </a:fillRef>
          <a:effectRef idx="0">
            <a:schemeClr val="dk1"/>
          </a:effectRef>
          <a:fontRef idx="minor">
            <a:schemeClr val="tx1"/>
          </a:fontRef>
        </p:style>
      </p:cxnSp>
      <p:sp>
        <p:nvSpPr>
          <p:cNvPr id="158" name="Oval 157">
            <a:extLst>
              <a:ext uri="{FF2B5EF4-FFF2-40B4-BE49-F238E27FC236}">
                <a16:creationId xmlns:a16="http://schemas.microsoft.com/office/drawing/2014/main" id="{4E9E72C3-CBE3-419A-AA54-FFA7BC58F43B}"/>
              </a:ext>
            </a:extLst>
          </p:cNvPr>
          <p:cNvSpPr/>
          <p:nvPr/>
        </p:nvSpPr>
        <p:spPr>
          <a:xfrm>
            <a:off x="6177858" y="2281882"/>
            <a:ext cx="405548" cy="4364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9" name="Oval 158">
            <a:extLst>
              <a:ext uri="{FF2B5EF4-FFF2-40B4-BE49-F238E27FC236}">
                <a16:creationId xmlns:a16="http://schemas.microsoft.com/office/drawing/2014/main" id="{18302C82-C99F-4A81-B6C2-E8B7ABD59122}"/>
              </a:ext>
            </a:extLst>
          </p:cNvPr>
          <p:cNvSpPr/>
          <p:nvPr/>
        </p:nvSpPr>
        <p:spPr>
          <a:xfrm>
            <a:off x="6177858" y="2857739"/>
            <a:ext cx="405548" cy="4364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60" name="Oval 159">
            <a:extLst>
              <a:ext uri="{FF2B5EF4-FFF2-40B4-BE49-F238E27FC236}">
                <a16:creationId xmlns:a16="http://schemas.microsoft.com/office/drawing/2014/main" id="{3D480CAF-40A8-4EC0-A43F-76D5283FEFC6}"/>
              </a:ext>
            </a:extLst>
          </p:cNvPr>
          <p:cNvSpPr/>
          <p:nvPr/>
        </p:nvSpPr>
        <p:spPr>
          <a:xfrm>
            <a:off x="6177858" y="3481868"/>
            <a:ext cx="405548" cy="4364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61" name="Oval 160">
            <a:extLst>
              <a:ext uri="{FF2B5EF4-FFF2-40B4-BE49-F238E27FC236}">
                <a16:creationId xmlns:a16="http://schemas.microsoft.com/office/drawing/2014/main" id="{1EEEC11D-010C-43EF-A4BC-C950F3AB3263}"/>
              </a:ext>
            </a:extLst>
          </p:cNvPr>
          <p:cNvSpPr/>
          <p:nvPr/>
        </p:nvSpPr>
        <p:spPr>
          <a:xfrm>
            <a:off x="6198942" y="4042937"/>
            <a:ext cx="405548" cy="4364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62" name="Oval 161">
            <a:extLst>
              <a:ext uri="{FF2B5EF4-FFF2-40B4-BE49-F238E27FC236}">
                <a16:creationId xmlns:a16="http://schemas.microsoft.com/office/drawing/2014/main" id="{B5E38327-94F8-4DD7-8209-30775B540065}"/>
              </a:ext>
            </a:extLst>
          </p:cNvPr>
          <p:cNvSpPr/>
          <p:nvPr/>
        </p:nvSpPr>
        <p:spPr>
          <a:xfrm>
            <a:off x="6198942" y="4633582"/>
            <a:ext cx="405548" cy="4364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cxnSp>
        <p:nvCxnSpPr>
          <p:cNvPr id="168" name="Straight Connector 167">
            <a:extLst>
              <a:ext uri="{FF2B5EF4-FFF2-40B4-BE49-F238E27FC236}">
                <a16:creationId xmlns:a16="http://schemas.microsoft.com/office/drawing/2014/main" id="{1465CF25-BD01-4982-94BC-F993B32EE6D1}"/>
              </a:ext>
            </a:extLst>
          </p:cNvPr>
          <p:cNvCxnSpPr>
            <a:cxnSpLocks/>
          </p:cNvCxnSpPr>
          <p:nvPr/>
        </p:nvCxnSpPr>
        <p:spPr>
          <a:xfrm>
            <a:off x="5754777" y="1908510"/>
            <a:ext cx="416848" cy="0"/>
          </a:xfrm>
          <a:prstGeom prst="line">
            <a:avLst/>
          </a:prstGeom>
        </p:spPr>
        <p:style>
          <a:lnRef idx="1">
            <a:schemeClr val="dk1"/>
          </a:lnRef>
          <a:fillRef idx="0">
            <a:schemeClr val="dk1"/>
          </a:fillRef>
          <a:effectRef idx="0">
            <a:schemeClr val="dk1"/>
          </a:effectRef>
          <a:fontRef idx="minor">
            <a:schemeClr val="tx1"/>
          </a:fontRef>
        </p:style>
      </p:cxnSp>
      <p:cxnSp>
        <p:nvCxnSpPr>
          <p:cNvPr id="169" name="Straight Connector 168">
            <a:extLst>
              <a:ext uri="{FF2B5EF4-FFF2-40B4-BE49-F238E27FC236}">
                <a16:creationId xmlns:a16="http://schemas.microsoft.com/office/drawing/2014/main" id="{D9F40F5D-6E4C-4400-826A-C333BE2FB38F}"/>
              </a:ext>
            </a:extLst>
          </p:cNvPr>
          <p:cNvCxnSpPr>
            <a:endCxn id="158" idx="2"/>
          </p:cNvCxnSpPr>
          <p:nvPr/>
        </p:nvCxnSpPr>
        <p:spPr>
          <a:xfrm>
            <a:off x="5761010" y="1927064"/>
            <a:ext cx="416848" cy="573027"/>
          </a:xfrm>
          <a:prstGeom prst="line">
            <a:avLst/>
          </a:prstGeom>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5F9716B9-E9AF-4D77-BAB1-BD4ACF84E5E2}"/>
              </a:ext>
            </a:extLst>
          </p:cNvPr>
          <p:cNvCxnSpPr>
            <a:endCxn id="159" idx="2"/>
          </p:cNvCxnSpPr>
          <p:nvPr/>
        </p:nvCxnSpPr>
        <p:spPr>
          <a:xfrm>
            <a:off x="5761010" y="1927064"/>
            <a:ext cx="416848" cy="1148884"/>
          </a:xfrm>
          <a:prstGeom prst="line">
            <a:avLst/>
          </a:prstGeom>
        </p:spPr>
        <p:style>
          <a:lnRef idx="1">
            <a:schemeClr val="dk1"/>
          </a:lnRef>
          <a:fillRef idx="0">
            <a:schemeClr val="dk1"/>
          </a:fillRef>
          <a:effectRef idx="0">
            <a:schemeClr val="dk1"/>
          </a:effectRef>
          <a:fontRef idx="minor">
            <a:schemeClr val="tx1"/>
          </a:fontRef>
        </p:style>
      </p:cxnSp>
      <p:cxnSp>
        <p:nvCxnSpPr>
          <p:cNvPr id="171" name="Straight Connector 170">
            <a:extLst>
              <a:ext uri="{FF2B5EF4-FFF2-40B4-BE49-F238E27FC236}">
                <a16:creationId xmlns:a16="http://schemas.microsoft.com/office/drawing/2014/main" id="{E6226E06-C0C3-45DF-95B0-5DF2F36F3804}"/>
              </a:ext>
            </a:extLst>
          </p:cNvPr>
          <p:cNvCxnSpPr>
            <a:endCxn id="160" idx="2"/>
          </p:cNvCxnSpPr>
          <p:nvPr/>
        </p:nvCxnSpPr>
        <p:spPr>
          <a:xfrm>
            <a:off x="5761010" y="1927064"/>
            <a:ext cx="416848" cy="1773013"/>
          </a:xfrm>
          <a:prstGeom prst="line">
            <a:avLst/>
          </a:prstGeom>
        </p:spPr>
        <p:style>
          <a:lnRef idx="1">
            <a:schemeClr val="dk1"/>
          </a:lnRef>
          <a:fillRef idx="0">
            <a:schemeClr val="dk1"/>
          </a:fillRef>
          <a:effectRef idx="0">
            <a:schemeClr val="dk1"/>
          </a:effectRef>
          <a:fontRef idx="minor">
            <a:schemeClr val="tx1"/>
          </a:fontRef>
        </p:style>
      </p:cxnSp>
      <p:cxnSp>
        <p:nvCxnSpPr>
          <p:cNvPr id="172" name="Straight Connector 171">
            <a:extLst>
              <a:ext uri="{FF2B5EF4-FFF2-40B4-BE49-F238E27FC236}">
                <a16:creationId xmlns:a16="http://schemas.microsoft.com/office/drawing/2014/main" id="{F2B75C5A-C57B-4EFA-BD39-5765BE7DC0AC}"/>
              </a:ext>
            </a:extLst>
          </p:cNvPr>
          <p:cNvCxnSpPr>
            <a:cxnSpLocks/>
          </p:cNvCxnSpPr>
          <p:nvPr/>
        </p:nvCxnSpPr>
        <p:spPr>
          <a:xfrm>
            <a:off x="5761010" y="1927064"/>
            <a:ext cx="441982" cy="2359759"/>
          </a:xfrm>
          <a:prstGeom prst="line">
            <a:avLst/>
          </a:prstGeom>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146C2F80-F55D-41E2-9F99-5DE498D00865}"/>
              </a:ext>
            </a:extLst>
          </p:cNvPr>
          <p:cNvCxnSpPr>
            <a:cxnSpLocks/>
          </p:cNvCxnSpPr>
          <p:nvPr/>
        </p:nvCxnSpPr>
        <p:spPr>
          <a:xfrm>
            <a:off x="5761010" y="1927064"/>
            <a:ext cx="442284" cy="2935616"/>
          </a:xfrm>
          <a:prstGeom prst="line">
            <a:avLst/>
          </a:prstGeom>
        </p:spPr>
        <p:style>
          <a:lnRef idx="1">
            <a:schemeClr val="dk1"/>
          </a:lnRef>
          <a:fillRef idx="0">
            <a:schemeClr val="dk1"/>
          </a:fillRef>
          <a:effectRef idx="0">
            <a:schemeClr val="dk1"/>
          </a:effectRef>
          <a:fontRef idx="minor">
            <a:schemeClr val="tx1"/>
          </a:fontRef>
        </p:style>
      </p:cxnSp>
      <p:cxnSp>
        <p:nvCxnSpPr>
          <p:cNvPr id="174" name="Straight Connector 173">
            <a:extLst>
              <a:ext uri="{FF2B5EF4-FFF2-40B4-BE49-F238E27FC236}">
                <a16:creationId xmlns:a16="http://schemas.microsoft.com/office/drawing/2014/main" id="{6D551017-BB3A-463B-A9A5-3E5B8F7A82D6}"/>
              </a:ext>
            </a:extLst>
          </p:cNvPr>
          <p:cNvCxnSpPr>
            <a:cxnSpLocks/>
          </p:cNvCxnSpPr>
          <p:nvPr/>
        </p:nvCxnSpPr>
        <p:spPr>
          <a:xfrm flipV="1">
            <a:off x="5775861" y="1908510"/>
            <a:ext cx="395764" cy="609991"/>
          </a:xfrm>
          <a:prstGeom prst="line">
            <a:avLst/>
          </a:prstGeom>
        </p:spPr>
        <p:style>
          <a:lnRef idx="1">
            <a:schemeClr val="dk1"/>
          </a:lnRef>
          <a:fillRef idx="0">
            <a:schemeClr val="dk1"/>
          </a:fillRef>
          <a:effectRef idx="0">
            <a:schemeClr val="dk1"/>
          </a:effectRef>
          <a:fontRef idx="minor">
            <a:schemeClr val="tx1"/>
          </a:fontRef>
        </p:style>
      </p:cxnSp>
      <p:cxnSp>
        <p:nvCxnSpPr>
          <p:cNvPr id="175" name="Straight Connector 174">
            <a:extLst>
              <a:ext uri="{FF2B5EF4-FFF2-40B4-BE49-F238E27FC236}">
                <a16:creationId xmlns:a16="http://schemas.microsoft.com/office/drawing/2014/main" id="{4BCF97DE-DBF0-4323-93A5-573484A32E7C}"/>
              </a:ext>
            </a:extLst>
          </p:cNvPr>
          <p:cNvCxnSpPr>
            <a:endCxn id="158" idx="2"/>
          </p:cNvCxnSpPr>
          <p:nvPr/>
        </p:nvCxnSpPr>
        <p:spPr>
          <a:xfrm flipV="1">
            <a:off x="5782094" y="2500091"/>
            <a:ext cx="395764" cy="36964"/>
          </a:xfrm>
          <a:prstGeom prst="line">
            <a:avLst/>
          </a:prstGeom>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198AD58D-0135-45BD-BC76-E47C96D3E10A}"/>
              </a:ext>
            </a:extLst>
          </p:cNvPr>
          <p:cNvCxnSpPr>
            <a:endCxn id="159" idx="2"/>
          </p:cNvCxnSpPr>
          <p:nvPr/>
        </p:nvCxnSpPr>
        <p:spPr>
          <a:xfrm>
            <a:off x="5782094" y="2537055"/>
            <a:ext cx="395764" cy="538893"/>
          </a:xfrm>
          <a:prstGeom prst="line">
            <a:avLst/>
          </a:prstGeom>
        </p:spPr>
        <p:style>
          <a:lnRef idx="1">
            <a:schemeClr val="dk1"/>
          </a:lnRef>
          <a:fillRef idx="0">
            <a:schemeClr val="dk1"/>
          </a:fillRef>
          <a:effectRef idx="0">
            <a:schemeClr val="dk1"/>
          </a:effectRef>
          <a:fontRef idx="minor">
            <a:schemeClr val="tx1"/>
          </a:fontRef>
        </p:style>
      </p:cxnSp>
      <p:cxnSp>
        <p:nvCxnSpPr>
          <p:cNvPr id="177" name="Straight Connector 176">
            <a:extLst>
              <a:ext uri="{FF2B5EF4-FFF2-40B4-BE49-F238E27FC236}">
                <a16:creationId xmlns:a16="http://schemas.microsoft.com/office/drawing/2014/main" id="{B5CC5EAB-B549-4D80-9BDC-9DB7CC5E1CCD}"/>
              </a:ext>
            </a:extLst>
          </p:cNvPr>
          <p:cNvCxnSpPr/>
          <p:nvPr/>
        </p:nvCxnSpPr>
        <p:spPr>
          <a:xfrm>
            <a:off x="5787348" y="2543481"/>
            <a:ext cx="391213" cy="1173911"/>
          </a:xfrm>
          <a:prstGeom prst="line">
            <a:avLst/>
          </a:prstGeom>
        </p:spPr>
        <p:style>
          <a:lnRef idx="1">
            <a:schemeClr val="dk1"/>
          </a:lnRef>
          <a:fillRef idx="0">
            <a:schemeClr val="dk1"/>
          </a:fillRef>
          <a:effectRef idx="0">
            <a:schemeClr val="dk1"/>
          </a:effectRef>
          <a:fontRef idx="minor">
            <a:schemeClr val="tx1"/>
          </a:fontRef>
        </p:style>
      </p:cxnSp>
      <p:cxnSp>
        <p:nvCxnSpPr>
          <p:cNvPr id="178" name="Straight Connector 177">
            <a:extLst>
              <a:ext uri="{FF2B5EF4-FFF2-40B4-BE49-F238E27FC236}">
                <a16:creationId xmlns:a16="http://schemas.microsoft.com/office/drawing/2014/main" id="{3CCA315F-EB4C-47E7-B00E-AD2BF71F28BF}"/>
              </a:ext>
            </a:extLst>
          </p:cNvPr>
          <p:cNvCxnSpPr>
            <a:endCxn id="161" idx="2"/>
          </p:cNvCxnSpPr>
          <p:nvPr/>
        </p:nvCxnSpPr>
        <p:spPr>
          <a:xfrm>
            <a:off x="5782094" y="2537055"/>
            <a:ext cx="416848" cy="1724091"/>
          </a:xfrm>
          <a:prstGeom prst="line">
            <a:avLst/>
          </a:prstGeom>
        </p:spPr>
        <p:style>
          <a:lnRef idx="1">
            <a:schemeClr val="dk1"/>
          </a:lnRef>
          <a:fillRef idx="0">
            <a:schemeClr val="dk1"/>
          </a:fillRef>
          <a:effectRef idx="0">
            <a:schemeClr val="dk1"/>
          </a:effectRef>
          <a:fontRef idx="minor">
            <a:schemeClr val="tx1"/>
          </a:fontRef>
        </p:style>
      </p:cxnSp>
      <p:cxnSp>
        <p:nvCxnSpPr>
          <p:cNvPr id="179" name="Straight Connector 178">
            <a:extLst>
              <a:ext uri="{FF2B5EF4-FFF2-40B4-BE49-F238E27FC236}">
                <a16:creationId xmlns:a16="http://schemas.microsoft.com/office/drawing/2014/main" id="{C45B2E34-F2DD-4B03-B5AE-1A6687755AEB}"/>
              </a:ext>
            </a:extLst>
          </p:cNvPr>
          <p:cNvCxnSpPr>
            <a:cxnSpLocks/>
          </p:cNvCxnSpPr>
          <p:nvPr/>
        </p:nvCxnSpPr>
        <p:spPr>
          <a:xfrm>
            <a:off x="5782094" y="2537055"/>
            <a:ext cx="421200" cy="2325625"/>
          </a:xfrm>
          <a:prstGeom prst="line">
            <a:avLst/>
          </a:prstGeom>
        </p:spPr>
        <p:style>
          <a:lnRef idx="1">
            <a:schemeClr val="dk1"/>
          </a:lnRef>
          <a:fillRef idx="0">
            <a:schemeClr val="dk1"/>
          </a:fillRef>
          <a:effectRef idx="0">
            <a:schemeClr val="dk1"/>
          </a:effectRef>
          <a:fontRef idx="minor">
            <a:schemeClr val="tx1"/>
          </a:fontRef>
        </p:style>
      </p:cxnSp>
      <p:cxnSp>
        <p:nvCxnSpPr>
          <p:cNvPr id="180" name="Straight Connector 179">
            <a:extLst>
              <a:ext uri="{FF2B5EF4-FFF2-40B4-BE49-F238E27FC236}">
                <a16:creationId xmlns:a16="http://schemas.microsoft.com/office/drawing/2014/main" id="{DBA7B7BD-E0A5-4E98-AD30-BBDA2AAFFAEE}"/>
              </a:ext>
            </a:extLst>
          </p:cNvPr>
          <p:cNvCxnSpPr>
            <a:cxnSpLocks/>
          </p:cNvCxnSpPr>
          <p:nvPr/>
        </p:nvCxnSpPr>
        <p:spPr>
          <a:xfrm flipV="1">
            <a:off x="5768702" y="1908510"/>
            <a:ext cx="402923" cy="1140367"/>
          </a:xfrm>
          <a:prstGeom prst="line">
            <a:avLst/>
          </a:prstGeom>
        </p:spPr>
        <p:style>
          <a:lnRef idx="1">
            <a:schemeClr val="dk1"/>
          </a:lnRef>
          <a:fillRef idx="0">
            <a:schemeClr val="dk1"/>
          </a:fillRef>
          <a:effectRef idx="0">
            <a:schemeClr val="dk1"/>
          </a:effectRef>
          <a:fontRef idx="minor">
            <a:schemeClr val="tx1"/>
          </a:fontRef>
        </p:style>
      </p:cxnSp>
      <p:cxnSp>
        <p:nvCxnSpPr>
          <p:cNvPr id="181" name="Straight Connector 180">
            <a:extLst>
              <a:ext uri="{FF2B5EF4-FFF2-40B4-BE49-F238E27FC236}">
                <a16:creationId xmlns:a16="http://schemas.microsoft.com/office/drawing/2014/main" id="{37411FFD-38D5-4192-9A13-EAEC7FBC8C5F}"/>
              </a:ext>
            </a:extLst>
          </p:cNvPr>
          <p:cNvCxnSpPr>
            <a:endCxn id="158" idx="2"/>
          </p:cNvCxnSpPr>
          <p:nvPr/>
        </p:nvCxnSpPr>
        <p:spPr>
          <a:xfrm flipV="1">
            <a:off x="5774935" y="2500091"/>
            <a:ext cx="402923" cy="567340"/>
          </a:xfrm>
          <a:prstGeom prst="line">
            <a:avLst/>
          </a:prstGeom>
        </p:spPr>
        <p:style>
          <a:lnRef idx="1">
            <a:schemeClr val="dk1"/>
          </a:lnRef>
          <a:fillRef idx="0">
            <a:schemeClr val="dk1"/>
          </a:fillRef>
          <a:effectRef idx="0">
            <a:schemeClr val="dk1"/>
          </a:effectRef>
          <a:fontRef idx="minor">
            <a:schemeClr val="tx1"/>
          </a:fontRef>
        </p:style>
      </p:cxnSp>
      <p:cxnSp>
        <p:nvCxnSpPr>
          <p:cNvPr id="182" name="Straight Connector 181">
            <a:extLst>
              <a:ext uri="{FF2B5EF4-FFF2-40B4-BE49-F238E27FC236}">
                <a16:creationId xmlns:a16="http://schemas.microsoft.com/office/drawing/2014/main" id="{A1D9D866-D6F7-4BF8-9EF6-A4A8784D5FE1}"/>
              </a:ext>
            </a:extLst>
          </p:cNvPr>
          <p:cNvCxnSpPr>
            <a:endCxn id="159" idx="2"/>
          </p:cNvCxnSpPr>
          <p:nvPr/>
        </p:nvCxnSpPr>
        <p:spPr>
          <a:xfrm>
            <a:off x="5774935" y="3067431"/>
            <a:ext cx="402923" cy="8517"/>
          </a:xfrm>
          <a:prstGeom prst="line">
            <a:avLst/>
          </a:prstGeom>
        </p:spPr>
        <p:style>
          <a:lnRef idx="1">
            <a:schemeClr val="dk1"/>
          </a:lnRef>
          <a:fillRef idx="0">
            <a:schemeClr val="dk1"/>
          </a:fillRef>
          <a:effectRef idx="0">
            <a:schemeClr val="dk1"/>
          </a:effectRef>
          <a:fontRef idx="minor">
            <a:schemeClr val="tx1"/>
          </a:fontRef>
        </p:style>
      </p:cxnSp>
      <p:cxnSp>
        <p:nvCxnSpPr>
          <p:cNvPr id="183" name="Straight Connector 182">
            <a:extLst>
              <a:ext uri="{FF2B5EF4-FFF2-40B4-BE49-F238E27FC236}">
                <a16:creationId xmlns:a16="http://schemas.microsoft.com/office/drawing/2014/main" id="{FDED7E70-0CF6-4CB1-BDEB-DC06C7A715BD}"/>
              </a:ext>
            </a:extLst>
          </p:cNvPr>
          <p:cNvCxnSpPr/>
          <p:nvPr/>
        </p:nvCxnSpPr>
        <p:spPr>
          <a:xfrm>
            <a:off x="5780189" y="3073857"/>
            <a:ext cx="398372" cy="643535"/>
          </a:xfrm>
          <a:prstGeom prst="line">
            <a:avLst/>
          </a:prstGeom>
        </p:spPr>
        <p:style>
          <a:lnRef idx="1">
            <a:schemeClr val="dk1"/>
          </a:lnRef>
          <a:fillRef idx="0">
            <a:schemeClr val="dk1"/>
          </a:fillRef>
          <a:effectRef idx="0">
            <a:schemeClr val="dk1"/>
          </a:effectRef>
          <a:fontRef idx="minor">
            <a:schemeClr val="tx1"/>
          </a:fontRef>
        </p:style>
      </p:cxnSp>
      <p:cxnSp>
        <p:nvCxnSpPr>
          <p:cNvPr id="184" name="Straight Connector 183">
            <a:extLst>
              <a:ext uri="{FF2B5EF4-FFF2-40B4-BE49-F238E27FC236}">
                <a16:creationId xmlns:a16="http://schemas.microsoft.com/office/drawing/2014/main" id="{34FD6893-6367-40D3-81FD-4A25B0DBD49B}"/>
              </a:ext>
            </a:extLst>
          </p:cNvPr>
          <p:cNvCxnSpPr>
            <a:cxnSpLocks/>
          </p:cNvCxnSpPr>
          <p:nvPr/>
        </p:nvCxnSpPr>
        <p:spPr>
          <a:xfrm>
            <a:off x="5774935" y="3067431"/>
            <a:ext cx="428057" cy="1219392"/>
          </a:xfrm>
          <a:prstGeom prst="line">
            <a:avLst/>
          </a:prstGeom>
        </p:spPr>
        <p:style>
          <a:lnRef idx="1">
            <a:schemeClr val="dk1"/>
          </a:lnRef>
          <a:fillRef idx="0">
            <a:schemeClr val="dk1"/>
          </a:fillRef>
          <a:effectRef idx="0">
            <a:schemeClr val="dk1"/>
          </a:effectRef>
          <a:fontRef idx="minor">
            <a:schemeClr val="tx1"/>
          </a:fontRef>
        </p:style>
      </p:cxnSp>
      <p:cxnSp>
        <p:nvCxnSpPr>
          <p:cNvPr id="185" name="Straight Connector 184">
            <a:extLst>
              <a:ext uri="{FF2B5EF4-FFF2-40B4-BE49-F238E27FC236}">
                <a16:creationId xmlns:a16="http://schemas.microsoft.com/office/drawing/2014/main" id="{875DBB09-7329-4BFE-ADE5-636438939374}"/>
              </a:ext>
            </a:extLst>
          </p:cNvPr>
          <p:cNvCxnSpPr>
            <a:cxnSpLocks/>
          </p:cNvCxnSpPr>
          <p:nvPr/>
        </p:nvCxnSpPr>
        <p:spPr>
          <a:xfrm>
            <a:off x="5774935" y="3067431"/>
            <a:ext cx="428359" cy="1795249"/>
          </a:xfrm>
          <a:prstGeom prst="line">
            <a:avLst/>
          </a:prstGeom>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2AEB2048-5047-4805-89D9-27C990F4ADF5}"/>
              </a:ext>
            </a:extLst>
          </p:cNvPr>
          <p:cNvCxnSpPr>
            <a:cxnSpLocks/>
          </p:cNvCxnSpPr>
          <p:nvPr/>
        </p:nvCxnSpPr>
        <p:spPr>
          <a:xfrm flipV="1">
            <a:off x="5766264" y="1906871"/>
            <a:ext cx="416848" cy="1799632"/>
          </a:xfrm>
          <a:prstGeom prst="line">
            <a:avLst/>
          </a:prstGeom>
        </p:spPr>
        <p:style>
          <a:lnRef idx="1">
            <a:schemeClr val="dk1"/>
          </a:lnRef>
          <a:fillRef idx="0">
            <a:schemeClr val="dk1"/>
          </a:fillRef>
          <a:effectRef idx="0">
            <a:schemeClr val="dk1"/>
          </a:effectRef>
          <a:fontRef idx="minor">
            <a:schemeClr val="tx1"/>
          </a:fontRef>
        </p:style>
      </p:cxnSp>
      <p:cxnSp>
        <p:nvCxnSpPr>
          <p:cNvPr id="187" name="Straight Connector 186">
            <a:extLst>
              <a:ext uri="{FF2B5EF4-FFF2-40B4-BE49-F238E27FC236}">
                <a16:creationId xmlns:a16="http://schemas.microsoft.com/office/drawing/2014/main" id="{578F3661-F39A-46CE-9188-73DCA947D56E}"/>
              </a:ext>
            </a:extLst>
          </p:cNvPr>
          <p:cNvCxnSpPr>
            <a:cxnSpLocks/>
          </p:cNvCxnSpPr>
          <p:nvPr/>
        </p:nvCxnSpPr>
        <p:spPr>
          <a:xfrm>
            <a:off x="5756244" y="3717392"/>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F49A62D1-1BE1-40D1-8171-E3215B72C68A}"/>
              </a:ext>
            </a:extLst>
          </p:cNvPr>
          <p:cNvCxnSpPr>
            <a:endCxn id="158" idx="2"/>
          </p:cNvCxnSpPr>
          <p:nvPr/>
        </p:nvCxnSpPr>
        <p:spPr>
          <a:xfrm flipV="1">
            <a:off x="5761010" y="2500091"/>
            <a:ext cx="416848" cy="1199986"/>
          </a:xfrm>
          <a:prstGeom prst="line">
            <a:avLst/>
          </a:prstGeom>
        </p:spPr>
        <p:style>
          <a:lnRef idx="1">
            <a:schemeClr val="dk1"/>
          </a:lnRef>
          <a:fillRef idx="0">
            <a:schemeClr val="dk1"/>
          </a:fillRef>
          <a:effectRef idx="0">
            <a:schemeClr val="dk1"/>
          </a:effectRef>
          <a:fontRef idx="minor">
            <a:schemeClr val="tx1"/>
          </a:fontRef>
        </p:style>
      </p:cxnSp>
      <p:cxnSp>
        <p:nvCxnSpPr>
          <p:cNvPr id="189" name="Straight Connector 188">
            <a:extLst>
              <a:ext uri="{FF2B5EF4-FFF2-40B4-BE49-F238E27FC236}">
                <a16:creationId xmlns:a16="http://schemas.microsoft.com/office/drawing/2014/main" id="{95E3695B-B5BF-43A9-9A36-02955D65EBC0}"/>
              </a:ext>
            </a:extLst>
          </p:cNvPr>
          <p:cNvCxnSpPr/>
          <p:nvPr/>
        </p:nvCxnSpPr>
        <p:spPr>
          <a:xfrm flipV="1">
            <a:off x="5766264" y="3073857"/>
            <a:ext cx="412297" cy="632646"/>
          </a:xfrm>
          <a:prstGeom prst="line">
            <a:avLst/>
          </a:prstGeom>
        </p:spPr>
        <p:style>
          <a:lnRef idx="1">
            <a:schemeClr val="dk1"/>
          </a:lnRef>
          <a:fillRef idx="0">
            <a:schemeClr val="dk1"/>
          </a:fillRef>
          <a:effectRef idx="0">
            <a:schemeClr val="dk1"/>
          </a:effectRef>
          <a:fontRef idx="minor">
            <a:schemeClr val="tx1"/>
          </a:fontRef>
        </p:style>
      </p:cxnSp>
      <p:cxnSp>
        <p:nvCxnSpPr>
          <p:cNvPr id="190" name="Straight Connector 189">
            <a:extLst>
              <a:ext uri="{FF2B5EF4-FFF2-40B4-BE49-F238E27FC236}">
                <a16:creationId xmlns:a16="http://schemas.microsoft.com/office/drawing/2014/main" id="{13556C63-FC3A-4705-BE1B-1884009E4587}"/>
              </a:ext>
            </a:extLst>
          </p:cNvPr>
          <p:cNvCxnSpPr/>
          <p:nvPr/>
        </p:nvCxnSpPr>
        <p:spPr>
          <a:xfrm>
            <a:off x="5766264" y="3706503"/>
            <a:ext cx="412297" cy="10889"/>
          </a:xfrm>
          <a:prstGeom prst="line">
            <a:avLst/>
          </a:prstGeom>
        </p:spPr>
        <p:style>
          <a:lnRef idx="1">
            <a:schemeClr val="dk1"/>
          </a:lnRef>
          <a:fillRef idx="0">
            <a:schemeClr val="dk1"/>
          </a:fillRef>
          <a:effectRef idx="0">
            <a:schemeClr val="dk1"/>
          </a:effectRef>
          <a:fontRef idx="minor">
            <a:schemeClr val="tx1"/>
          </a:fontRef>
        </p:style>
      </p:cxnSp>
      <p:cxnSp>
        <p:nvCxnSpPr>
          <p:cNvPr id="191" name="Straight Connector 190">
            <a:extLst>
              <a:ext uri="{FF2B5EF4-FFF2-40B4-BE49-F238E27FC236}">
                <a16:creationId xmlns:a16="http://schemas.microsoft.com/office/drawing/2014/main" id="{8095810C-086A-4384-B222-7686E39E4E77}"/>
              </a:ext>
            </a:extLst>
          </p:cNvPr>
          <p:cNvCxnSpPr>
            <a:cxnSpLocks/>
          </p:cNvCxnSpPr>
          <p:nvPr/>
        </p:nvCxnSpPr>
        <p:spPr>
          <a:xfrm>
            <a:off x="5761010" y="3700077"/>
            <a:ext cx="441982" cy="586746"/>
          </a:xfrm>
          <a:prstGeom prst="line">
            <a:avLst/>
          </a:prstGeom>
        </p:spPr>
        <p:style>
          <a:lnRef idx="1">
            <a:schemeClr val="dk1"/>
          </a:lnRef>
          <a:fillRef idx="0">
            <a:schemeClr val="dk1"/>
          </a:fillRef>
          <a:effectRef idx="0">
            <a:schemeClr val="dk1"/>
          </a:effectRef>
          <a:fontRef idx="minor">
            <a:schemeClr val="tx1"/>
          </a:fontRef>
        </p:style>
      </p:cxnSp>
      <p:cxnSp>
        <p:nvCxnSpPr>
          <p:cNvPr id="192" name="Straight Connector 191">
            <a:extLst>
              <a:ext uri="{FF2B5EF4-FFF2-40B4-BE49-F238E27FC236}">
                <a16:creationId xmlns:a16="http://schemas.microsoft.com/office/drawing/2014/main" id="{F542D3C8-8D8A-4E35-A0AB-82ECAE74B6B7}"/>
              </a:ext>
            </a:extLst>
          </p:cNvPr>
          <p:cNvCxnSpPr>
            <a:cxnSpLocks/>
          </p:cNvCxnSpPr>
          <p:nvPr/>
        </p:nvCxnSpPr>
        <p:spPr>
          <a:xfrm>
            <a:off x="5761010" y="3700077"/>
            <a:ext cx="442284" cy="1162603"/>
          </a:xfrm>
          <a:prstGeom prst="line">
            <a:avLst/>
          </a:prstGeom>
        </p:spPr>
        <p:style>
          <a:lnRef idx="1">
            <a:schemeClr val="dk1"/>
          </a:lnRef>
          <a:fillRef idx="0">
            <a:schemeClr val="dk1"/>
          </a:fillRef>
          <a:effectRef idx="0">
            <a:schemeClr val="dk1"/>
          </a:effectRef>
          <a:fontRef idx="minor">
            <a:schemeClr val="tx1"/>
          </a:fontRef>
        </p:style>
      </p:cxnSp>
      <p:cxnSp>
        <p:nvCxnSpPr>
          <p:cNvPr id="193" name="Straight Connector 192">
            <a:extLst>
              <a:ext uri="{FF2B5EF4-FFF2-40B4-BE49-F238E27FC236}">
                <a16:creationId xmlns:a16="http://schemas.microsoft.com/office/drawing/2014/main" id="{6B6D24F7-C84B-4F24-B55E-B216D6F95033}"/>
              </a:ext>
            </a:extLst>
          </p:cNvPr>
          <p:cNvCxnSpPr>
            <a:cxnSpLocks/>
          </p:cNvCxnSpPr>
          <p:nvPr/>
        </p:nvCxnSpPr>
        <p:spPr>
          <a:xfrm flipV="1">
            <a:off x="5779911" y="1908510"/>
            <a:ext cx="391714" cy="2359759"/>
          </a:xfrm>
          <a:prstGeom prst="line">
            <a:avLst/>
          </a:prstGeom>
        </p:spPr>
        <p:style>
          <a:lnRef idx="1">
            <a:schemeClr val="dk1"/>
          </a:lnRef>
          <a:fillRef idx="0">
            <a:schemeClr val="dk1"/>
          </a:fillRef>
          <a:effectRef idx="0">
            <a:schemeClr val="dk1"/>
          </a:effectRef>
          <a:fontRef idx="minor">
            <a:schemeClr val="tx1"/>
          </a:fontRef>
        </p:style>
      </p:cxnSp>
      <p:cxnSp>
        <p:nvCxnSpPr>
          <p:cNvPr id="194" name="Straight Connector 193">
            <a:extLst>
              <a:ext uri="{FF2B5EF4-FFF2-40B4-BE49-F238E27FC236}">
                <a16:creationId xmlns:a16="http://schemas.microsoft.com/office/drawing/2014/main" id="{0A99C26E-D685-4101-86A4-8EC10109076E}"/>
              </a:ext>
            </a:extLst>
          </p:cNvPr>
          <p:cNvCxnSpPr>
            <a:endCxn id="158" idx="2"/>
          </p:cNvCxnSpPr>
          <p:nvPr/>
        </p:nvCxnSpPr>
        <p:spPr>
          <a:xfrm flipV="1">
            <a:off x="5786144" y="2500091"/>
            <a:ext cx="391714" cy="1786732"/>
          </a:xfrm>
          <a:prstGeom prst="line">
            <a:avLst/>
          </a:prstGeom>
        </p:spPr>
        <p:style>
          <a:lnRef idx="1">
            <a:schemeClr val="dk1"/>
          </a:lnRef>
          <a:fillRef idx="0">
            <a:schemeClr val="dk1"/>
          </a:fillRef>
          <a:effectRef idx="0">
            <a:schemeClr val="dk1"/>
          </a:effectRef>
          <a:fontRef idx="minor">
            <a:schemeClr val="tx1"/>
          </a:fontRef>
        </p:style>
      </p:cxnSp>
      <p:cxnSp>
        <p:nvCxnSpPr>
          <p:cNvPr id="195" name="Straight Connector 194">
            <a:extLst>
              <a:ext uri="{FF2B5EF4-FFF2-40B4-BE49-F238E27FC236}">
                <a16:creationId xmlns:a16="http://schemas.microsoft.com/office/drawing/2014/main" id="{A8E86B54-A30E-4A49-8A94-FA946DBD7517}"/>
              </a:ext>
            </a:extLst>
          </p:cNvPr>
          <p:cNvCxnSpPr>
            <a:endCxn id="159" idx="2"/>
          </p:cNvCxnSpPr>
          <p:nvPr/>
        </p:nvCxnSpPr>
        <p:spPr>
          <a:xfrm flipV="1">
            <a:off x="5786144" y="3075948"/>
            <a:ext cx="391714" cy="1210875"/>
          </a:xfrm>
          <a:prstGeom prst="line">
            <a:avLst/>
          </a:prstGeom>
        </p:spPr>
        <p:style>
          <a:lnRef idx="1">
            <a:schemeClr val="dk1"/>
          </a:lnRef>
          <a:fillRef idx="0">
            <a:schemeClr val="dk1"/>
          </a:fillRef>
          <a:effectRef idx="0">
            <a:schemeClr val="dk1"/>
          </a:effectRef>
          <a:fontRef idx="minor">
            <a:schemeClr val="tx1"/>
          </a:fontRef>
        </p:style>
      </p:cxnSp>
      <p:cxnSp>
        <p:nvCxnSpPr>
          <p:cNvPr id="196" name="Straight Connector 195">
            <a:extLst>
              <a:ext uri="{FF2B5EF4-FFF2-40B4-BE49-F238E27FC236}">
                <a16:creationId xmlns:a16="http://schemas.microsoft.com/office/drawing/2014/main" id="{A1C43AC7-C0BD-458B-ABEC-99C656A01B00}"/>
              </a:ext>
            </a:extLst>
          </p:cNvPr>
          <p:cNvCxnSpPr/>
          <p:nvPr/>
        </p:nvCxnSpPr>
        <p:spPr>
          <a:xfrm flipV="1">
            <a:off x="5787348" y="3717392"/>
            <a:ext cx="391213" cy="550180"/>
          </a:xfrm>
          <a:prstGeom prst="line">
            <a:avLst/>
          </a:prstGeom>
        </p:spPr>
        <p:style>
          <a:lnRef idx="1">
            <a:schemeClr val="dk1"/>
          </a:lnRef>
          <a:fillRef idx="0">
            <a:schemeClr val="dk1"/>
          </a:fillRef>
          <a:effectRef idx="0">
            <a:schemeClr val="dk1"/>
          </a:effectRef>
          <a:fontRef idx="minor">
            <a:schemeClr val="tx1"/>
          </a:fontRef>
        </p:style>
      </p:cxnSp>
      <p:cxnSp>
        <p:nvCxnSpPr>
          <p:cNvPr id="197" name="Straight Connector 196">
            <a:extLst>
              <a:ext uri="{FF2B5EF4-FFF2-40B4-BE49-F238E27FC236}">
                <a16:creationId xmlns:a16="http://schemas.microsoft.com/office/drawing/2014/main" id="{6646F1A1-371A-4BBF-AF90-B33A7A7E6B67}"/>
              </a:ext>
            </a:extLst>
          </p:cNvPr>
          <p:cNvCxnSpPr/>
          <p:nvPr/>
        </p:nvCxnSpPr>
        <p:spPr>
          <a:xfrm flipV="1">
            <a:off x="5787348" y="3717392"/>
            <a:ext cx="391213" cy="550180"/>
          </a:xfrm>
          <a:prstGeom prst="line">
            <a:avLst/>
          </a:prstGeom>
        </p:spPr>
        <p:style>
          <a:lnRef idx="1">
            <a:schemeClr val="dk1"/>
          </a:lnRef>
          <a:fillRef idx="0">
            <a:schemeClr val="dk1"/>
          </a:fillRef>
          <a:effectRef idx="0">
            <a:schemeClr val="dk1"/>
          </a:effectRef>
          <a:fontRef idx="minor">
            <a:schemeClr val="tx1"/>
          </a:fontRef>
        </p:style>
      </p:cxnSp>
      <p:cxnSp>
        <p:nvCxnSpPr>
          <p:cNvPr id="198" name="Straight Connector 197">
            <a:extLst>
              <a:ext uri="{FF2B5EF4-FFF2-40B4-BE49-F238E27FC236}">
                <a16:creationId xmlns:a16="http://schemas.microsoft.com/office/drawing/2014/main" id="{F760B9D8-2959-49B9-A86A-5FD45CA78A57}"/>
              </a:ext>
            </a:extLst>
          </p:cNvPr>
          <p:cNvCxnSpPr>
            <a:cxnSpLocks/>
          </p:cNvCxnSpPr>
          <p:nvPr/>
        </p:nvCxnSpPr>
        <p:spPr>
          <a:xfrm>
            <a:off x="5782094" y="4261146"/>
            <a:ext cx="420898" cy="25677"/>
          </a:xfrm>
          <a:prstGeom prst="line">
            <a:avLst/>
          </a:prstGeom>
        </p:spPr>
        <p:style>
          <a:lnRef idx="1">
            <a:schemeClr val="dk1"/>
          </a:lnRef>
          <a:fillRef idx="0">
            <a:schemeClr val="dk1"/>
          </a:fillRef>
          <a:effectRef idx="0">
            <a:schemeClr val="dk1"/>
          </a:effectRef>
          <a:fontRef idx="minor">
            <a:schemeClr val="tx1"/>
          </a:fontRef>
        </p:style>
      </p:cxnSp>
      <p:cxnSp>
        <p:nvCxnSpPr>
          <p:cNvPr id="199" name="Straight Connector 198">
            <a:extLst>
              <a:ext uri="{FF2B5EF4-FFF2-40B4-BE49-F238E27FC236}">
                <a16:creationId xmlns:a16="http://schemas.microsoft.com/office/drawing/2014/main" id="{2B21792D-4A20-4E65-A389-F33769384742}"/>
              </a:ext>
            </a:extLst>
          </p:cNvPr>
          <p:cNvCxnSpPr>
            <a:endCxn id="162" idx="2"/>
          </p:cNvCxnSpPr>
          <p:nvPr/>
        </p:nvCxnSpPr>
        <p:spPr>
          <a:xfrm>
            <a:off x="5786144" y="4286823"/>
            <a:ext cx="412798" cy="564968"/>
          </a:xfrm>
          <a:prstGeom prst="line">
            <a:avLst/>
          </a:prstGeom>
        </p:spPr>
        <p:style>
          <a:lnRef idx="1">
            <a:schemeClr val="dk1"/>
          </a:lnRef>
          <a:fillRef idx="0">
            <a:schemeClr val="dk1"/>
          </a:fillRef>
          <a:effectRef idx="0">
            <a:schemeClr val="dk1"/>
          </a:effectRef>
          <a:fontRef idx="minor">
            <a:schemeClr val="tx1"/>
          </a:fontRef>
        </p:style>
      </p:cxnSp>
      <p:cxnSp>
        <p:nvCxnSpPr>
          <p:cNvPr id="200" name="Straight Connector 199">
            <a:extLst>
              <a:ext uri="{FF2B5EF4-FFF2-40B4-BE49-F238E27FC236}">
                <a16:creationId xmlns:a16="http://schemas.microsoft.com/office/drawing/2014/main" id="{0767FF7A-BC51-4EC9-9526-EAF7551CA2A8}"/>
              </a:ext>
            </a:extLst>
          </p:cNvPr>
          <p:cNvCxnSpPr/>
          <p:nvPr/>
        </p:nvCxnSpPr>
        <p:spPr>
          <a:xfrm flipV="1">
            <a:off x="5787348" y="1906871"/>
            <a:ext cx="395764" cy="2951346"/>
          </a:xfrm>
          <a:prstGeom prst="line">
            <a:avLst/>
          </a:prstGeom>
        </p:spPr>
        <p:style>
          <a:lnRef idx="1">
            <a:schemeClr val="dk1"/>
          </a:lnRef>
          <a:fillRef idx="0">
            <a:schemeClr val="dk1"/>
          </a:fillRef>
          <a:effectRef idx="0">
            <a:schemeClr val="dk1"/>
          </a:effectRef>
          <a:fontRef idx="minor">
            <a:schemeClr val="tx1"/>
          </a:fontRef>
        </p:style>
      </p:cxnSp>
      <p:cxnSp>
        <p:nvCxnSpPr>
          <p:cNvPr id="201" name="Straight Connector 200">
            <a:extLst>
              <a:ext uri="{FF2B5EF4-FFF2-40B4-BE49-F238E27FC236}">
                <a16:creationId xmlns:a16="http://schemas.microsoft.com/office/drawing/2014/main" id="{0A8C4CF4-D468-4EFB-8F71-F8F1F8D4AF01}"/>
              </a:ext>
            </a:extLst>
          </p:cNvPr>
          <p:cNvCxnSpPr>
            <a:cxnSpLocks/>
            <a:endCxn id="158" idx="2"/>
          </p:cNvCxnSpPr>
          <p:nvPr/>
        </p:nvCxnSpPr>
        <p:spPr>
          <a:xfrm flipV="1">
            <a:off x="5782094" y="2500091"/>
            <a:ext cx="395764" cy="2351700"/>
          </a:xfrm>
          <a:prstGeom prst="line">
            <a:avLst/>
          </a:prstGeom>
        </p:spPr>
        <p:style>
          <a:lnRef idx="1">
            <a:schemeClr val="dk1"/>
          </a:lnRef>
          <a:fillRef idx="0">
            <a:schemeClr val="dk1"/>
          </a:fillRef>
          <a:effectRef idx="0">
            <a:schemeClr val="dk1"/>
          </a:effectRef>
          <a:fontRef idx="minor">
            <a:schemeClr val="tx1"/>
          </a:fontRef>
        </p:style>
      </p:cxnSp>
      <p:cxnSp>
        <p:nvCxnSpPr>
          <p:cNvPr id="202" name="Straight Connector 201">
            <a:extLst>
              <a:ext uri="{FF2B5EF4-FFF2-40B4-BE49-F238E27FC236}">
                <a16:creationId xmlns:a16="http://schemas.microsoft.com/office/drawing/2014/main" id="{44EA50F0-2229-45DC-ABCA-D984209A992A}"/>
              </a:ext>
            </a:extLst>
          </p:cNvPr>
          <p:cNvCxnSpPr>
            <a:endCxn id="159" idx="2"/>
          </p:cNvCxnSpPr>
          <p:nvPr/>
        </p:nvCxnSpPr>
        <p:spPr>
          <a:xfrm flipV="1">
            <a:off x="5782094" y="3075948"/>
            <a:ext cx="395764" cy="1775843"/>
          </a:xfrm>
          <a:prstGeom prst="line">
            <a:avLst/>
          </a:prstGeom>
        </p:spPr>
        <p:style>
          <a:lnRef idx="1">
            <a:schemeClr val="dk1"/>
          </a:lnRef>
          <a:fillRef idx="0">
            <a:schemeClr val="dk1"/>
          </a:fillRef>
          <a:effectRef idx="0">
            <a:schemeClr val="dk1"/>
          </a:effectRef>
          <a:fontRef idx="minor">
            <a:schemeClr val="tx1"/>
          </a:fontRef>
        </p:style>
      </p:cxnSp>
      <p:cxnSp>
        <p:nvCxnSpPr>
          <p:cNvPr id="203" name="Straight Connector 202">
            <a:extLst>
              <a:ext uri="{FF2B5EF4-FFF2-40B4-BE49-F238E27FC236}">
                <a16:creationId xmlns:a16="http://schemas.microsoft.com/office/drawing/2014/main" id="{F477614B-0CC1-4492-A28F-0B5EFEEFF589}"/>
              </a:ext>
            </a:extLst>
          </p:cNvPr>
          <p:cNvCxnSpPr/>
          <p:nvPr/>
        </p:nvCxnSpPr>
        <p:spPr>
          <a:xfrm flipV="1">
            <a:off x="5791700" y="3717392"/>
            <a:ext cx="386861" cy="115171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FCECF7EC-14FC-4C71-B070-27870E6BEF03}"/>
              </a:ext>
            </a:extLst>
          </p:cNvPr>
          <p:cNvCxnSpPr/>
          <p:nvPr/>
        </p:nvCxnSpPr>
        <p:spPr>
          <a:xfrm flipV="1">
            <a:off x="5787348" y="3717392"/>
            <a:ext cx="391213" cy="1140825"/>
          </a:xfrm>
          <a:prstGeom prst="line">
            <a:avLst/>
          </a:prstGeom>
        </p:spPr>
        <p:style>
          <a:lnRef idx="1">
            <a:schemeClr val="dk1"/>
          </a:lnRef>
          <a:fillRef idx="0">
            <a:schemeClr val="dk1"/>
          </a:fillRef>
          <a:effectRef idx="0">
            <a:schemeClr val="dk1"/>
          </a:effectRef>
          <a:fontRef idx="minor">
            <a:schemeClr val="tx1"/>
          </a:fontRef>
        </p:style>
      </p:cxnSp>
      <p:cxnSp>
        <p:nvCxnSpPr>
          <p:cNvPr id="205" name="Straight Connector 204">
            <a:extLst>
              <a:ext uri="{FF2B5EF4-FFF2-40B4-BE49-F238E27FC236}">
                <a16:creationId xmlns:a16="http://schemas.microsoft.com/office/drawing/2014/main" id="{8D82E187-3C4E-4FF4-AF0D-4D212B0A00EA}"/>
              </a:ext>
            </a:extLst>
          </p:cNvPr>
          <p:cNvCxnSpPr>
            <a:cxnSpLocks/>
          </p:cNvCxnSpPr>
          <p:nvPr/>
        </p:nvCxnSpPr>
        <p:spPr>
          <a:xfrm flipV="1">
            <a:off x="5782094" y="4286823"/>
            <a:ext cx="420898" cy="564968"/>
          </a:xfrm>
          <a:prstGeom prst="line">
            <a:avLst/>
          </a:prstGeom>
        </p:spPr>
        <p:style>
          <a:lnRef idx="1">
            <a:schemeClr val="dk1"/>
          </a:lnRef>
          <a:fillRef idx="0">
            <a:schemeClr val="dk1"/>
          </a:fillRef>
          <a:effectRef idx="0">
            <a:schemeClr val="dk1"/>
          </a:effectRef>
          <a:fontRef idx="minor">
            <a:schemeClr val="tx1"/>
          </a:fontRef>
        </p:style>
      </p:cxnSp>
      <p:cxnSp>
        <p:nvCxnSpPr>
          <p:cNvPr id="206" name="Straight Connector 205">
            <a:extLst>
              <a:ext uri="{FF2B5EF4-FFF2-40B4-BE49-F238E27FC236}">
                <a16:creationId xmlns:a16="http://schemas.microsoft.com/office/drawing/2014/main" id="{3418993A-D2DC-4B94-B068-16D0877C0ABD}"/>
              </a:ext>
            </a:extLst>
          </p:cNvPr>
          <p:cNvCxnSpPr>
            <a:cxnSpLocks/>
          </p:cNvCxnSpPr>
          <p:nvPr/>
        </p:nvCxnSpPr>
        <p:spPr>
          <a:xfrm>
            <a:off x="5782094" y="4851791"/>
            <a:ext cx="421200" cy="10889"/>
          </a:xfrm>
          <a:prstGeom prst="line">
            <a:avLst/>
          </a:prstGeom>
        </p:spPr>
        <p:style>
          <a:lnRef idx="1">
            <a:schemeClr val="dk1"/>
          </a:lnRef>
          <a:fillRef idx="0">
            <a:schemeClr val="dk1"/>
          </a:fillRef>
          <a:effectRef idx="0">
            <a:schemeClr val="dk1"/>
          </a:effectRef>
          <a:fontRef idx="minor">
            <a:schemeClr val="tx1"/>
          </a:fontRef>
        </p:style>
      </p:cxnSp>
      <p:sp>
        <p:nvSpPr>
          <p:cNvPr id="208" name="Oval 207">
            <a:extLst>
              <a:ext uri="{FF2B5EF4-FFF2-40B4-BE49-F238E27FC236}">
                <a16:creationId xmlns:a16="http://schemas.microsoft.com/office/drawing/2014/main" id="{D0D3FFB1-3DC2-4FD3-8199-87ECF4B33E97}"/>
              </a:ext>
            </a:extLst>
          </p:cNvPr>
          <p:cNvSpPr/>
          <p:nvPr/>
        </p:nvSpPr>
        <p:spPr>
          <a:xfrm>
            <a:off x="9635283" y="2443055"/>
            <a:ext cx="405548" cy="4514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09" name="Oval 208">
            <a:extLst>
              <a:ext uri="{FF2B5EF4-FFF2-40B4-BE49-F238E27FC236}">
                <a16:creationId xmlns:a16="http://schemas.microsoft.com/office/drawing/2014/main" id="{9A546807-336E-44BE-97DF-93D13F7FA610}"/>
              </a:ext>
            </a:extLst>
          </p:cNvPr>
          <p:cNvSpPr/>
          <p:nvPr/>
        </p:nvSpPr>
        <p:spPr>
          <a:xfrm>
            <a:off x="9635283" y="3067184"/>
            <a:ext cx="405548" cy="4514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10" name="Oval 209">
            <a:extLst>
              <a:ext uri="{FF2B5EF4-FFF2-40B4-BE49-F238E27FC236}">
                <a16:creationId xmlns:a16="http://schemas.microsoft.com/office/drawing/2014/main" id="{A9D3F3F4-7CBF-4DE3-A029-ADC53E52ACDD}"/>
              </a:ext>
            </a:extLst>
          </p:cNvPr>
          <p:cNvSpPr/>
          <p:nvPr/>
        </p:nvSpPr>
        <p:spPr>
          <a:xfrm>
            <a:off x="9656367" y="3628253"/>
            <a:ext cx="405548" cy="45148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11" name="TextBox 210">
            <a:extLst>
              <a:ext uri="{FF2B5EF4-FFF2-40B4-BE49-F238E27FC236}">
                <a16:creationId xmlns:a16="http://schemas.microsoft.com/office/drawing/2014/main" id="{FE6986C2-4731-4638-8A72-04738F0BD787}"/>
              </a:ext>
            </a:extLst>
          </p:cNvPr>
          <p:cNvSpPr txBox="1"/>
          <p:nvPr/>
        </p:nvSpPr>
        <p:spPr>
          <a:xfrm>
            <a:off x="9656367" y="2571553"/>
            <a:ext cx="405548" cy="415498"/>
          </a:xfrm>
          <a:prstGeom prst="rect">
            <a:avLst/>
          </a:prstGeom>
          <a:noFill/>
        </p:spPr>
        <p:txBody>
          <a:bodyPr wrap="square" rtlCol="0">
            <a:spAutoFit/>
          </a:bodyPr>
          <a:lstStyle/>
          <a:p>
            <a:r>
              <a:rPr lang="en-ZA" sz="1050" dirty="0"/>
              <a:t>0,8</a:t>
            </a:r>
          </a:p>
          <a:p>
            <a:endParaRPr lang="en-ZA" sz="1050" dirty="0"/>
          </a:p>
        </p:txBody>
      </p:sp>
      <p:sp>
        <p:nvSpPr>
          <p:cNvPr id="212" name="TextBox 211">
            <a:extLst>
              <a:ext uri="{FF2B5EF4-FFF2-40B4-BE49-F238E27FC236}">
                <a16:creationId xmlns:a16="http://schemas.microsoft.com/office/drawing/2014/main" id="{E57D450B-004E-47D0-A46D-0D9412F44B09}"/>
              </a:ext>
            </a:extLst>
          </p:cNvPr>
          <p:cNvSpPr txBox="1"/>
          <p:nvPr/>
        </p:nvSpPr>
        <p:spPr>
          <a:xfrm>
            <a:off x="9660417" y="3760252"/>
            <a:ext cx="405548" cy="253916"/>
          </a:xfrm>
          <a:prstGeom prst="rect">
            <a:avLst/>
          </a:prstGeom>
          <a:noFill/>
        </p:spPr>
        <p:txBody>
          <a:bodyPr wrap="square" rtlCol="0">
            <a:spAutoFit/>
          </a:bodyPr>
          <a:lstStyle/>
          <a:p>
            <a:r>
              <a:rPr lang="en-ZA" sz="1050" dirty="0"/>
              <a:t>0,1</a:t>
            </a:r>
          </a:p>
        </p:txBody>
      </p:sp>
      <p:sp>
        <p:nvSpPr>
          <p:cNvPr id="213" name="TextBox 212">
            <a:extLst>
              <a:ext uri="{FF2B5EF4-FFF2-40B4-BE49-F238E27FC236}">
                <a16:creationId xmlns:a16="http://schemas.microsoft.com/office/drawing/2014/main" id="{8EBCB284-4027-41DA-BA52-BA35CA8D26AE}"/>
              </a:ext>
            </a:extLst>
          </p:cNvPr>
          <p:cNvSpPr txBox="1"/>
          <p:nvPr/>
        </p:nvSpPr>
        <p:spPr>
          <a:xfrm>
            <a:off x="9656367" y="3168787"/>
            <a:ext cx="405548" cy="415498"/>
          </a:xfrm>
          <a:prstGeom prst="rect">
            <a:avLst/>
          </a:prstGeom>
          <a:noFill/>
        </p:spPr>
        <p:txBody>
          <a:bodyPr wrap="square" rtlCol="0">
            <a:spAutoFit/>
          </a:bodyPr>
          <a:lstStyle/>
          <a:p>
            <a:r>
              <a:rPr lang="en-ZA" sz="1050" dirty="0"/>
              <a:t>0,1</a:t>
            </a:r>
          </a:p>
          <a:p>
            <a:endParaRPr lang="en-ZA" sz="1050" dirty="0"/>
          </a:p>
        </p:txBody>
      </p:sp>
      <p:sp>
        <p:nvSpPr>
          <p:cNvPr id="220" name="Oval 219">
            <a:extLst>
              <a:ext uri="{FF2B5EF4-FFF2-40B4-BE49-F238E27FC236}">
                <a16:creationId xmlns:a16="http://schemas.microsoft.com/office/drawing/2014/main" id="{E6E476B1-2D01-4793-8855-8B5E0C7972E9}"/>
              </a:ext>
            </a:extLst>
          </p:cNvPr>
          <p:cNvSpPr/>
          <p:nvPr/>
        </p:nvSpPr>
        <p:spPr>
          <a:xfrm>
            <a:off x="6198942" y="1696360"/>
            <a:ext cx="405548" cy="4364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21" name="Oval 220">
            <a:extLst>
              <a:ext uri="{FF2B5EF4-FFF2-40B4-BE49-F238E27FC236}">
                <a16:creationId xmlns:a16="http://schemas.microsoft.com/office/drawing/2014/main" id="{F29164DA-1849-4738-A6E3-643AB9F58828}"/>
              </a:ext>
            </a:extLst>
          </p:cNvPr>
          <p:cNvSpPr/>
          <p:nvPr/>
        </p:nvSpPr>
        <p:spPr>
          <a:xfrm>
            <a:off x="5335582" y="1696360"/>
            <a:ext cx="405548" cy="4364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22" name="TextBox 221">
            <a:extLst>
              <a:ext uri="{FF2B5EF4-FFF2-40B4-BE49-F238E27FC236}">
                <a16:creationId xmlns:a16="http://schemas.microsoft.com/office/drawing/2014/main" id="{0F3A8570-D1CB-44D5-9A7C-ABAF7CB507F6}"/>
              </a:ext>
            </a:extLst>
          </p:cNvPr>
          <p:cNvSpPr txBox="1"/>
          <p:nvPr/>
        </p:nvSpPr>
        <p:spPr>
          <a:xfrm>
            <a:off x="4386210" y="939274"/>
            <a:ext cx="869196" cy="523220"/>
          </a:xfrm>
          <a:prstGeom prst="rect">
            <a:avLst/>
          </a:prstGeom>
          <a:noFill/>
        </p:spPr>
        <p:txBody>
          <a:bodyPr wrap="square" rtlCol="0">
            <a:spAutoFit/>
          </a:bodyPr>
          <a:lstStyle/>
          <a:p>
            <a:pPr algn="ctr"/>
            <a:r>
              <a:rPr lang="en-ZA" dirty="0"/>
              <a:t>Hidden Layer 2</a:t>
            </a:r>
          </a:p>
        </p:txBody>
      </p:sp>
      <p:sp>
        <p:nvSpPr>
          <p:cNvPr id="223" name="TextBox 222">
            <a:extLst>
              <a:ext uri="{FF2B5EF4-FFF2-40B4-BE49-F238E27FC236}">
                <a16:creationId xmlns:a16="http://schemas.microsoft.com/office/drawing/2014/main" id="{3FDB21A1-63E3-4CD2-86F0-9F6FE38F9593}"/>
              </a:ext>
            </a:extLst>
          </p:cNvPr>
          <p:cNvSpPr txBox="1"/>
          <p:nvPr/>
        </p:nvSpPr>
        <p:spPr>
          <a:xfrm>
            <a:off x="5135345" y="920553"/>
            <a:ext cx="869196" cy="523220"/>
          </a:xfrm>
          <a:prstGeom prst="rect">
            <a:avLst/>
          </a:prstGeom>
          <a:noFill/>
        </p:spPr>
        <p:txBody>
          <a:bodyPr wrap="square" rtlCol="0">
            <a:spAutoFit/>
          </a:bodyPr>
          <a:lstStyle/>
          <a:p>
            <a:pPr algn="ctr"/>
            <a:r>
              <a:rPr lang="en-ZA" dirty="0"/>
              <a:t>Hidden Layer 3</a:t>
            </a:r>
          </a:p>
        </p:txBody>
      </p:sp>
      <p:sp>
        <p:nvSpPr>
          <p:cNvPr id="224" name="TextBox 223">
            <a:extLst>
              <a:ext uri="{FF2B5EF4-FFF2-40B4-BE49-F238E27FC236}">
                <a16:creationId xmlns:a16="http://schemas.microsoft.com/office/drawing/2014/main" id="{35387DCE-364C-44A6-9FF9-5B54F785FE42}"/>
              </a:ext>
            </a:extLst>
          </p:cNvPr>
          <p:cNvSpPr txBox="1"/>
          <p:nvPr/>
        </p:nvSpPr>
        <p:spPr>
          <a:xfrm>
            <a:off x="5943944" y="920553"/>
            <a:ext cx="869196" cy="523220"/>
          </a:xfrm>
          <a:prstGeom prst="rect">
            <a:avLst/>
          </a:prstGeom>
          <a:noFill/>
        </p:spPr>
        <p:txBody>
          <a:bodyPr wrap="square" rtlCol="0">
            <a:spAutoFit/>
          </a:bodyPr>
          <a:lstStyle/>
          <a:p>
            <a:pPr algn="ctr"/>
            <a:r>
              <a:rPr lang="en-ZA" dirty="0"/>
              <a:t>Hidden Layer 4</a:t>
            </a:r>
          </a:p>
        </p:txBody>
      </p:sp>
      <p:sp>
        <p:nvSpPr>
          <p:cNvPr id="225" name="TextBox 224">
            <a:extLst>
              <a:ext uri="{FF2B5EF4-FFF2-40B4-BE49-F238E27FC236}">
                <a16:creationId xmlns:a16="http://schemas.microsoft.com/office/drawing/2014/main" id="{674E8460-A80D-4CD3-8C7C-B260EBFD9323}"/>
              </a:ext>
            </a:extLst>
          </p:cNvPr>
          <p:cNvSpPr txBox="1"/>
          <p:nvPr/>
        </p:nvSpPr>
        <p:spPr>
          <a:xfrm>
            <a:off x="7656606" y="949071"/>
            <a:ext cx="869196" cy="523220"/>
          </a:xfrm>
          <a:prstGeom prst="rect">
            <a:avLst/>
          </a:prstGeom>
          <a:noFill/>
        </p:spPr>
        <p:txBody>
          <a:bodyPr wrap="square" rtlCol="0">
            <a:spAutoFit/>
          </a:bodyPr>
          <a:lstStyle/>
          <a:p>
            <a:pPr algn="ctr"/>
            <a:r>
              <a:rPr lang="en-ZA" dirty="0"/>
              <a:t>Hidden Layer n</a:t>
            </a:r>
          </a:p>
        </p:txBody>
      </p:sp>
      <p:sp>
        <p:nvSpPr>
          <p:cNvPr id="226" name="Oval 225">
            <a:extLst>
              <a:ext uri="{FF2B5EF4-FFF2-40B4-BE49-F238E27FC236}">
                <a16:creationId xmlns:a16="http://schemas.microsoft.com/office/drawing/2014/main" id="{CE2B816F-4474-42DE-AEBA-D6A8D6A94465}"/>
              </a:ext>
            </a:extLst>
          </p:cNvPr>
          <p:cNvSpPr/>
          <p:nvPr/>
        </p:nvSpPr>
        <p:spPr>
          <a:xfrm>
            <a:off x="7879620" y="2286739"/>
            <a:ext cx="405548" cy="4364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27" name="Oval 226">
            <a:extLst>
              <a:ext uri="{FF2B5EF4-FFF2-40B4-BE49-F238E27FC236}">
                <a16:creationId xmlns:a16="http://schemas.microsoft.com/office/drawing/2014/main" id="{4C67349B-8F31-4831-8DCA-E5CBAF2F7C58}"/>
              </a:ext>
            </a:extLst>
          </p:cNvPr>
          <p:cNvSpPr/>
          <p:nvPr/>
        </p:nvSpPr>
        <p:spPr>
          <a:xfrm>
            <a:off x="7879620" y="1727772"/>
            <a:ext cx="405548" cy="4364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28" name="Oval 227">
            <a:extLst>
              <a:ext uri="{FF2B5EF4-FFF2-40B4-BE49-F238E27FC236}">
                <a16:creationId xmlns:a16="http://schemas.microsoft.com/office/drawing/2014/main" id="{C1878827-20BB-4F34-B4A0-C8D7E0BD3ED0}"/>
              </a:ext>
            </a:extLst>
          </p:cNvPr>
          <p:cNvSpPr/>
          <p:nvPr/>
        </p:nvSpPr>
        <p:spPr>
          <a:xfrm>
            <a:off x="7889489" y="4627818"/>
            <a:ext cx="405548" cy="4364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29" name="Oval 228">
            <a:extLst>
              <a:ext uri="{FF2B5EF4-FFF2-40B4-BE49-F238E27FC236}">
                <a16:creationId xmlns:a16="http://schemas.microsoft.com/office/drawing/2014/main" id="{82E93878-CA3A-4A7D-A789-3D8EC45D3BAB}"/>
              </a:ext>
            </a:extLst>
          </p:cNvPr>
          <p:cNvSpPr/>
          <p:nvPr/>
        </p:nvSpPr>
        <p:spPr>
          <a:xfrm>
            <a:off x="2241612" y="2287499"/>
            <a:ext cx="405548" cy="4364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30" name="Oval 229">
            <a:extLst>
              <a:ext uri="{FF2B5EF4-FFF2-40B4-BE49-F238E27FC236}">
                <a16:creationId xmlns:a16="http://schemas.microsoft.com/office/drawing/2014/main" id="{4410E221-14A7-4121-89EA-D4630BACF020}"/>
              </a:ext>
            </a:extLst>
          </p:cNvPr>
          <p:cNvSpPr/>
          <p:nvPr/>
        </p:nvSpPr>
        <p:spPr>
          <a:xfrm>
            <a:off x="2241612" y="2911628"/>
            <a:ext cx="405548" cy="4364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31" name="Oval 230">
            <a:extLst>
              <a:ext uri="{FF2B5EF4-FFF2-40B4-BE49-F238E27FC236}">
                <a16:creationId xmlns:a16="http://schemas.microsoft.com/office/drawing/2014/main" id="{9D271FAC-4837-4D3F-A427-FE25510B89EA}"/>
              </a:ext>
            </a:extLst>
          </p:cNvPr>
          <p:cNvSpPr/>
          <p:nvPr/>
        </p:nvSpPr>
        <p:spPr>
          <a:xfrm>
            <a:off x="2262696" y="3472697"/>
            <a:ext cx="405548" cy="4364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32" name="TextBox 231">
            <a:extLst>
              <a:ext uri="{FF2B5EF4-FFF2-40B4-BE49-F238E27FC236}">
                <a16:creationId xmlns:a16="http://schemas.microsoft.com/office/drawing/2014/main" id="{D4E704EE-1837-417B-8B7B-E9BC1E29E334}"/>
              </a:ext>
            </a:extLst>
          </p:cNvPr>
          <p:cNvSpPr txBox="1"/>
          <p:nvPr/>
        </p:nvSpPr>
        <p:spPr>
          <a:xfrm>
            <a:off x="2262696" y="2400926"/>
            <a:ext cx="405548" cy="415498"/>
          </a:xfrm>
          <a:prstGeom prst="rect">
            <a:avLst/>
          </a:prstGeom>
          <a:noFill/>
        </p:spPr>
        <p:txBody>
          <a:bodyPr wrap="square" rtlCol="0">
            <a:spAutoFit/>
          </a:bodyPr>
          <a:lstStyle/>
          <a:p>
            <a:r>
              <a:rPr lang="en-ZA" sz="1050" dirty="0"/>
              <a:t>1,0</a:t>
            </a:r>
          </a:p>
          <a:p>
            <a:endParaRPr lang="en-ZA" sz="1050" dirty="0"/>
          </a:p>
        </p:txBody>
      </p:sp>
      <p:sp>
        <p:nvSpPr>
          <p:cNvPr id="233" name="TextBox 232">
            <a:extLst>
              <a:ext uri="{FF2B5EF4-FFF2-40B4-BE49-F238E27FC236}">
                <a16:creationId xmlns:a16="http://schemas.microsoft.com/office/drawing/2014/main" id="{51BB8DBC-793B-4BF2-A642-9E843C7DDB9D}"/>
              </a:ext>
            </a:extLst>
          </p:cNvPr>
          <p:cNvSpPr txBox="1"/>
          <p:nvPr/>
        </p:nvSpPr>
        <p:spPr>
          <a:xfrm>
            <a:off x="2266745" y="3589625"/>
            <a:ext cx="461575" cy="253916"/>
          </a:xfrm>
          <a:prstGeom prst="rect">
            <a:avLst/>
          </a:prstGeom>
          <a:noFill/>
        </p:spPr>
        <p:txBody>
          <a:bodyPr wrap="square" rtlCol="0">
            <a:spAutoFit/>
          </a:bodyPr>
          <a:lstStyle/>
          <a:p>
            <a:r>
              <a:rPr lang="en-ZA" sz="1050" dirty="0"/>
              <a:t>0,78</a:t>
            </a:r>
          </a:p>
        </p:txBody>
      </p:sp>
      <p:sp>
        <p:nvSpPr>
          <p:cNvPr id="234" name="TextBox 233">
            <a:extLst>
              <a:ext uri="{FF2B5EF4-FFF2-40B4-BE49-F238E27FC236}">
                <a16:creationId xmlns:a16="http://schemas.microsoft.com/office/drawing/2014/main" id="{D050B103-8740-4BFD-B185-D2D93106F00F}"/>
              </a:ext>
            </a:extLst>
          </p:cNvPr>
          <p:cNvSpPr txBox="1"/>
          <p:nvPr/>
        </p:nvSpPr>
        <p:spPr>
          <a:xfrm>
            <a:off x="2262696" y="2998160"/>
            <a:ext cx="405548" cy="415498"/>
          </a:xfrm>
          <a:prstGeom prst="rect">
            <a:avLst/>
          </a:prstGeom>
          <a:noFill/>
        </p:spPr>
        <p:txBody>
          <a:bodyPr wrap="square" rtlCol="0">
            <a:spAutoFit/>
          </a:bodyPr>
          <a:lstStyle/>
          <a:p>
            <a:r>
              <a:rPr lang="en-ZA" sz="1050" dirty="0"/>
              <a:t>0,5</a:t>
            </a:r>
          </a:p>
          <a:p>
            <a:endParaRPr lang="en-ZA" sz="1050" dirty="0"/>
          </a:p>
        </p:txBody>
      </p:sp>
      <p:sp>
        <p:nvSpPr>
          <p:cNvPr id="235" name="Oval 234">
            <a:extLst>
              <a:ext uri="{FF2B5EF4-FFF2-40B4-BE49-F238E27FC236}">
                <a16:creationId xmlns:a16="http://schemas.microsoft.com/office/drawing/2014/main" id="{24597846-AA9C-4A7E-9353-6A44A49105E4}"/>
              </a:ext>
            </a:extLst>
          </p:cNvPr>
          <p:cNvSpPr/>
          <p:nvPr/>
        </p:nvSpPr>
        <p:spPr>
          <a:xfrm>
            <a:off x="2244589" y="1668187"/>
            <a:ext cx="405548" cy="4364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36" name="Oval 235">
            <a:extLst>
              <a:ext uri="{FF2B5EF4-FFF2-40B4-BE49-F238E27FC236}">
                <a16:creationId xmlns:a16="http://schemas.microsoft.com/office/drawing/2014/main" id="{88EEFFC4-8C1D-4663-942A-C6A6A4080E12}"/>
              </a:ext>
            </a:extLst>
          </p:cNvPr>
          <p:cNvSpPr/>
          <p:nvPr/>
        </p:nvSpPr>
        <p:spPr>
          <a:xfrm>
            <a:off x="2250133" y="4081082"/>
            <a:ext cx="405548" cy="4364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37" name="Oval 236">
            <a:extLst>
              <a:ext uri="{FF2B5EF4-FFF2-40B4-BE49-F238E27FC236}">
                <a16:creationId xmlns:a16="http://schemas.microsoft.com/office/drawing/2014/main" id="{D20D5D57-6EA4-4633-9D4D-2FC163772BCF}"/>
              </a:ext>
            </a:extLst>
          </p:cNvPr>
          <p:cNvSpPr/>
          <p:nvPr/>
        </p:nvSpPr>
        <p:spPr>
          <a:xfrm>
            <a:off x="2241612" y="4715549"/>
            <a:ext cx="405548" cy="4364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Arrow: Right 1">
            <a:extLst>
              <a:ext uri="{FF2B5EF4-FFF2-40B4-BE49-F238E27FC236}">
                <a16:creationId xmlns:a16="http://schemas.microsoft.com/office/drawing/2014/main" id="{E0CBA2B4-FE7F-4F07-B31A-45787A756924}"/>
              </a:ext>
            </a:extLst>
          </p:cNvPr>
          <p:cNvSpPr/>
          <p:nvPr/>
        </p:nvSpPr>
        <p:spPr>
          <a:xfrm>
            <a:off x="2876365" y="3109767"/>
            <a:ext cx="460864" cy="30389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p>
        </p:txBody>
      </p:sp>
      <p:sp>
        <p:nvSpPr>
          <p:cNvPr id="238" name="Arrow: Right 237">
            <a:extLst>
              <a:ext uri="{FF2B5EF4-FFF2-40B4-BE49-F238E27FC236}">
                <a16:creationId xmlns:a16="http://schemas.microsoft.com/office/drawing/2014/main" id="{85AF3820-0B17-49E1-BC25-5DECF2EA5E2F}"/>
              </a:ext>
            </a:extLst>
          </p:cNvPr>
          <p:cNvSpPr/>
          <p:nvPr/>
        </p:nvSpPr>
        <p:spPr>
          <a:xfrm>
            <a:off x="8914748" y="3163402"/>
            <a:ext cx="460864" cy="30389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p>
        </p:txBody>
      </p:sp>
      <p:sp>
        <p:nvSpPr>
          <p:cNvPr id="240" name="TextBox 239">
            <a:extLst>
              <a:ext uri="{FF2B5EF4-FFF2-40B4-BE49-F238E27FC236}">
                <a16:creationId xmlns:a16="http://schemas.microsoft.com/office/drawing/2014/main" id="{D5B1BEB1-9228-4C7D-941B-CB1FE59CA9EE}"/>
              </a:ext>
            </a:extLst>
          </p:cNvPr>
          <p:cNvSpPr txBox="1"/>
          <p:nvPr/>
        </p:nvSpPr>
        <p:spPr>
          <a:xfrm>
            <a:off x="9424543" y="1111728"/>
            <a:ext cx="869196" cy="307777"/>
          </a:xfrm>
          <a:prstGeom prst="rect">
            <a:avLst/>
          </a:prstGeom>
          <a:noFill/>
        </p:spPr>
        <p:txBody>
          <a:bodyPr wrap="square" rtlCol="0">
            <a:spAutoFit/>
          </a:bodyPr>
          <a:lstStyle/>
          <a:p>
            <a:pPr algn="ctr"/>
            <a:r>
              <a:rPr lang="en-ZA" dirty="0"/>
              <a:t>Output</a:t>
            </a:r>
          </a:p>
        </p:txBody>
      </p:sp>
      <p:sp>
        <p:nvSpPr>
          <p:cNvPr id="241" name="TextBox 240">
            <a:extLst>
              <a:ext uri="{FF2B5EF4-FFF2-40B4-BE49-F238E27FC236}">
                <a16:creationId xmlns:a16="http://schemas.microsoft.com/office/drawing/2014/main" id="{E9C9100E-13CC-41CE-8222-BD1A6556B088}"/>
              </a:ext>
            </a:extLst>
          </p:cNvPr>
          <p:cNvSpPr txBox="1"/>
          <p:nvPr/>
        </p:nvSpPr>
        <p:spPr>
          <a:xfrm>
            <a:off x="2238232" y="1763094"/>
            <a:ext cx="533029" cy="415498"/>
          </a:xfrm>
          <a:prstGeom prst="rect">
            <a:avLst/>
          </a:prstGeom>
          <a:noFill/>
        </p:spPr>
        <p:txBody>
          <a:bodyPr wrap="square" rtlCol="0">
            <a:spAutoFit/>
          </a:bodyPr>
          <a:lstStyle/>
          <a:p>
            <a:r>
              <a:rPr lang="en-ZA" sz="1050" dirty="0"/>
              <a:t>0,26</a:t>
            </a:r>
          </a:p>
          <a:p>
            <a:endParaRPr lang="en-ZA" sz="1050" dirty="0"/>
          </a:p>
        </p:txBody>
      </p:sp>
      <p:sp>
        <p:nvSpPr>
          <p:cNvPr id="242" name="TextBox 241">
            <a:extLst>
              <a:ext uri="{FF2B5EF4-FFF2-40B4-BE49-F238E27FC236}">
                <a16:creationId xmlns:a16="http://schemas.microsoft.com/office/drawing/2014/main" id="{9099137D-2B64-4FFE-BBA2-16A6C43E35DD}"/>
              </a:ext>
            </a:extLst>
          </p:cNvPr>
          <p:cNvSpPr txBox="1"/>
          <p:nvPr/>
        </p:nvSpPr>
        <p:spPr>
          <a:xfrm>
            <a:off x="2263977" y="4161041"/>
            <a:ext cx="405548" cy="415498"/>
          </a:xfrm>
          <a:prstGeom prst="rect">
            <a:avLst/>
          </a:prstGeom>
          <a:noFill/>
        </p:spPr>
        <p:txBody>
          <a:bodyPr wrap="square" rtlCol="0">
            <a:spAutoFit/>
          </a:bodyPr>
          <a:lstStyle/>
          <a:p>
            <a:r>
              <a:rPr lang="en-ZA" sz="1050" dirty="0"/>
              <a:t>0,4</a:t>
            </a:r>
          </a:p>
          <a:p>
            <a:endParaRPr lang="en-ZA" sz="1050" dirty="0"/>
          </a:p>
        </p:txBody>
      </p:sp>
      <p:sp>
        <p:nvSpPr>
          <p:cNvPr id="243" name="TextBox 242">
            <a:extLst>
              <a:ext uri="{FF2B5EF4-FFF2-40B4-BE49-F238E27FC236}">
                <a16:creationId xmlns:a16="http://schemas.microsoft.com/office/drawing/2014/main" id="{5FC364BF-3744-4F8F-81E2-8306CC2D7DE4}"/>
              </a:ext>
            </a:extLst>
          </p:cNvPr>
          <p:cNvSpPr txBox="1"/>
          <p:nvPr/>
        </p:nvSpPr>
        <p:spPr>
          <a:xfrm>
            <a:off x="2254430" y="4804124"/>
            <a:ext cx="405548" cy="415498"/>
          </a:xfrm>
          <a:prstGeom prst="rect">
            <a:avLst/>
          </a:prstGeom>
          <a:noFill/>
        </p:spPr>
        <p:txBody>
          <a:bodyPr wrap="square" rtlCol="0">
            <a:spAutoFit/>
          </a:bodyPr>
          <a:lstStyle/>
          <a:p>
            <a:r>
              <a:rPr lang="en-ZA" sz="1050" dirty="0"/>
              <a:t>1,0</a:t>
            </a:r>
          </a:p>
          <a:p>
            <a:endParaRPr lang="en-ZA" sz="1050" dirty="0"/>
          </a:p>
        </p:txBody>
      </p:sp>
    </p:spTree>
    <p:extLst>
      <p:ext uri="{BB962C8B-B14F-4D97-AF65-F5344CB8AC3E}">
        <p14:creationId xmlns:p14="http://schemas.microsoft.com/office/powerpoint/2010/main" val="1937588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500"/>
                                        <p:tgtEl>
                                          <p:spTgt spid="1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9"/>
                                        </p:tgtEl>
                                        <p:attrNameLst>
                                          <p:attrName>style.visibility</p:attrName>
                                        </p:attrNameLst>
                                      </p:cBhvr>
                                      <p:to>
                                        <p:strVal val="visible"/>
                                      </p:to>
                                    </p:set>
                                    <p:animEffect transition="in" filter="fade">
                                      <p:cBhvr>
                                        <p:cTn id="10" dur="500"/>
                                        <p:tgtEl>
                                          <p:spTgt spid="2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0"/>
                                        </p:tgtEl>
                                        <p:attrNameLst>
                                          <p:attrName>style.visibility</p:attrName>
                                        </p:attrNameLst>
                                      </p:cBhvr>
                                      <p:to>
                                        <p:strVal val="visible"/>
                                      </p:to>
                                    </p:set>
                                    <p:animEffect transition="in" filter="fade">
                                      <p:cBhvr>
                                        <p:cTn id="13" dur="500"/>
                                        <p:tgtEl>
                                          <p:spTgt spid="2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1"/>
                                        </p:tgtEl>
                                        <p:attrNameLst>
                                          <p:attrName>style.visibility</p:attrName>
                                        </p:attrNameLst>
                                      </p:cBhvr>
                                      <p:to>
                                        <p:strVal val="visible"/>
                                      </p:to>
                                    </p:set>
                                    <p:animEffect transition="in" filter="fade">
                                      <p:cBhvr>
                                        <p:cTn id="16" dur="500"/>
                                        <p:tgtEl>
                                          <p:spTgt spid="2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2"/>
                                        </p:tgtEl>
                                        <p:attrNameLst>
                                          <p:attrName>style.visibility</p:attrName>
                                        </p:attrNameLst>
                                      </p:cBhvr>
                                      <p:to>
                                        <p:strVal val="visible"/>
                                      </p:to>
                                    </p:set>
                                    <p:animEffect transition="in" filter="fade">
                                      <p:cBhvr>
                                        <p:cTn id="19" dur="500"/>
                                        <p:tgtEl>
                                          <p:spTgt spid="2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3"/>
                                        </p:tgtEl>
                                        <p:attrNameLst>
                                          <p:attrName>style.visibility</p:attrName>
                                        </p:attrNameLst>
                                      </p:cBhvr>
                                      <p:to>
                                        <p:strVal val="visible"/>
                                      </p:to>
                                    </p:set>
                                    <p:animEffect transition="in" filter="fade">
                                      <p:cBhvr>
                                        <p:cTn id="22" dur="500"/>
                                        <p:tgtEl>
                                          <p:spTgt spid="2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4"/>
                                        </p:tgtEl>
                                        <p:attrNameLst>
                                          <p:attrName>style.visibility</p:attrName>
                                        </p:attrNameLst>
                                      </p:cBhvr>
                                      <p:to>
                                        <p:strVal val="visible"/>
                                      </p:to>
                                    </p:set>
                                    <p:animEffect transition="in" filter="fade">
                                      <p:cBhvr>
                                        <p:cTn id="25" dur="500"/>
                                        <p:tgtEl>
                                          <p:spTgt spid="2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5"/>
                                        </p:tgtEl>
                                        <p:attrNameLst>
                                          <p:attrName>style.visibility</p:attrName>
                                        </p:attrNameLst>
                                      </p:cBhvr>
                                      <p:to>
                                        <p:strVal val="visible"/>
                                      </p:to>
                                    </p:set>
                                    <p:animEffect transition="in" filter="fade">
                                      <p:cBhvr>
                                        <p:cTn id="28" dur="500"/>
                                        <p:tgtEl>
                                          <p:spTgt spid="23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6"/>
                                        </p:tgtEl>
                                        <p:attrNameLst>
                                          <p:attrName>style.visibility</p:attrName>
                                        </p:attrNameLst>
                                      </p:cBhvr>
                                      <p:to>
                                        <p:strVal val="visible"/>
                                      </p:to>
                                    </p:set>
                                    <p:animEffect transition="in" filter="fade">
                                      <p:cBhvr>
                                        <p:cTn id="31" dur="500"/>
                                        <p:tgtEl>
                                          <p:spTgt spid="23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7"/>
                                        </p:tgtEl>
                                        <p:attrNameLst>
                                          <p:attrName>style.visibility</p:attrName>
                                        </p:attrNameLst>
                                      </p:cBhvr>
                                      <p:to>
                                        <p:strVal val="visible"/>
                                      </p:to>
                                    </p:set>
                                    <p:animEffect transition="in" filter="fade">
                                      <p:cBhvr>
                                        <p:cTn id="34" dur="500"/>
                                        <p:tgtEl>
                                          <p:spTgt spid="23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41"/>
                                        </p:tgtEl>
                                        <p:attrNameLst>
                                          <p:attrName>style.visibility</p:attrName>
                                        </p:attrNameLst>
                                      </p:cBhvr>
                                      <p:to>
                                        <p:strVal val="visible"/>
                                      </p:to>
                                    </p:set>
                                    <p:animEffect transition="in" filter="fade">
                                      <p:cBhvr>
                                        <p:cTn id="40" dur="500"/>
                                        <p:tgtEl>
                                          <p:spTgt spid="24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42"/>
                                        </p:tgtEl>
                                        <p:attrNameLst>
                                          <p:attrName>style.visibility</p:attrName>
                                        </p:attrNameLst>
                                      </p:cBhvr>
                                      <p:to>
                                        <p:strVal val="visible"/>
                                      </p:to>
                                    </p:set>
                                    <p:animEffect transition="in" filter="fade">
                                      <p:cBhvr>
                                        <p:cTn id="43" dur="500"/>
                                        <p:tgtEl>
                                          <p:spTgt spid="24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43"/>
                                        </p:tgtEl>
                                        <p:attrNameLst>
                                          <p:attrName>style.visibility</p:attrName>
                                        </p:attrNameLst>
                                      </p:cBhvr>
                                      <p:to>
                                        <p:strVal val="visible"/>
                                      </p:to>
                                    </p:set>
                                    <p:animEffect transition="in" filter="fade">
                                      <p:cBhvr>
                                        <p:cTn id="46" dur="500"/>
                                        <p:tgtEl>
                                          <p:spTgt spid="24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8"/>
                                        </p:tgtEl>
                                        <p:attrNameLst>
                                          <p:attrName>style.visibility</p:attrName>
                                        </p:attrNameLst>
                                      </p:cBhvr>
                                      <p:to>
                                        <p:strVal val="visible"/>
                                      </p:to>
                                    </p:set>
                                    <p:animEffect transition="in" filter="fade">
                                      <p:cBhvr>
                                        <p:cTn id="49" dur="500"/>
                                        <p:tgtEl>
                                          <p:spTgt spid="20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09"/>
                                        </p:tgtEl>
                                        <p:attrNameLst>
                                          <p:attrName>style.visibility</p:attrName>
                                        </p:attrNameLst>
                                      </p:cBhvr>
                                      <p:to>
                                        <p:strVal val="visible"/>
                                      </p:to>
                                    </p:set>
                                    <p:animEffect transition="in" filter="fade">
                                      <p:cBhvr>
                                        <p:cTn id="52" dur="500"/>
                                        <p:tgtEl>
                                          <p:spTgt spid="20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10"/>
                                        </p:tgtEl>
                                        <p:attrNameLst>
                                          <p:attrName>style.visibility</p:attrName>
                                        </p:attrNameLst>
                                      </p:cBhvr>
                                      <p:to>
                                        <p:strVal val="visible"/>
                                      </p:to>
                                    </p:set>
                                    <p:animEffect transition="in" filter="fade">
                                      <p:cBhvr>
                                        <p:cTn id="55" dur="500"/>
                                        <p:tgtEl>
                                          <p:spTgt spid="21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11"/>
                                        </p:tgtEl>
                                        <p:attrNameLst>
                                          <p:attrName>style.visibility</p:attrName>
                                        </p:attrNameLst>
                                      </p:cBhvr>
                                      <p:to>
                                        <p:strVal val="visible"/>
                                      </p:to>
                                    </p:set>
                                    <p:animEffect transition="in" filter="fade">
                                      <p:cBhvr>
                                        <p:cTn id="58" dur="500"/>
                                        <p:tgtEl>
                                          <p:spTgt spid="21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12"/>
                                        </p:tgtEl>
                                        <p:attrNameLst>
                                          <p:attrName>style.visibility</p:attrName>
                                        </p:attrNameLst>
                                      </p:cBhvr>
                                      <p:to>
                                        <p:strVal val="visible"/>
                                      </p:to>
                                    </p:set>
                                    <p:animEffect transition="in" filter="fade">
                                      <p:cBhvr>
                                        <p:cTn id="61" dur="500"/>
                                        <p:tgtEl>
                                          <p:spTgt spid="21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13"/>
                                        </p:tgtEl>
                                        <p:attrNameLst>
                                          <p:attrName>style.visibility</p:attrName>
                                        </p:attrNameLst>
                                      </p:cBhvr>
                                      <p:to>
                                        <p:strVal val="visible"/>
                                      </p:to>
                                    </p:set>
                                    <p:animEffect transition="in" filter="fade">
                                      <p:cBhvr>
                                        <p:cTn id="64" dur="500"/>
                                        <p:tgtEl>
                                          <p:spTgt spid="21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38"/>
                                        </p:tgtEl>
                                        <p:attrNameLst>
                                          <p:attrName>style.visibility</p:attrName>
                                        </p:attrNameLst>
                                      </p:cBhvr>
                                      <p:to>
                                        <p:strVal val="visible"/>
                                      </p:to>
                                    </p:set>
                                    <p:animEffect transition="in" filter="fade">
                                      <p:cBhvr>
                                        <p:cTn id="67" dur="500"/>
                                        <p:tgtEl>
                                          <p:spTgt spid="23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40"/>
                                        </p:tgtEl>
                                        <p:attrNameLst>
                                          <p:attrName>style.visibility</p:attrName>
                                        </p:attrNameLst>
                                      </p:cBhvr>
                                      <p:to>
                                        <p:strVal val="visible"/>
                                      </p:to>
                                    </p:set>
                                    <p:animEffect transition="in" filter="fade">
                                      <p:cBhvr>
                                        <p:cTn id="70" dur="500"/>
                                        <p:tgtEl>
                                          <p:spTgt spid="240"/>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grpId="0" nodeType="clickEffect">
                                  <p:stCondLst>
                                    <p:cond delay="0"/>
                                  </p:stCondLst>
                                  <p:childTnLst>
                                    <p:animEffect transition="out" filter="fade">
                                      <p:cBhvr>
                                        <p:cTn id="74" dur="500"/>
                                        <p:tgtEl>
                                          <p:spTgt spid="6"/>
                                        </p:tgtEl>
                                      </p:cBhvr>
                                    </p:animEffect>
                                    <p:set>
                                      <p:cBhvr>
                                        <p:cTn id="75" dur="1" fill="hold">
                                          <p:stCondLst>
                                            <p:cond delay="499"/>
                                          </p:stCondLst>
                                        </p:cTn>
                                        <p:tgtEl>
                                          <p:spTgt spid="6"/>
                                        </p:tgtEl>
                                        <p:attrNameLst>
                                          <p:attrName>style.visibility</p:attrName>
                                        </p:attrNameLst>
                                      </p:cBhvr>
                                      <p:to>
                                        <p:strVal val="hidden"/>
                                      </p:to>
                                    </p:set>
                                  </p:childTnLst>
                                </p:cTn>
                              </p:par>
                              <p:par>
                                <p:cTn id="76" presetID="10" presetClass="entr" presetSubtype="0" fill="hold" grpId="0" nodeType="withEffect">
                                  <p:stCondLst>
                                    <p:cond delay="0"/>
                                  </p:stCondLst>
                                  <p:childTnLst>
                                    <p:set>
                                      <p:cBhvr>
                                        <p:cTn id="77" dur="1" fill="hold">
                                          <p:stCondLst>
                                            <p:cond delay="0"/>
                                          </p:stCondLst>
                                        </p:cTn>
                                        <p:tgtEl>
                                          <p:spTgt spid="130"/>
                                        </p:tgtEl>
                                        <p:attrNameLst>
                                          <p:attrName>style.visibility</p:attrName>
                                        </p:attrNameLst>
                                      </p:cBhvr>
                                      <p:to>
                                        <p:strVal val="visible"/>
                                      </p:to>
                                    </p:set>
                                    <p:animEffect transition="in" filter="fade">
                                      <p:cBhvr>
                                        <p:cTn id="78" dur="500"/>
                                        <p:tgtEl>
                                          <p:spTgt spid="13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22"/>
                                        </p:tgtEl>
                                        <p:attrNameLst>
                                          <p:attrName>style.visibility</p:attrName>
                                        </p:attrNameLst>
                                      </p:cBhvr>
                                      <p:to>
                                        <p:strVal val="visible"/>
                                      </p:to>
                                    </p:set>
                                    <p:animEffect transition="in" filter="fade">
                                      <p:cBhvr>
                                        <p:cTn id="81" dur="500"/>
                                        <p:tgtEl>
                                          <p:spTgt spid="222"/>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23"/>
                                        </p:tgtEl>
                                        <p:attrNameLst>
                                          <p:attrName>style.visibility</p:attrName>
                                        </p:attrNameLst>
                                      </p:cBhvr>
                                      <p:to>
                                        <p:strVal val="visible"/>
                                      </p:to>
                                    </p:set>
                                    <p:animEffect transition="in" filter="fade">
                                      <p:cBhvr>
                                        <p:cTn id="84" dur="500"/>
                                        <p:tgtEl>
                                          <p:spTgt spid="223"/>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24"/>
                                        </p:tgtEl>
                                        <p:attrNameLst>
                                          <p:attrName>style.visibility</p:attrName>
                                        </p:attrNameLst>
                                      </p:cBhvr>
                                      <p:to>
                                        <p:strVal val="visible"/>
                                      </p:to>
                                    </p:set>
                                    <p:animEffect transition="in" filter="fade">
                                      <p:cBhvr>
                                        <p:cTn id="87" dur="500"/>
                                        <p:tgtEl>
                                          <p:spTgt spid="224"/>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25"/>
                                        </p:tgtEl>
                                        <p:attrNameLst>
                                          <p:attrName>style.visibility</p:attrName>
                                        </p:attrNameLst>
                                      </p:cBhvr>
                                      <p:to>
                                        <p:strVal val="visible"/>
                                      </p:to>
                                    </p:set>
                                    <p:animEffect transition="in" filter="fade">
                                      <p:cBhvr>
                                        <p:cTn id="90" dur="5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9" grpId="0"/>
      <p:bldP spid="130" grpId="0"/>
      <p:bldP spid="208" grpId="0" animBg="1"/>
      <p:bldP spid="209" grpId="0" animBg="1"/>
      <p:bldP spid="210" grpId="0" animBg="1"/>
      <p:bldP spid="211" grpId="0"/>
      <p:bldP spid="212" grpId="0"/>
      <p:bldP spid="213" grpId="0"/>
      <p:bldP spid="222" grpId="0"/>
      <p:bldP spid="223" grpId="0"/>
      <p:bldP spid="224" grpId="0"/>
      <p:bldP spid="225" grpId="0"/>
      <p:bldP spid="229" grpId="0" animBg="1"/>
      <p:bldP spid="230" grpId="0" animBg="1"/>
      <p:bldP spid="231" grpId="0" animBg="1"/>
      <p:bldP spid="232" grpId="0"/>
      <p:bldP spid="233" grpId="0"/>
      <p:bldP spid="234" grpId="0"/>
      <p:bldP spid="235" grpId="0" animBg="1"/>
      <p:bldP spid="236" grpId="0" animBg="1"/>
      <p:bldP spid="237" grpId="0" animBg="1"/>
      <p:bldP spid="2" grpId="0" animBg="1"/>
      <p:bldP spid="238" grpId="0" animBg="1"/>
      <p:bldP spid="240" grpId="0"/>
      <p:bldP spid="241" grpId="0"/>
      <p:bldP spid="242" grpId="0"/>
      <p:bldP spid="24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6C7D14FC-F81E-4F9E-9611-94BC87A3BCFA}"/>
              </a:ext>
            </a:extLst>
          </p:cNvPr>
          <p:cNvSpPr/>
          <p:nvPr/>
        </p:nvSpPr>
        <p:spPr>
          <a:xfrm>
            <a:off x="8531441" y="1590582"/>
            <a:ext cx="2965142" cy="3027285"/>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p>
        </p:txBody>
      </p:sp>
      <p:sp>
        <p:nvSpPr>
          <p:cNvPr id="5" name="Oval 4">
            <a:extLst>
              <a:ext uri="{FF2B5EF4-FFF2-40B4-BE49-F238E27FC236}">
                <a16:creationId xmlns:a16="http://schemas.microsoft.com/office/drawing/2014/main" id="{7EE47660-B7C9-462C-8A8D-CF202404B1F2}"/>
              </a:ext>
            </a:extLst>
          </p:cNvPr>
          <p:cNvSpPr/>
          <p:nvPr/>
        </p:nvSpPr>
        <p:spPr>
          <a:xfrm>
            <a:off x="915880" y="1590581"/>
            <a:ext cx="2965142" cy="3027285"/>
          </a:xfrm>
          <a:prstGeom prst="ellipse">
            <a:avLst/>
          </a:prstGeom>
          <a:no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p>
        </p:txBody>
      </p:sp>
      <p:cxnSp>
        <p:nvCxnSpPr>
          <p:cNvPr id="7" name="Straight Connector 6">
            <a:extLst>
              <a:ext uri="{FF2B5EF4-FFF2-40B4-BE49-F238E27FC236}">
                <a16:creationId xmlns:a16="http://schemas.microsoft.com/office/drawing/2014/main" id="{D6EDB47B-38C2-4658-8385-092A1594743F}"/>
              </a:ext>
            </a:extLst>
          </p:cNvPr>
          <p:cNvCxnSpPr>
            <a:stCxn id="5" idx="6"/>
            <a:endCxn id="4" idx="2"/>
          </p:cNvCxnSpPr>
          <p:nvPr/>
        </p:nvCxnSpPr>
        <p:spPr>
          <a:xfrm>
            <a:off x="3881022" y="3104224"/>
            <a:ext cx="4650419" cy="1"/>
          </a:xfrm>
          <a:prstGeom prst="line">
            <a:avLst/>
          </a:prstGeom>
          <a:ln w="76200"/>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2211E4BE-983E-4848-9B85-B445C75C9B58}"/>
              </a:ext>
            </a:extLst>
          </p:cNvPr>
          <p:cNvSpPr txBox="1"/>
          <p:nvPr/>
        </p:nvSpPr>
        <p:spPr>
          <a:xfrm>
            <a:off x="1278384" y="2148396"/>
            <a:ext cx="2291919" cy="1862048"/>
          </a:xfrm>
          <a:prstGeom prst="rect">
            <a:avLst/>
          </a:prstGeom>
          <a:noFill/>
        </p:spPr>
        <p:txBody>
          <a:bodyPr wrap="square" rtlCol="0">
            <a:spAutoFit/>
          </a:bodyPr>
          <a:lstStyle/>
          <a:p>
            <a:r>
              <a:rPr lang="en-ZA" sz="11500" dirty="0"/>
              <a:t>0,5</a:t>
            </a:r>
          </a:p>
        </p:txBody>
      </p:sp>
      <p:sp>
        <p:nvSpPr>
          <p:cNvPr id="10" name="TextBox 9">
            <a:extLst>
              <a:ext uri="{FF2B5EF4-FFF2-40B4-BE49-F238E27FC236}">
                <a16:creationId xmlns:a16="http://schemas.microsoft.com/office/drawing/2014/main" id="{799CF5EB-AC17-43AC-8C72-1E50C94431C1}"/>
              </a:ext>
            </a:extLst>
          </p:cNvPr>
          <p:cNvSpPr txBox="1"/>
          <p:nvPr/>
        </p:nvSpPr>
        <p:spPr>
          <a:xfrm rot="2634620">
            <a:off x="6051612" y="1080036"/>
            <a:ext cx="1855201" cy="400110"/>
          </a:xfrm>
          <a:prstGeom prst="rect">
            <a:avLst/>
          </a:prstGeom>
          <a:noFill/>
        </p:spPr>
        <p:txBody>
          <a:bodyPr wrap="square" rtlCol="0">
            <a:spAutoFit/>
          </a:bodyPr>
          <a:lstStyle/>
          <a:p>
            <a:pPr algn="ctr"/>
            <a:r>
              <a:rPr lang="en-ZA" sz="2000" dirty="0"/>
              <a:t>W x (…) + b</a:t>
            </a:r>
          </a:p>
        </p:txBody>
      </p:sp>
      <p:sp>
        <p:nvSpPr>
          <p:cNvPr id="11" name="TextBox 10">
            <a:extLst>
              <a:ext uri="{FF2B5EF4-FFF2-40B4-BE49-F238E27FC236}">
                <a16:creationId xmlns:a16="http://schemas.microsoft.com/office/drawing/2014/main" id="{36791896-3827-4FE6-9368-3E3F3A0B2037}"/>
              </a:ext>
            </a:extLst>
          </p:cNvPr>
          <p:cNvSpPr txBox="1"/>
          <p:nvPr/>
        </p:nvSpPr>
        <p:spPr>
          <a:xfrm>
            <a:off x="9305123" y="1943013"/>
            <a:ext cx="1329350" cy="1862048"/>
          </a:xfrm>
          <a:prstGeom prst="rect">
            <a:avLst/>
          </a:prstGeom>
          <a:noFill/>
        </p:spPr>
        <p:txBody>
          <a:bodyPr wrap="square" rtlCol="0">
            <a:spAutoFit/>
          </a:bodyPr>
          <a:lstStyle/>
          <a:p>
            <a:r>
              <a:rPr lang="en-ZA" sz="11500" dirty="0"/>
              <a:t>∑</a:t>
            </a:r>
          </a:p>
        </p:txBody>
      </p:sp>
      <p:sp>
        <p:nvSpPr>
          <p:cNvPr id="13" name="TextBox 12">
            <a:extLst>
              <a:ext uri="{FF2B5EF4-FFF2-40B4-BE49-F238E27FC236}">
                <a16:creationId xmlns:a16="http://schemas.microsoft.com/office/drawing/2014/main" id="{C173FFD8-A82F-4AE2-964A-F3504F032F71}"/>
              </a:ext>
            </a:extLst>
          </p:cNvPr>
          <p:cNvSpPr txBox="1"/>
          <p:nvPr/>
        </p:nvSpPr>
        <p:spPr>
          <a:xfrm>
            <a:off x="3744854" y="3525598"/>
            <a:ext cx="3551068" cy="2554545"/>
          </a:xfrm>
          <a:prstGeom prst="rect">
            <a:avLst/>
          </a:prstGeom>
          <a:noFill/>
        </p:spPr>
        <p:txBody>
          <a:bodyPr wrap="square" rtlCol="0">
            <a:spAutoFit/>
          </a:bodyPr>
          <a:lstStyle/>
          <a:p>
            <a:pPr algn="ctr"/>
            <a:r>
              <a:rPr lang="en-ZA" sz="4000" dirty="0"/>
              <a:t>W = Weight</a:t>
            </a:r>
          </a:p>
          <a:p>
            <a:pPr algn="ctr"/>
            <a:r>
              <a:rPr lang="en-ZA" sz="4000" dirty="0"/>
              <a:t>B = Bias</a:t>
            </a:r>
          </a:p>
          <a:p>
            <a:pPr algn="ctr"/>
            <a:r>
              <a:rPr lang="en-ZA" sz="4000" dirty="0"/>
              <a:t>Changeable Variables</a:t>
            </a:r>
          </a:p>
        </p:txBody>
      </p:sp>
      <p:cxnSp>
        <p:nvCxnSpPr>
          <p:cNvPr id="3" name="Straight Connector 2">
            <a:extLst>
              <a:ext uri="{FF2B5EF4-FFF2-40B4-BE49-F238E27FC236}">
                <a16:creationId xmlns:a16="http://schemas.microsoft.com/office/drawing/2014/main" id="{6E13B3D3-0C0B-47DC-834B-2653639813BF}"/>
              </a:ext>
            </a:extLst>
          </p:cNvPr>
          <p:cNvCxnSpPr>
            <a:stCxn id="4" idx="2"/>
          </p:cNvCxnSpPr>
          <p:nvPr/>
        </p:nvCxnSpPr>
        <p:spPr>
          <a:xfrm flipH="1" flipV="1">
            <a:off x="6172200" y="941832"/>
            <a:ext cx="2359241" cy="2162393"/>
          </a:xfrm>
          <a:prstGeom prst="line">
            <a:avLst/>
          </a:prstGeom>
          <a:ln w="76200"/>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CA9B75BE-39D7-4D41-ABE8-BA386831DFD9}"/>
              </a:ext>
            </a:extLst>
          </p:cNvPr>
          <p:cNvCxnSpPr>
            <a:cxnSpLocks/>
            <a:stCxn id="4" idx="2"/>
          </p:cNvCxnSpPr>
          <p:nvPr/>
        </p:nvCxnSpPr>
        <p:spPr>
          <a:xfrm flipH="1" flipV="1">
            <a:off x="7488937" y="566929"/>
            <a:ext cx="1042504" cy="2537296"/>
          </a:xfrm>
          <a:prstGeom prst="line">
            <a:avLst/>
          </a:prstGeom>
          <a:ln w="762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5A026143-1365-4EF3-B1B8-011CFEA8321E}"/>
              </a:ext>
            </a:extLst>
          </p:cNvPr>
          <p:cNvCxnSpPr>
            <a:cxnSpLocks/>
          </p:cNvCxnSpPr>
          <p:nvPr/>
        </p:nvCxnSpPr>
        <p:spPr>
          <a:xfrm flipH="1">
            <a:off x="7155070" y="3091190"/>
            <a:ext cx="1371688" cy="3360583"/>
          </a:xfrm>
          <a:prstGeom prst="line">
            <a:avLst/>
          </a:prstGeom>
          <a:ln w="76200"/>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7C989FD-E854-4B36-899E-121EE9CE7440}"/>
              </a:ext>
            </a:extLst>
          </p:cNvPr>
          <p:cNvCxnSpPr>
            <a:cxnSpLocks/>
            <a:stCxn id="4" idx="2"/>
          </p:cNvCxnSpPr>
          <p:nvPr/>
        </p:nvCxnSpPr>
        <p:spPr>
          <a:xfrm flipH="1">
            <a:off x="8310981" y="3104225"/>
            <a:ext cx="220460" cy="3360583"/>
          </a:xfrm>
          <a:prstGeom prst="line">
            <a:avLst/>
          </a:prstGeom>
          <a:ln w="76200"/>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7914E950-756C-469E-9E44-B918AE82215B}"/>
              </a:ext>
            </a:extLst>
          </p:cNvPr>
          <p:cNvSpPr txBox="1"/>
          <p:nvPr/>
        </p:nvSpPr>
        <p:spPr>
          <a:xfrm>
            <a:off x="3953152" y="2361287"/>
            <a:ext cx="3551068" cy="707886"/>
          </a:xfrm>
          <a:prstGeom prst="rect">
            <a:avLst/>
          </a:prstGeom>
          <a:noFill/>
        </p:spPr>
        <p:txBody>
          <a:bodyPr wrap="square" rtlCol="0">
            <a:spAutoFit/>
          </a:bodyPr>
          <a:lstStyle/>
          <a:p>
            <a:pPr algn="ctr"/>
            <a:r>
              <a:rPr lang="en-ZA" sz="4000" dirty="0"/>
              <a:t>W x 0.5 + b</a:t>
            </a:r>
          </a:p>
        </p:txBody>
      </p:sp>
      <p:sp>
        <p:nvSpPr>
          <p:cNvPr id="22" name="TextBox 21">
            <a:extLst>
              <a:ext uri="{FF2B5EF4-FFF2-40B4-BE49-F238E27FC236}">
                <a16:creationId xmlns:a16="http://schemas.microsoft.com/office/drawing/2014/main" id="{7D0DB25B-6EE0-4C47-B794-17AB772E0E91}"/>
              </a:ext>
            </a:extLst>
          </p:cNvPr>
          <p:cNvSpPr txBox="1"/>
          <p:nvPr/>
        </p:nvSpPr>
        <p:spPr>
          <a:xfrm rot="4009502">
            <a:off x="7198465" y="1057228"/>
            <a:ext cx="1855201" cy="400110"/>
          </a:xfrm>
          <a:prstGeom prst="rect">
            <a:avLst/>
          </a:prstGeom>
          <a:noFill/>
        </p:spPr>
        <p:txBody>
          <a:bodyPr wrap="square" rtlCol="0">
            <a:spAutoFit/>
          </a:bodyPr>
          <a:lstStyle/>
          <a:p>
            <a:pPr algn="ctr"/>
            <a:r>
              <a:rPr lang="en-ZA" sz="2000" dirty="0"/>
              <a:t>W x (…) + b</a:t>
            </a:r>
          </a:p>
        </p:txBody>
      </p:sp>
      <p:sp>
        <p:nvSpPr>
          <p:cNvPr id="23" name="TextBox 22">
            <a:extLst>
              <a:ext uri="{FF2B5EF4-FFF2-40B4-BE49-F238E27FC236}">
                <a16:creationId xmlns:a16="http://schemas.microsoft.com/office/drawing/2014/main" id="{8E07355C-EAA1-4819-BB8F-845BFD0860CB}"/>
              </a:ext>
            </a:extLst>
          </p:cNvPr>
          <p:cNvSpPr txBox="1"/>
          <p:nvPr/>
        </p:nvSpPr>
        <p:spPr>
          <a:xfrm rot="17676801">
            <a:off x="6663014" y="4417811"/>
            <a:ext cx="1855201" cy="400110"/>
          </a:xfrm>
          <a:prstGeom prst="rect">
            <a:avLst/>
          </a:prstGeom>
          <a:noFill/>
        </p:spPr>
        <p:txBody>
          <a:bodyPr wrap="square" rtlCol="0">
            <a:spAutoFit/>
          </a:bodyPr>
          <a:lstStyle/>
          <a:p>
            <a:pPr algn="ctr"/>
            <a:r>
              <a:rPr lang="en-ZA" sz="2000" dirty="0"/>
              <a:t>W x (…) + b</a:t>
            </a:r>
          </a:p>
        </p:txBody>
      </p:sp>
      <p:sp>
        <p:nvSpPr>
          <p:cNvPr id="24" name="TextBox 23">
            <a:extLst>
              <a:ext uri="{FF2B5EF4-FFF2-40B4-BE49-F238E27FC236}">
                <a16:creationId xmlns:a16="http://schemas.microsoft.com/office/drawing/2014/main" id="{F3A8FB2F-A79D-4E03-B5CB-F48A799DA072}"/>
              </a:ext>
            </a:extLst>
          </p:cNvPr>
          <p:cNvSpPr txBox="1"/>
          <p:nvPr/>
        </p:nvSpPr>
        <p:spPr>
          <a:xfrm rot="16474482">
            <a:off x="7215510" y="5045533"/>
            <a:ext cx="1855201" cy="400110"/>
          </a:xfrm>
          <a:prstGeom prst="rect">
            <a:avLst/>
          </a:prstGeom>
          <a:noFill/>
        </p:spPr>
        <p:txBody>
          <a:bodyPr wrap="square" rtlCol="0">
            <a:spAutoFit/>
          </a:bodyPr>
          <a:lstStyle/>
          <a:p>
            <a:pPr algn="ctr"/>
            <a:r>
              <a:rPr lang="en-ZA" sz="2000" dirty="0"/>
              <a:t>W x (…) + b</a:t>
            </a:r>
          </a:p>
        </p:txBody>
      </p:sp>
    </p:spTree>
    <p:extLst>
      <p:ext uri="{BB962C8B-B14F-4D97-AF65-F5344CB8AC3E}">
        <p14:creationId xmlns:p14="http://schemas.microsoft.com/office/powerpoint/2010/main" val="11350082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2" grpId="0"/>
      <p:bldP spid="23" grpId="0"/>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9B22EB-66E2-450F-A8FC-DAF250798D7D}"/>
              </a:ext>
            </a:extLst>
          </p:cNvPr>
          <p:cNvSpPr/>
          <p:nvPr/>
        </p:nvSpPr>
        <p:spPr>
          <a:xfrm>
            <a:off x="2534225" y="959440"/>
            <a:ext cx="3637446" cy="250689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p>
        </p:txBody>
      </p:sp>
      <p:sp>
        <p:nvSpPr>
          <p:cNvPr id="5" name="TextBox 4">
            <a:extLst>
              <a:ext uri="{FF2B5EF4-FFF2-40B4-BE49-F238E27FC236}">
                <a16:creationId xmlns:a16="http://schemas.microsoft.com/office/drawing/2014/main" id="{5C291C5F-CFE2-4438-A8D5-983ED0E4E2BF}"/>
              </a:ext>
            </a:extLst>
          </p:cNvPr>
          <p:cNvSpPr txBox="1"/>
          <p:nvPr/>
        </p:nvSpPr>
        <p:spPr>
          <a:xfrm>
            <a:off x="7985113" y="265420"/>
            <a:ext cx="4145872" cy="400110"/>
          </a:xfrm>
          <a:prstGeom prst="rect">
            <a:avLst/>
          </a:prstGeom>
          <a:noFill/>
        </p:spPr>
        <p:txBody>
          <a:bodyPr wrap="square" rtlCol="0">
            <a:spAutoFit/>
          </a:bodyPr>
          <a:lstStyle/>
          <a:p>
            <a:pPr algn="ctr"/>
            <a:r>
              <a:rPr lang="en-ZA" sz="2000" dirty="0"/>
              <a:t>Loss Function</a:t>
            </a:r>
          </a:p>
        </p:txBody>
      </p:sp>
      <p:sp>
        <p:nvSpPr>
          <p:cNvPr id="6" name="TextBox 5">
            <a:extLst>
              <a:ext uri="{FF2B5EF4-FFF2-40B4-BE49-F238E27FC236}">
                <a16:creationId xmlns:a16="http://schemas.microsoft.com/office/drawing/2014/main" id="{0A54E59A-874E-4871-8476-BA060213AB1A}"/>
              </a:ext>
            </a:extLst>
          </p:cNvPr>
          <p:cNvSpPr txBox="1"/>
          <p:nvPr/>
        </p:nvSpPr>
        <p:spPr>
          <a:xfrm>
            <a:off x="403027" y="2059000"/>
            <a:ext cx="600352" cy="307777"/>
          </a:xfrm>
          <a:prstGeom prst="rect">
            <a:avLst/>
          </a:prstGeom>
          <a:noFill/>
        </p:spPr>
        <p:txBody>
          <a:bodyPr wrap="square" rtlCol="0">
            <a:spAutoFit/>
          </a:bodyPr>
          <a:lstStyle/>
          <a:p>
            <a:r>
              <a:rPr lang="en-ZA" dirty="0"/>
              <a:t>Data</a:t>
            </a:r>
          </a:p>
        </p:txBody>
      </p:sp>
      <p:sp>
        <p:nvSpPr>
          <p:cNvPr id="7" name="Arrow: Right 6">
            <a:extLst>
              <a:ext uri="{FF2B5EF4-FFF2-40B4-BE49-F238E27FC236}">
                <a16:creationId xmlns:a16="http://schemas.microsoft.com/office/drawing/2014/main" id="{9DE14779-AF9B-4E87-98B4-1A9D2A03436E}"/>
              </a:ext>
            </a:extLst>
          </p:cNvPr>
          <p:cNvSpPr/>
          <p:nvPr/>
        </p:nvSpPr>
        <p:spPr>
          <a:xfrm>
            <a:off x="1122674" y="1819302"/>
            <a:ext cx="1189607" cy="77088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p>
        </p:txBody>
      </p:sp>
      <p:sp>
        <p:nvSpPr>
          <p:cNvPr id="9" name="Arrow: Right 8">
            <a:extLst>
              <a:ext uri="{FF2B5EF4-FFF2-40B4-BE49-F238E27FC236}">
                <a16:creationId xmlns:a16="http://schemas.microsoft.com/office/drawing/2014/main" id="{65075709-77E6-49F2-B3B6-D9E995B4714F}"/>
              </a:ext>
            </a:extLst>
          </p:cNvPr>
          <p:cNvSpPr/>
          <p:nvPr/>
        </p:nvSpPr>
        <p:spPr>
          <a:xfrm>
            <a:off x="6393615" y="1827443"/>
            <a:ext cx="1189607" cy="77088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p>
        </p:txBody>
      </p:sp>
      <p:sp>
        <p:nvSpPr>
          <p:cNvPr id="10" name="TextBox 9">
            <a:extLst>
              <a:ext uri="{FF2B5EF4-FFF2-40B4-BE49-F238E27FC236}">
                <a16:creationId xmlns:a16="http://schemas.microsoft.com/office/drawing/2014/main" id="{76B4B04F-8E01-48D5-9EEB-06B298678607}"/>
              </a:ext>
            </a:extLst>
          </p:cNvPr>
          <p:cNvSpPr txBox="1"/>
          <p:nvPr/>
        </p:nvSpPr>
        <p:spPr>
          <a:xfrm>
            <a:off x="7805165" y="2059000"/>
            <a:ext cx="1369556" cy="307777"/>
          </a:xfrm>
          <a:prstGeom prst="rect">
            <a:avLst/>
          </a:prstGeom>
          <a:noFill/>
        </p:spPr>
        <p:txBody>
          <a:bodyPr wrap="square" rtlCol="0">
            <a:spAutoFit/>
          </a:bodyPr>
          <a:lstStyle/>
          <a:p>
            <a:r>
              <a:rPr lang="en-ZA" dirty="0"/>
              <a:t>Output 	=</a:t>
            </a:r>
          </a:p>
        </p:txBody>
      </p:sp>
      <p:sp>
        <p:nvSpPr>
          <p:cNvPr id="11" name="Oval 10">
            <a:extLst>
              <a:ext uri="{FF2B5EF4-FFF2-40B4-BE49-F238E27FC236}">
                <a16:creationId xmlns:a16="http://schemas.microsoft.com/office/drawing/2014/main" id="{12A7249A-7149-43C4-8510-6772A3F26378}"/>
              </a:ext>
            </a:extLst>
          </p:cNvPr>
          <p:cNvSpPr/>
          <p:nvPr/>
        </p:nvSpPr>
        <p:spPr>
          <a:xfrm>
            <a:off x="9066592" y="1382884"/>
            <a:ext cx="405548" cy="4364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 name="Oval 11">
            <a:extLst>
              <a:ext uri="{FF2B5EF4-FFF2-40B4-BE49-F238E27FC236}">
                <a16:creationId xmlns:a16="http://schemas.microsoft.com/office/drawing/2014/main" id="{BF48D12F-F070-4DDF-8FE7-961D49ED7C34}"/>
              </a:ext>
            </a:extLst>
          </p:cNvPr>
          <p:cNvSpPr/>
          <p:nvPr/>
        </p:nvSpPr>
        <p:spPr>
          <a:xfrm>
            <a:off x="9066592" y="2007013"/>
            <a:ext cx="405548" cy="4364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Oval 12">
            <a:extLst>
              <a:ext uri="{FF2B5EF4-FFF2-40B4-BE49-F238E27FC236}">
                <a16:creationId xmlns:a16="http://schemas.microsoft.com/office/drawing/2014/main" id="{21DE1AD6-6FD5-40BC-BB57-ECA1A5D5FA7F}"/>
              </a:ext>
            </a:extLst>
          </p:cNvPr>
          <p:cNvSpPr/>
          <p:nvPr/>
        </p:nvSpPr>
        <p:spPr>
          <a:xfrm>
            <a:off x="9087676" y="2568082"/>
            <a:ext cx="405548" cy="4364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 name="TextBox 13">
            <a:extLst>
              <a:ext uri="{FF2B5EF4-FFF2-40B4-BE49-F238E27FC236}">
                <a16:creationId xmlns:a16="http://schemas.microsoft.com/office/drawing/2014/main" id="{0C1F1E3A-AF7F-4EA7-BEDC-3D0C26ACF210}"/>
              </a:ext>
            </a:extLst>
          </p:cNvPr>
          <p:cNvSpPr txBox="1"/>
          <p:nvPr/>
        </p:nvSpPr>
        <p:spPr>
          <a:xfrm>
            <a:off x="9087676" y="1496311"/>
            <a:ext cx="405548" cy="415498"/>
          </a:xfrm>
          <a:prstGeom prst="rect">
            <a:avLst/>
          </a:prstGeom>
          <a:noFill/>
        </p:spPr>
        <p:txBody>
          <a:bodyPr wrap="square" rtlCol="0">
            <a:spAutoFit/>
          </a:bodyPr>
          <a:lstStyle/>
          <a:p>
            <a:r>
              <a:rPr lang="en-ZA" sz="1050" dirty="0"/>
              <a:t>0,8</a:t>
            </a:r>
          </a:p>
          <a:p>
            <a:endParaRPr lang="en-ZA" sz="1050" dirty="0"/>
          </a:p>
        </p:txBody>
      </p:sp>
      <p:sp>
        <p:nvSpPr>
          <p:cNvPr id="15" name="TextBox 14">
            <a:extLst>
              <a:ext uri="{FF2B5EF4-FFF2-40B4-BE49-F238E27FC236}">
                <a16:creationId xmlns:a16="http://schemas.microsoft.com/office/drawing/2014/main" id="{038D891D-AC50-4E5A-88DC-1EDC280533B5}"/>
              </a:ext>
            </a:extLst>
          </p:cNvPr>
          <p:cNvSpPr txBox="1"/>
          <p:nvPr/>
        </p:nvSpPr>
        <p:spPr>
          <a:xfrm>
            <a:off x="9091726" y="2685010"/>
            <a:ext cx="405548" cy="253916"/>
          </a:xfrm>
          <a:prstGeom prst="rect">
            <a:avLst/>
          </a:prstGeom>
          <a:noFill/>
        </p:spPr>
        <p:txBody>
          <a:bodyPr wrap="square" rtlCol="0">
            <a:spAutoFit/>
          </a:bodyPr>
          <a:lstStyle/>
          <a:p>
            <a:r>
              <a:rPr lang="en-ZA" sz="1050" dirty="0"/>
              <a:t>0,1</a:t>
            </a:r>
          </a:p>
        </p:txBody>
      </p:sp>
      <p:sp>
        <p:nvSpPr>
          <p:cNvPr id="16" name="TextBox 15">
            <a:extLst>
              <a:ext uri="{FF2B5EF4-FFF2-40B4-BE49-F238E27FC236}">
                <a16:creationId xmlns:a16="http://schemas.microsoft.com/office/drawing/2014/main" id="{8E1F8A11-2C3E-463F-9EDA-7404BD367382}"/>
              </a:ext>
            </a:extLst>
          </p:cNvPr>
          <p:cNvSpPr txBox="1"/>
          <p:nvPr/>
        </p:nvSpPr>
        <p:spPr>
          <a:xfrm>
            <a:off x="9087676" y="2093545"/>
            <a:ext cx="405548" cy="415498"/>
          </a:xfrm>
          <a:prstGeom prst="rect">
            <a:avLst/>
          </a:prstGeom>
          <a:noFill/>
        </p:spPr>
        <p:txBody>
          <a:bodyPr wrap="square" rtlCol="0">
            <a:spAutoFit/>
          </a:bodyPr>
          <a:lstStyle/>
          <a:p>
            <a:r>
              <a:rPr lang="en-ZA" sz="1050" dirty="0"/>
              <a:t>0,1</a:t>
            </a:r>
          </a:p>
          <a:p>
            <a:endParaRPr lang="en-ZA" sz="1050" dirty="0"/>
          </a:p>
        </p:txBody>
      </p:sp>
      <p:cxnSp>
        <p:nvCxnSpPr>
          <p:cNvPr id="18" name="Straight Connector 17">
            <a:extLst>
              <a:ext uri="{FF2B5EF4-FFF2-40B4-BE49-F238E27FC236}">
                <a16:creationId xmlns:a16="http://schemas.microsoft.com/office/drawing/2014/main" id="{3583BF4B-A48D-4BED-B1B5-1A9F950E7BD7}"/>
              </a:ext>
            </a:extLst>
          </p:cNvPr>
          <p:cNvCxnSpPr/>
          <p:nvPr/>
        </p:nvCxnSpPr>
        <p:spPr>
          <a:xfrm>
            <a:off x="9964833" y="959440"/>
            <a:ext cx="0" cy="2758215"/>
          </a:xfrm>
          <a:prstGeom prst="line">
            <a:avLst/>
          </a:prstGeom>
          <a:ln w="57150"/>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A23EDA95-1089-441C-B6D2-222025D771F7}"/>
              </a:ext>
            </a:extLst>
          </p:cNvPr>
          <p:cNvSpPr/>
          <p:nvPr/>
        </p:nvSpPr>
        <p:spPr>
          <a:xfrm>
            <a:off x="10509709" y="1382884"/>
            <a:ext cx="405548" cy="4364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0" name="Oval 19">
            <a:extLst>
              <a:ext uri="{FF2B5EF4-FFF2-40B4-BE49-F238E27FC236}">
                <a16:creationId xmlns:a16="http://schemas.microsoft.com/office/drawing/2014/main" id="{4433C99A-0DE6-4683-A942-3FCE766B361C}"/>
              </a:ext>
            </a:extLst>
          </p:cNvPr>
          <p:cNvSpPr/>
          <p:nvPr/>
        </p:nvSpPr>
        <p:spPr>
          <a:xfrm>
            <a:off x="10509709" y="2007013"/>
            <a:ext cx="405548" cy="4364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1" name="Oval 20">
            <a:extLst>
              <a:ext uri="{FF2B5EF4-FFF2-40B4-BE49-F238E27FC236}">
                <a16:creationId xmlns:a16="http://schemas.microsoft.com/office/drawing/2014/main" id="{63DC61C5-3697-4E31-AAE0-48F3ACA7AE99}"/>
              </a:ext>
            </a:extLst>
          </p:cNvPr>
          <p:cNvSpPr/>
          <p:nvPr/>
        </p:nvSpPr>
        <p:spPr>
          <a:xfrm>
            <a:off x="10530793" y="2568082"/>
            <a:ext cx="405548" cy="4364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2" name="TextBox 21">
            <a:extLst>
              <a:ext uri="{FF2B5EF4-FFF2-40B4-BE49-F238E27FC236}">
                <a16:creationId xmlns:a16="http://schemas.microsoft.com/office/drawing/2014/main" id="{3891821A-E176-4B7F-B7EE-1F5D1DCAC304}"/>
              </a:ext>
            </a:extLst>
          </p:cNvPr>
          <p:cNvSpPr txBox="1"/>
          <p:nvPr/>
        </p:nvSpPr>
        <p:spPr>
          <a:xfrm>
            <a:off x="10530793" y="1496311"/>
            <a:ext cx="405548" cy="415498"/>
          </a:xfrm>
          <a:prstGeom prst="rect">
            <a:avLst/>
          </a:prstGeom>
          <a:noFill/>
        </p:spPr>
        <p:txBody>
          <a:bodyPr wrap="square" rtlCol="0">
            <a:spAutoFit/>
          </a:bodyPr>
          <a:lstStyle/>
          <a:p>
            <a:r>
              <a:rPr lang="en-ZA" sz="1050" dirty="0"/>
              <a:t>0,0</a:t>
            </a:r>
          </a:p>
          <a:p>
            <a:endParaRPr lang="en-ZA" sz="1050" dirty="0"/>
          </a:p>
        </p:txBody>
      </p:sp>
      <p:sp>
        <p:nvSpPr>
          <p:cNvPr id="23" name="TextBox 22">
            <a:extLst>
              <a:ext uri="{FF2B5EF4-FFF2-40B4-BE49-F238E27FC236}">
                <a16:creationId xmlns:a16="http://schemas.microsoft.com/office/drawing/2014/main" id="{C6EF9FDC-7D6A-403E-BC5B-C5925956CCA5}"/>
              </a:ext>
            </a:extLst>
          </p:cNvPr>
          <p:cNvSpPr txBox="1"/>
          <p:nvPr/>
        </p:nvSpPr>
        <p:spPr>
          <a:xfrm>
            <a:off x="10534843" y="2685010"/>
            <a:ext cx="405548" cy="253916"/>
          </a:xfrm>
          <a:prstGeom prst="rect">
            <a:avLst/>
          </a:prstGeom>
          <a:noFill/>
        </p:spPr>
        <p:txBody>
          <a:bodyPr wrap="square" rtlCol="0">
            <a:spAutoFit/>
          </a:bodyPr>
          <a:lstStyle/>
          <a:p>
            <a:r>
              <a:rPr lang="en-ZA" sz="1050" dirty="0"/>
              <a:t>0,0</a:t>
            </a:r>
          </a:p>
        </p:txBody>
      </p:sp>
      <p:sp>
        <p:nvSpPr>
          <p:cNvPr id="24" name="TextBox 23">
            <a:extLst>
              <a:ext uri="{FF2B5EF4-FFF2-40B4-BE49-F238E27FC236}">
                <a16:creationId xmlns:a16="http://schemas.microsoft.com/office/drawing/2014/main" id="{03391BD3-A56D-40FA-B3A5-B1DAF691251A}"/>
              </a:ext>
            </a:extLst>
          </p:cNvPr>
          <p:cNvSpPr txBox="1"/>
          <p:nvPr/>
        </p:nvSpPr>
        <p:spPr>
          <a:xfrm>
            <a:off x="10530793" y="2093545"/>
            <a:ext cx="405548" cy="415498"/>
          </a:xfrm>
          <a:prstGeom prst="rect">
            <a:avLst/>
          </a:prstGeom>
          <a:noFill/>
        </p:spPr>
        <p:txBody>
          <a:bodyPr wrap="square" rtlCol="0">
            <a:spAutoFit/>
          </a:bodyPr>
          <a:lstStyle/>
          <a:p>
            <a:r>
              <a:rPr lang="en-ZA" sz="1050" dirty="0"/>
              <a:t>1,0</a:t>
            </a:r>
          </a:p>
          <a:p>
            <a:endParaRPr lang="en-ZA" sz="1050" dirty="0"/>
          </a:p>
        </p:txBody>
      </p:sp>
      <p:sp>
        <p:nvSpPr>
          <p:cNvPr id="25" name="TextBox 24">
            <a:extLst>
              <a:ext uri="{FF2B5EF4-FFF2-40B4-BE49-F238E27FC236}">
                <a16:creationId xmlns:a16="http://schemas.microsoft.com/office/drawing/2014/main" id="{8E46D6F4-6547-4D6D-A005-D25FFA26739F}"/>
              </a:ext>
            </a:extLst>
          </p:cNvPr>
          <p:cNvSpPr txBox="1"/>
          <p:nvPr/>
        </p:nvSpPr>
        <p:spPr>
          <a:xfrm>
            <a:off x="7985113" y="3760817"/>
            <a:ext cx="4145872" cy="584775"/>
          </a:xfrm>
          <a:prstGeom prst="rect">
            <a:avLst/>
          </a:prstGeom>
          <a:noFill/>
        </p:spPr>
        <p:txBody>
          <a:bodyPr wrap="square" rtlCol="0">
            <a:spAutoFit/>
          </a:bodyPr>
          <a:lstStyle/>
          <a:p>
            <a:pPr algn="ctr"/>
            <a:r>
              <a:rPr lang="en-ZA" sz="1600" dirty="0"/>
              <a:t>A way for the black box to compare its output to the label</a:t>
            </a:r>
          </a:p>
        </p:txBody>
      </p:sp>
      <p:sp>
        <p:nvSpPr>
          <p:cNvPr id="26" name="TextBox 25">
            <a:extLst>
              <a:ext uri="{FF2B5EF4-FFF2-40B4-BE49-F238E27FC236}">
                <a16:creationId xmlns:a16="http://schemas.microsoft.com/office/drawing/2014/main" id="{AEDFBD7C-E888-47D6-9D43-F9C7997DAA0A}"/>
              </a:ext>
            </a:extLst>
          </p:cNvPr>
          <p:cNvSpPr txBox="1"/>
          <p:nvPr/>
        </p:nvSpPr>
        <p:spPr>
          <a:xfrm>
            <a:off x="853735" y="4491224"/>
            <a:ext cx="4145872" cy="1077218"/>
          </a:xfrm>
          <a:prstGeom prst="rect">
            <a:avLst/>
          </a:prstGeom>
          <a:noFill/>
        </p:spPr>
        <p:txBody>
          <a:bodyPr wrap="square" rtlCol="0">
            <a:spAutoFit/>
          </a:bodyPr>
          <a:lstStyle/>
          <a:p>
            <a:r>
              <a:rPr lang="en-ZA" sz="1600" dirty="0"/>
              <a:t>Some typical loss functions:</a:t>
            </a:r>
          </a:p>
          <a:p>
            <a:endParaRPr lang="en-ZA" sz="1600" dirty="0"/>
          </a:p>
          <a:p>
            <a:endParaRPr lang="en-ZA" sz="1600" dirty="0"/>
          </a:p>
          <a:p>
            <a:endParaRPr lang="en-ZA" sz="1600" dirty="0"/>
          </a:p>
        </p:txBody>
      </p:sp>
      <p:sp>
        <p:nvSpPr>
          <p:cNvPr id="27" name="TextBox 26">
            <a:extLst>
              <a:ext uri="{FF2B5EF4-FFF2-40B4-BE49-F238E27FC236}">
                <a16:creationId xmlns:a16="http://schemas.microsoft.com/office/drawing/2014/main" id="{A93ECFA7-9796-4257-B1DA-AB2AEA92D3C5}"/>
              </a:ext>
            </a:extLst>
          </p:cNvPr>
          <p:cNvSpPr txBox="1"/>
          <p:nvPr/>
        </p:nvSpPr>
        <p:spPr>
          <a:xfrm>
            <a:off x="10976889" y="2043959"/>
            <a:ext cx="1369556" cy="307777"/>
          </a:xfrm>
          <a:prstGeom prst="rect">
            <a:avLst/>
          </a:prstGeom>
          <a:noFill/>
        </p:spPr>
        <p:txBody>
          <a:bodyPr wrap="square" rtlCol="0">
            <a:spAutoFit/>
          </a:bodyPr>
          <a:lstStyle/>
          <a:p>
            <a:r>
              <a:rPr lang="en-ZA" dirty="0"/>
              <a:t> =      Label</a:t>
            </a:r>
          </a:p>
        </p:txBody>
      </p:sp>
      <p:cxnSp>
        <p:nvCxnSpPr>
          <p:cNvPr id="29" name="Connector: Curved 28">
            <a:extLst>
              <a:ext uri="{FF2B5EF4-FFF2-40B4-BE49-F238E27FC236}">
                <a16:creationId xmlns:a16="http://schemas.microsoft.com/office/drawing/2014/main" id="{2C34E615-9A45-4FB6-BDEB-F371FF43E354}"/>
              </a:ext>
            </a:extLst>
          </p:cNvPr>
          <p:cNvCxnSpPr>
            <a:cxnSpLocks/>
          </p:cNvCxnSpPr>
          <p:nvPr/>
        </p:nvCxnSpPr>
        <p:spPr>
          <a:xfrm rot="10800000" flipV="1">
            <a:off x="5974802" y="3224435"/>
            <a:ext cx="3309744" cy="1199931"/>
          </a:xfrm>
          <a:prstGeom prst="curvedConnector3">
            <a:avLst>
              <a:gd name="adj1" fmla="val 99890"/>
            </a:avLst>
          </a:prstGeom>
          <a:ln w="38100">
            <a:tailEnd type="triangle"/>
          </a:ln>
        </p:spPr>
        <p:style>
          <a:lnRef idx="1">
            <a:schemeClr val="dk1"/>
          </a:lnRef>
          <a:fillRef idx="0">
            <a:schemeClr val="dk1"/>
          </a:fillRef>
          <a:effectRef idx="0">
            <a:schemeClr val="dk1"/>
          </a:effectRef>
          <a:fontRef idx="minor">
            <a:schemeClr val="tx1"/>
          </a:fontRef>
        </p:style>
      </p:cxnSp>
      <p:sp>
        <p:nvSpPr>
          <p:cNvPr id="38" name="Oval 37">
            <a:extLst>
              <a:ext uri="{FF2B5EF4-FFF2-40B4-BE49-F238E27FC236}">
                <a16:creationId xmlns:a16="http://schemas.microsoft.com/office/drawing/2014/main" id="{7193E949-437A-4E60-8FB6-074E861118DA}"/>
              </a:ext>
            </a:extLst>
          </p:cNvPr>
          <p:cNvSpPr/>
          <p:nvPr/>
        </p:nvSpPr>
        <p:spPr>
          <a:xfrm>
            <a:off x="5236894" y="4596448"/>
            <a:ext cx="405548" cy="4364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9" name="Oval 38">
            <a:extLst>
              <a:ext uri="{FF2B5EF4-FFF2-40B4-BE49-F238E27FC236}">
                <a16:creationId xmlns:a16="http://schemas.microsoft.com/office/drawing/2014/main" id="{5D1A3423-6BE0-4FCF-BE2F-A9476A634B5E}"/>
              </a:ext>
            </a:extLst>
          </p:cNvPr>
          <p:cNvSpPr/>
          <p:nvPr/>
        </p:nvSpPr>
        <p:spPr>
          <a:xfrm>
            <a:off x="5236894" y="5220577"/>
            <a:ext cx="405548" cy="4364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0" name="Oval 39">
            <a:extLst>
              <a:ext uri="{FF2B5EF4-FFF2-40B4-BE49-F238E27FC236}">
                <a16:creationId xmlns:a16="http://schemas.microsoft.com/office/drawing/2014/main" id="{0491BB41-52B1-475C-8582-75469B828625}"/>
              </a:ext>
            </a:extLst>
          </p:cNvPr>
          <p:cNvSpPr/>
          <p:nvPr/>
        </p:nvSpPr>
        <p:spPr>
          <a:xfrm>
            <a:off x="5257978" y="5781646"/>
            <a:ext cx="405548" cy="4364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1" name="TextBox 40">
            <a:extLst>
              <a:ext uri="{FF2B5EF4-FFF2-40B4-BE49-F238E27FC236}">
                <a16:creationId xmlns:a16="http://schemas.microsoft.com/office/drawing/2014/main" id="{3761EC40-7688-4A69-97C1-2F54C37EA1F3}"/>
              </a:ext>
            </a:extLst>
          </p:cNvPr>
          <p:cNvSpPr txBox="1"/>
          <p:nvPr/>
        </p:nvSpPr>
        <p:spPr>
          <a:xfrm>
            <a:off x="5257978" y="4709875"/>
            <a:ext cx="405548" cy="415498"/>
          </a:xfrm>
          <a:prstGeom prst="rect">
            <a:avLst/>
          </a:prstGeom>
          <a:noFill/>
        </p:spPr>
        <p:txBody>
          <a:bodyPr wrap="square" rtlCol="0">
            <a:spAutoFit/>
          </a:bodyPr>
          <a:lstStyle/>
          <a:p>
            <a:r>
              <a:rPr lang="en-ZA" sz="1050" dirty="0"/>
              <a:t>0,8</a:t>
            </a:r>
          </a:p>
          <a:p>
            <a:endParaRPr lang="en-ZA" sz="1050" dirty="0"/>
          </a:p>
        </p:txBody>
      </p:sp>
      <p:sp>
        <p:nvSpPr>
          <p:cNvPr id="42" name="TextBox 41">
            <a:extLst>
              <a:ext uri="{FF2B5EF4-FFF2-40B4-BE49-F238E27FC236}">
                <a16:creationId xmlns:a16="http://schemas.microsoft.com/office/drawing/2014/main" id="{25F96E40-382E-4C40-BF4B-870EB3DD6B79}"/>
              </a:ext>
            </a:extLst>
          </p:cNvPr>
          <p:cNvSpPr txBox="1"/>
          <p:nvPr/>
        </p:nvSpPr>
        <p:spPr>
          <a:xfrm>
            <a:off x="5262028" y="5898574"/>
            <a:ext cx="405548" cy="253916"/>
          </a:xfrm>
          <a:prstGeom prst="rect">
            <a:avLst/>
          </a:prstGeom>
          <a:noFill/>
        </p:spPr>
        <p:txBody>
          <a:bodyPr wrap="square" rtlCol="0">
            <a:spAutoFit/>
          </a:bodyPr>
          <a:lstStyle/>
          <a:p>
            <a:r>
              <a:rPr lang="en-ZA" sz="1050" dirty="0"/>
              <a:t>0,1</a:t>
            </a:r>
          </a:p>
        </p:txBody>
      </p:sp>
      <p:sp>
        <p:nvSpPr>
          <p:cNvPr id="43" name="TextBox 42">
            <a:extLst>
              <a:ext uri="{FF2B5EF4-FFF2-40B4-BE49-F238E27FC236}">
                <a16:creationId xmlns:a16="http://schemas.microsoft.com/office/drawing/2014/main" id="{DD45CBD3-97E5-451C-8695-6884D4AB758F}"/>
              </a:ext>
            </a:extLst>
          </p:cNvPr>
          <p:cNvSpPr txBox="1"/>
          <p:nvPr/>
        </p:nvSpPr>
        <p:spPr>
          <a:xfrm>
            <a:off x="5257978" y="5307109"/>
            <a:ext cx="405548" cy="415498"/>
          </a:xfrm>
          <a:prstGeom prst="rect">
            <a:avLst/>
          </a:prstGeom>
          <a:noFill/>
        </p:spPr>
        <p:txBody>
          <a:bodyPr wrap="square" rtlCol="0">
            <a:spAutoFit/>
          </a:bodyPr>
          <a:lstStyle/>
          <a:p>
            <a:r>
              <a:rPr lang="en-ZA" sz="1050" dirty="0"/>
              <a:t>0,1</a:t>
            </a:r>
          </a:p>
          <a:p>
            <a:endParaRPr lang="en-ZA" sz="1050" dirty="0"/>
          </a:p>
        </p:txBody>
      </p:sp>
      <p:sp>
        <p:nvSpPr>
          <p:cNvPr id="44" name="Oval 43">
            <a:extLst>
              <a:ext uri="{FF2B5EF4-FFF2-40B4-BE49-F238E27FC236}">
                <a16:creationId xmlns:a16="http://schemas.microsoft.com/office/drawing/2014/main" id="{178BED39-ACFC-4560-9B2A-794AFABADF76}"/>
              </a:ext>
            </a:extLst>
          </p:cNvPr>
          <p:cNvSpPr/>
          <p:nvPr/>
        </p:nvSpPr>
        <p:spPr>
          <a:xfrm>
            <a:off x="6331496" y="4596448"/>
            <a:ext cx="405548" cy="4364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5" name="Oval 44">
            <a:extLst>
              <a:ext uri="{FF2B5EF4-FFF2-40B4-BE49-F238E27FC236}">
                <a16:creationId xmlns:a16="http://schemas.microsoft.com/office/drawing/2014/main" id="{35E169D9-1A17-4829-8004-AB4A7B9A93EA}"/>
              </a:ext>
            </a:extLst>
          </p:cNvPr>
          <p:cNvSpPr/>
          <p:nvPr/>
        </p:nvSpPr>
        <p:spPr>
          <a:xfrm>
            <a:off x="6331496" y="5220577"/>
            <a:ext cx="405548" cy="4364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6" name="Oval 45">
            <a:extLst>
              <a:ext uri="{FF2B5EF4-FFF2-40B4-BE49-F238E27FC236}">
                <a16:creationId xmlns:a16="http://schemas.microsoft.com/office/drawing/2014/main" id="{C9B692CE-1D03-4836-8B1F-40F271C4F53B}"/>
              </a:ext>
            </a:extLst>
          </p:cNvPr>
          <p:cNvSpPr/>
          <p:nvPr/>
        </p:nvSpPr>
        <p:spPr>
          <a:xfrm>
            <a:off x="6352580" y="5781646"/>
            <a:ext cx="405548" cy="4364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7" name="TextBox 46">
            <a:extLst>
              <a:ext uri="{FF2B5EF4-FFF2-40B4-BE49-F238E27FC236}">
                <a16:creationId xmlns:a16="http://schemas.microsoft.com/office/drawing/2014/main" id="{09F6F3C8-8BBF-48E7-9B36-59FEF173BB2E}"/>
              </a:ext>
            </a:extLst>
          </p:cNvPr>
          <p:cNvSpPr txBox="1"/>
          <p:nvPr/>
        </p:nvSpPr>
        <p:spPr>
          <a:xfrm>
            <a:off x="6352580" y="4709875"/>
            <a:ext cx="405548" cy="415498"/>
          </a:xfrm>
          <a:prstGeom prst="rect">
            <a:avLst/>
          </a:prstGeom>
          <a:noFill/>
        </p:spPr>
        <p:txBody>
          <a:bodyPr wrap="square" rtlCol="0">
            <a:spAutoFit/>
          </a:bodyPr>
          <a:lstStyle/>
          <a:p>
            <a:r>
              <a:rPr lang="en-ZA" sz="1050" dirty="0"/>
              <a:t>0,0</a:t>
            </a:r>
          </a:p>
          <a:p>
            <a:endParaRPr lang="en-ZA" sz="1050" dirty="0"/>
          </a:p>
        </p:txBody>
      </p:sp>
      <p:sp>
        <p:nvSpPr>
          <p:cNvPr id="48" name="TextBox 47">
            <a:extLst>
              <a:ext uri="{FF2B5EF4-FFF2-40B4-BE49-F238E27FC236}">
                <a16:creationId xmlns:a16="http://schemas.microsoft.com/office/drawing/2014/main" id="{5454F81D-8FEA-4EAD-BFEB-D74EE0E61033}"/>
              </a:ext>
            </a:extLst>
          </p:cNvPr>
          <p:cNvSpPr txBox="1"/>
          <p:nvPr/>
        </p:nvSpPr>
        <p:spPr>
          <a:xfrm>
            <a:off x="6356630" y="5898574"/>
            <a:ext cx="405548" cy="253916"/>
          </a:xfrm>
          <a:prstGeom prst="rect">
            <a:avLst/>
          </a:prstGeom>
          <a:noFill/>
        </p:spPr>
        <p:txBody>
          <a:bodyPr wrap="square" rtlCol="0">
            <a:spAutoFit/>
          </a:bodyPr>
          <a:lstStyle/>
          <a:p>
            <a:r>
              <a:rPr lang="en-ZA" sz="1050" dirty="0"/>
              <a:t>0,0</a:t>
            </a:r>
          </a:p>
        </p:txBody>
      </p:sp>
      <p:sp>
        <p:nvSpPr>
          <p:cNvPr id="49" name="TextBox 48">
            <a:extLst>
              <a:ext uri="{FF2B5EF4-FFF2-40B4-BE49-F238E27FC236}">
                <a16:creationId xmlns:a16="http://schemas.microsoft.com/office/drawing/2014/main" id="{12488AAD-DE95-41F1-8630-D355D7099D6C}"/>
              </a:ext>
            </a:extLst>
          </p:cNvPr>
          <p:cNvSpPr txBox="1"/>
          <p:nvPr/>
        </p:nvSpPr>
        <p:spPr>
          <a:xfrm>
            <a:off x="6352580" y="5307109"/>
            <a:ext cx="405548" cy="415498"/>
          </a:xfrm>
          <a:prstGeom prst="rect">
            <a:avLst/>
          </a:prstGeom>
          <a:noFill/>
        </p:spPr>
        <p:txBody>
          <a:bodyPr wrap="square" rtlCol="0">
            <a:spAutoFit/>
          </a:bodyPr>
          <a:lstStyle/>
          <a:p>
            <a:r>
              <a:rPr lang="en-ZA" sz="1050" dirty="0"/>
              <a:t>1,0</a:t>
            </a:r>
          </a:p>
          <a:p>
            <a:endParaRPr lang="en-ZA" sz="1050" dirty="0"/>
          </a:p>
        </p:txBody>
      </p:sp>
      <p:sp>
        <p:nvSpPr>
          <p:cNvPr id="50" name="TextBox 49">
            <a:extLst>
              <a:ext uri="{FF2B5EF4-FFF2-40B4-BE49-F238E27FC236}">
                <a16:creationId xmlns:a16="http://schemas.microsoft.com/office/drawing/2014/main" id="{0CB4E9E7-5CD9-48AA-8D62-E2A0546D2695}"/>
              </a:ext>
            </a:extLst>
          </p:cNvPr>
          <p:cNvSpPr txBox="1"/>
          <p:nvPr/>
        </p:nvSpPr>
        <p:spPr>
          <a:xfrm>
            <a:off x="6766228" y="4634045"/>
            <a:ext cx="3946255" cy="1600438"/>
          </a:xfrm>
          <a:prstGeom prst="rect">
            <a:avLst/>
          </a:prstGeom>
          <a:noFill/>
        </p:spPr>
        <p:txBody>
          <a:bodyPr wrap="square" rtlCol="0">
            <a:spAutoFit/>
          </a:bodyPr>
          <a:lstStyle/>
          <a:p>
            <a:r>
              <a:rPr lang="en-ZA" dirty="0"/>
              <a:t>----- 0,0 * log(0.8) </a:t>
            </a:r>
          </a:p>
          <a:p>
            <a:r>
              <a:rPr lang="en-ZA" dirty="0"/>
              <a:t> </a:t>
            </a:r>
          </a:p>
          <a:p>
            <a:endParaRPr lang="en-ZA" dirty="0"/>
          </a:p>
          <a:p>
            <a:r>
              <a:rPr lang="en-ZA" dirty="0"/>
              <a:t>------ 1,0 * log(0,1)   	=    0 + (-1) + 0 = -1   </a:t>
            </a:r>
          </a:p>
          <a:p>
            <a:r>
              <a:rPr lang="en-ZA" dirty="0"/>
              <a:t>		 </a:t>
            </a:r>
          </a:p>
          <a:p>
            <a:endParaRPr lang="en-ZA" dirty="0"/>
          </a:p>
          <a:p>
            <a:r>
              <a:rPr lang="en-ZA" dirty="0"/>
              <a:t>------ 0,0 * log(0,1)</a:t>
            </a:r>
          </a:p>
        </p:txBody>
      </p:sp>
      <p:sp>
        <p:nvSpPr>
          <p:cNvPr id="51" name="Arrow: Right 50">
            <a:extLst>
              <a:ext uri="{FF2B5EF4-FFF2-40B4-BE49-F238E27FC236}">
                <a16:creationId xmlns:a16="http://schemas.microsoft.com/office/drawing/2014/main" id="{B4204DBB-AB66-47A0-B454-F764814B723F}"/>
              </a:ext>
            </a:extLst>
          </p:cNvPr>
          <p:cNvSpPr/>
          <p:nvPr/>
        </p:nvSpPr>
        <p:spPr>
          <a:xfrm>
            <a:off x="10661404" y="5245869"/>
            <a:ext cx="446096" cy="37678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p>
        </p:txBody>
      </p:sp>
      <p:sp>
        <p:nvSpPr>
          <p:cNvPr id="52" name="TextBox 51">
            <a:extLst>
              <a:ext uri="{FF2B5EF4-FFF2-40B4-BE49-F238E27FC236}">
                <a16:creationId xmlns:a16="http://schemas.microsoft.com/office/drawing/2014/main" id="{CA5A6EBD-FDAD-49BF-A591-F3D45E8DE514}"/>
              </a:ext>
            </a:extLst>
          </p:cNvPr>
          <p:cNvSpPr txBox="1"/>
          <p:nvPr/>
        </p:nvSpPr>
        <p:spPr>
          <a:xfrm>
            <a:off x="11283518" y="5267632"/>
            <a:ext cx="541538" cy="307777"/>
          </a:xfrm>
          <a:prstGeom prst="rect">
            <a:avLst/>
          </a:prstGeom>
          <a:noFill/>
        </p:spPr>
        <p:txBody>
          <a:bodyPr wrap="square" rtlCol="0">
            <a:spAutoFit/>
          </a:bodyPr>
          <a:lstStyle/>
          <a:p>
            <a:r>
              <a:rPr lang="en-ZA" dirty="0"/>
              <a:t>1</a:t>
            </a:r>
          </a:p>
        </p:txBody>
      </p:sp>
      <p:sp>
        <p:nvSpPr>
          <p:cNvPr id="53" name="TextBox 52">
            <a:extLst>
              <a:ext uri="{FF2B5EF4-FFF2-40B4-BE49-F238E27FC236}">
                <a16:creationId xmlns:a16="http://schemas.microsoft.com/office/drawing/2014/main" id="{579F0819-450F-421C-A69F-E01236E7BFDE}"/>
              </a:ext>
            </a:extLst>
          </p:cNvPr>
          <p:cNvSpPr txBox="1"/>
          <p:nvPr/>
        </p:nvSpPr>
        <p:spPr>
          <a:xfrm>
            <a:off x="5540311" y="5210756"/>
            <a:ext cx="914400" cy="523220"/>
          </a:xfrm>
          <a:prstGeom prst="rect">
            <a:avLst/>
          </a:prstGeom>
          <a:noFill/>
        </p:spPr>
        <p:txBody>
          <a:bodyPr wrap="square" rtlCol="0">
            <a:spAutoFit/>
          </a:bodyPr>
          <a:lstStyle/>
          <a:p>
            <a:pPr algn="ctr"/>
            <a:r>
              <a:rPr lang="en-ZA" dirty="0"/>
              <a:t>Cross-Entropy</a:t>
            </a:r>
          </a:p>
        </p:txBody>
      </p:sp>
      <p:sp>
        <p:nvSpPr>
          <p:cNvPr id="55" name="TextBox 54">
            <a:extLst>
              <a:ext uri="{FF2B5EF4-FFF2-40B4-BE49-F238E27FC236}">
                <a16:creationId xmlns:a16="http://schemas.microsoft.com/office/drawing/2014/main" id="{1A36CFED-69E0-42D9-871D-FF951620E263}"/>
              </a:ext>
            </a:extLst>
          </p:cNvPr>
          <p:cNvSpPr txBox="1"/>
          <p:nvPr/>
        </p:nvSpPr>
        <p:spPr>
          <a:xfrm>
            <a:off x="853734" y="4944862"/>
            <a:ext cx="3567345" cy="1046440"/>
          </a:xfrm>
          <a:prstGeom prst="rect">
            <a:avLst/>
          </a:prstGeom>
          <a:noFill/>
        </p:spPr>
        <p:txBody>
          <a:bodyPr wrap="square" rtlCol="0">
            <a:spAutoFit/>
          </a:bodyPr>
          <a:lstStyle/>
          <a:p>
            <a:endParaRPr lang="en-ZA" sz="1600" dirty="0"/>
          </a:p>
          <a:p>
            <a:pPr marL="285750" indent="-285750">
              <a:buFont typeface="Arial" panose="020B0604020202020204" pitchFamily="34" charset="0"/>
              <a:buChar char="•"/>
            </a:pPr>
            <a:r>
              <a:rPr lang="en-ZA" sz="1600" dirty="0"/>
              <a:t>Loss = | Label – Output |</a:t>
            </a:r>
          </a:p>
          <a:p>
            <a:pPr marL="285750" indent="-285750">
              <a:buFont typeface="Arial" panose="020B0604020202020204" pitchFamily="34" charset="0"/>
              <a:buChar char="•"/>
            </a:pPr>
            <a:endParaRPr lang="en-ZA" sz="1600" dirty="0"/>
          </a:p>
          <a:p>
            <a:endParaRPr lang="en-ZA" dirty="0"/>
          </a:p>
        </p:txBody>
      </p:sp>
      <p:sp>
        <p:nvSpPr>
          <p:cNvPr id="56" name="TextBox 55">
            <a:extLst>
              <a:ext uri="{FF2B5EF4-FFF2-40B4-BE49-F238E27FC236}">
                <a16:creationId xmlns:a16="http://schemas.microsoft.com/office/drawing/2014/main" id="{56D68CAE-D245-4784-B58E-9C866BB86693}"/>
              </a:ext>
            </a:extLst>
          </p:cNvPr>
          <p:cNvSpPr txBox="1"/>
          <p:nvPr/>
        </p:nvSpPr>
        <p:spPr>
          <a:xfrm>
            <a:off x="823840" y="5752380"/>
            <a:ext cx="3454792" cy="800219"/>
          </a:xfrm>
          <a:prstGeom prst="rect">
            <a:avLst/>
          </a:prstGeom>
          <a:noFill/>
        </p:spPr>
        <p:txBody>
          <a:bodyPr wrap="none" rtlCol="0">
            <a:spAutoFit/>
          </a:bodyPr>
          <a:lstStyle/>
          <a:p>
            <a:pPr marL="285750" indent="-285750">
              <a:buFont typeface="Arial" panose="020B0604020202020204" pitchFamily="34" charset="0"/>
              <a:buChar char="•"/>
            </a:pPr>
            <a:r>
              <a:rPr lang="en-ZA" sz="1600" dirty="0"/>
              <a:t>Loss 	= - ∑ [Label * log(Output)]</a:t>
            </a:r>
          </a:p>
          <a:p>
            <a:pPr lvl="2"/>
            <a:r>
              <a:rPr lang="en-ZA" sz="1600" dirty="0"/>
              <a:t>             	= Cross-entropy</a:t>
            </a:r>
          </a:p>
          <a:p>
            <a:endParaRPr lang="en-ZA" dirty="0"/>
          </a:p>
        </p:txBody>
      </p:sp>
      <p:sp>
        <p:nvSpPr>
          <p:cNvPr id="57" name="TextBox 56">
            <a:extLst>
              <a:ext uri="{FF2B5EF4-FFF2-40B4-BE49-F238E27FC236}">
                <a16:creationId xmlns:a16="http://schemas.microsoft.com/office/drawing/2014/main" id="{06B53FC0-9C43-4616-ABB9-DEE69E134998}"/>
              </a:ext>
            </a:extLst>
          </p:cNvPr>
          <p:cNvSpPr txBox="1"/>
          <p:nvPr/>
        </p:nvSpPr>
        <p:spPr>
          <a:xfrm>
            <a:off x="10653971" y="4999332"/>
            <a:ext cx="541538" cy="307777"/>
          </a:xfrm>
          <a:prstGeom prst="rect">
            <a:avLst/>
          </a:prstGeom>
          <a:noFill/>
        </p:spPr>
        <p:txBody>
          <a:bodyPr wrap="square" rtlCol="0">
            <a:spAutoFit/>
          </a:bodyPr>
          <a:lstStyle/>
          <a:p>
            <a:r>
              <a:rPr lang="en-ZA" dirty="0"/>
              <a:t>-1</a:t>
            </a:r>
          </a:p>
        </p:txBody>
      </p:sp>
      <p:sp>
        <p:nvSpPr>
          <p:cNvPr id="58" name="TextBox 57">
            <a:extLst>
              <a:ext uri="{FF2B5EF4-FFF2-40B4-BE49-F238E27FC236}">
                <a16:creationId xmlns:a16="http://schemas.microsoft.com/office/drawing/2014/main" id="{561D319A-4914-4DA0-864C-F4DF19DB73C0}"/>
              </a:ext>
            </a:extLst>
          </p:cNvPr>
          <p:cNvSpPr txBox="1"/>
          <p:nvPr/>
        </p:nvSpPr>
        <p:spPr>
          <a:xfrm>
            <a:off x="5254331" y="4709875"/>
            <a:ext cx="405548" cy="415498"/>
          </a:xfrm>
          <a:prstGeom prst="rect">
            <a:avLst/>
          </a:prstGeom>
          <a:noFill/>
        </p:spPr>
        <p:txBody>
          <a:bodyPr wrap="square" rtlCol="0">
            <a:spAutoFit/>
          </a:bodyPr>
          <a:lstStyle/>
          <a:p>
            <a:r>
              <a:rPr lang="en-ZA" sz="1050" dirty="0"/>
              <a:t>0,0</a:t>
            </a:r>
          </a:p>
          <a:p>
            <a:endParaRPr lang="en-ZA" sz="1050" dirty="0"/>
          </a:p>
        </p:txBody>
      </p:sp>
      <p:sp>
        <p:nvSpPr>
          <p:cNvPr id="59" name="TextBox 58">
            <a:extLst>
              <a:ext uri="{FF2B5EF4-FFF2-40B4-BE49-F238E27FC236}">
                <a16:creationId xmlns:a16="http://schemas.microsoft.com/office/drawing/2014/main" id="{24FCEF67-34D5-44BB-A413-BD976948F13D}"/>
              </a:ext>
            </a:extLst>
          </p:cNvPr>
          <p:cNvSpPr txBox="1"/>
          <p:nvPr/>
        </p:nvSpPr>
        <p:spPr>
          <a:xfrm>
            <a:off x="5258381" y="5898574"/>
            <a:ext cx="405548" cy="253916"/>
          </a:xfrm>
          <a:prstGeom prst="rect">
            <a:avLst/>
          </a:prstGeom>
          <a:noFill/>
        </p:spPr>
        <p:txBody>
          <a:bodyPr wrap="square" rtlCol="0">
            <a:spAutoFit/>
          </a:bodyPr>
          <a:lstStyle/>
          <a:p>
            <a:r>
              <a:rPr lang="en-ZA" sz="1050" dirty="0"/>
              <a:t>0,0</a:t>
            </a:r>
          </a:p>
        </p:txBody>
      </p:sp>
      <p:sp>
        <p:nvSpPr>
          <p:cNvPr id="60" name="TextBox 59">
            <a:extLst>
              <a:ext uri="{FF2B5EF4-FFF2-40B4-BE49-F238E27FC236}">
                <a16:creationId xmlns:a16="http://schemas.microsoft.com/office/drawing/2014/main" id="{9A87F8B7-48A9-4DED-881A-CC37D35FF5EC}"/>
              </a:ext>
            </a:extLst>
          </p:cNvPr>
          <p:cNvSpPr txBox="1"/>
          <p:nvPr/>
        </p:nvSpPr>
        <p:spPr>
          <a:xfrm>
            <a:off x="5254331" y="5307109"/>
            <a:ext cx="405548" cy="415498"/>
          </a:xfrm>
          <a:prstGeom prst="rect">
            <a:avLst/>
          </a:prstGeom>
          <a:noFill/>
        </p:spPr>
        <p:txBody>
          <a:bodyPr wrap="square" rtlCol="0">
            <a:spAutoFit/>
          </a:bodyPr>
          <a:lstStyle/>
          <a:p>
            <a:r>
              <a:rPr lang="en-ZA" sz="1050" dirty="0"/>
              <a:t>1,0</a:t>
            </a:r>
          </a:p>
          <a:p>
            <a:endParaRPr lang="en-ZA" sz="1050" dirty="0"/>
          </a:p>
        </p:txBody>
      </p:sp>
      <p:sp>
        <p:nvSpPr>
          <p:cNvPr id="61" name="TextBox 60">
            <a:extLst>
              <a:ext uri="{FF2B5EF4-FFF2-40B4-BE49-F238E27FC236}">
                <a16:creationId xmlns:a16="http://schemas.microsoft.com/office/drawing/2014/main" id="{F7BD8F82-2183-440E-A62E-0F9CD319DE94}"/>
              </a:ext>
            </a:extLst>
          </p:cNvPr>
          <p:cNvSpPr txBox="1"/>
          <p:nvPr/>
        </p:nvSpPr>
        <p:spPr>
          <a:xfrm>
            <a:off x="6736972" y="4621301"/>
            <a:ext cx="3946255" cy="1600438"/>
          </a:xfrm>
          <a:prstGeom prst="rect">
            <a:avLst/>
          </a:prstGeom>
          <a:noFill/>
        </p:spPr>
        <p:txBody>
          <a:bodyPr wrap="square" rtlCol="0">
            <a:spAutoFit/>
          </a:bodyPr>
          <a:lstStyle/>
          <a:p>
            <a:r>
              <a:rPr lang="en-ZA" dirty="0"/>
              <a:t>----- 0,0 * log(0.0) </a:t>
            </a:r>
          </a:p>
          <a:p>
            <a:r>
              <a:rPr lang="en-ZA" dirty="0"/>
              <a:t> </a:t>
            </a:r>
          </a:p>
          <a:p>
            <a:endParaRPr lang="en-ZA" dirty="0"/>
          </a:p>
          <a:p>
            <a:r>
              <a:rPr lang="en-ZA" dirty="0"/>
              <a:t>------ 1,0 * log(1,0)   	=    0 + (0) + 0 = 0   </a:t>
            </a:r>
          </a:p>
          <a:p>
            <a:r>
              <a:rPr lang="en-ZA" dirty="0"/>
              <a:t>		 </a:t>
            </a:r>
          </a:p>
          <a:p>
            <a:endParaRPr lang="en-ZA" dirty="0"/>
          </a:p>
          <a:p>
            <a:r>
              <a:rPr lang="en-ZA" dirty="0"/>
              <a:t>------ 0,0 * log(0,0)</a:t>
            </a:r>
          </a:p>
        </p:txBody>
      </p:sp>
      <p:sp>
        <p:nvSpPr>
          <p:cNvPr id="62" name="TextBox 61">
            <a:extLst>
              <a:ext uri="{FF2B5EF4-FFF2-40B4-BE49-F238E27FC236}">
                <a16:creationId xmlns:a16="http://schemas.microsoft.com/office/drawing/2014/main" id="{0F81B6E8-1BBF-4EB5-A8B9-12C9D6EE72B4}"/>
              </a:ext>
            </a:extLst>
          </p:cNvPr>
          <p:cNvSpPr txBox="1"/>
          <p:nvPr/>
        </p:nvSpPr>
        <p:spPr>
          <a:xfrm>
            <a:off x="2591123" y="1281140"/>
            <a:ext cx="3504877" cy="1938992"/>
          </a:xfrm>
          <a:prstGeom prst="rect">
            <a:avLst/>
          </a:prstGeom>
          <a:noFill/>
        </p:spPr>
        <p:txBody>
          <a:bodyPr wrap="square" rtlCol="0">
            <a:spAutoFit/>
          </a:bodyPr>
          <a:lstStyle/>
          <a:p>
            <a:r>
              <a:rPr lang="en-ZA" sz="2000" b="1" dirty="0">
                <a:solidFill>
                  <a:srgbClr val="FF0000"/>
                </a:solidFill>
              </a:rPr>
              <a:t>The higher the cross-entropy the more wrong the black box is</a:t>
            </a:r>
          </a:p>
          <a:p>
            <a:endParaRPr lang="en-ZA" sz="2000" b="1" dirty="0">
              <a:solidFill>
                <a:srgbClr val="FF0000"/>
              </a:solidFill>
            </a:endParaRPr>
          </a:p>
          <a:p>
            <a:r>
              <a:rPr lang="en-ZA" sz="2000" b="1" dirty="0">
                <a:solidFill>
                  <a:srgbClr val="FF0000"/>
                </a:solidFill>
              </a:rPr>
              <a:t>MINIMISE THE CROSS-ENTROPY</a:t>
            </a:r>
          </a:p>
        </p:txBody>
      </p:sp>
    </p:spTree>
    <p:extLst>
      <p:ext uri="{BB962C8B-B14F-4D97-AF65-F5344CB8AC3E}">
        <p14:creationId xmlns:p14="http://schemas.microsoft.com/office/powerpoint/2010/main" val="2302502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fade">
                                      <p:cBhvr>
                                        <p:cTn id="20" dur="500"/>
                                        <p:tgtEl>
                                          <p:spTgt spid="5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500"/>
                                        <p:tgtEl>
                                          <p:spTgt spid="4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500"/>
                                        <p:tgtEl>
                                          <p:spTgt spid="4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500"/>
                                        <p:tgtEl>
                                          <p:spTgt spid="4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500"/>
                                        <p:tgtEl>
                                          <p:spTgt spid="4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500"/>
                                        <p:tgtEl>
                                          <p:spTgt spid="4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fade">
                                      <p:cBhvr>
                                        <p:cTn id="52" dur="500"/>
                                        <p:tgtEl>
                                          <p:spTgt spid="4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fade">
                                      <p:cBhvr>
                                        <p:cTn id="55" dur="500"/>
                                        <p:tgtEl>
                                          <p:spTgt spid="4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9"/>
                                        </p:tgtEl>
                                        <p:attrNameLst>
                                          <p:attrName>style.visibility</p:attrName>
                                        </p:attrNameLst>
                                      </p:cBhvr>
                                      <p:to>
                                        <p:strVal val="visible"/>
                                      </p:to>
                                    </p:set>
                                    <p:animEffect transition="in" filter="fade">
                                      <p:cBhvr>
                                        <p:cTn id="58" dur="500"/>
                                        <p:tgtEl>
                                          <p:spTgt spid="4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3"/>
                                        </p:tgtEl>
                                        <p:attrNameLst>
                                          <p:attrName>style.visibility</p:attrName>
                                        </p:attrNameLst>
                                      </p:cBhvr>
                                      <p:to>
                                        <p:strVal val="visible"/>
                                      </p:to>
                                    </p:set>
                                    <p:animEffect transition="in" filter="fade">
                                      <p:cBhvr>
                                        <p:cTn id="61" dur="500"/>
                                        <p:tgtEl>
                                          <p:spTgt spid="53"/>
                                        </p:tgtEl>
                                      </p:cBhvr>
                                    </p:animEffect>
                                  </p:childTnLst>
                                </p:cTn>
                              </p:par>
                              <p:par>
                                <p:cTn id="62" presetID="10" presetClass="entr" presetSubtype="0" fill="hold" nodeType="with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fade">
                                      <p:cBhvr>
                                        <p:cTn id="64" dur="500"/>
                                        <p:tgtEl>
                                          <p:spTgt spid="29"/>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50"/>
                                        </p:tgtEl>
                                        <p:attrNameLst>
                                          <p:attrName>style.visibility</p:attrName>
                                        </p:attrNameLst>
                                      </p:cBhvr>
                                      <p:to>
                                        <p:strVal val="visible"/>
                                      </p:to>
                                    </p:set>
                                    <p:animEffect transition="in" filter="fade">
                                      <p:cBhvr>
                                        <p:cTn id="69" dur="500"/>
                                        <p:tgtEl>
                                          <p:spTgt spid="5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51"/>
                                        </p:tgtEl>
                                        <p:attrNameLst>
                                          <p:attrName>style.visibility</p:attrName>
                                        </p:attrNameLst>
                                      </p:cBhvr>
                                      <p:to>
                                        <p:strVal val="visible"/>
                                      </p:to>
                                    </p:set>
                                    <p:animEffect transition="in" filter="fade">
                                      <p:cBhvr>
                                        <p:cTn id="74" dur="500"/>
                                        <p:tgtEl>
                                          <p:spTgt spid="51"/>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2"/>
                                        </p:tgtEl>
                                        <p:attrNameLst>
                                          <p:attrName>style.visibility</p:attrName>
                                        </p:attrNameLst>
                                      </p:cBhvr>
                                      <p:to>
                                        <p:strVal val="visible"/>
                                      </p:to>
                                    </p:set>
                                    <p:animEffect transition="in" filter="fade">
                                      <p:cBhvr>
                                        <p:cTn id="77" dur="500"/>
                                        <p:tgtEl>
                                          <p:spTgt spid="52"/>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7"/>
                                        </p:tgtEl>
                                        <p:attrNameLst>
                                          <p:attrName>style.visibility</p:attrName>
                                        </p:attrNameLst>
                                      </p:cBhvr>
                                      <p:to>
                                        <p:strVal val="visible"/>
                                      </p:to>
                                    </p:set>
                                    <p:animEffect transition="in" filter="fade">
                                      <p:cBhvr>
                                        <p:cTn id="80" dur="500"/>
                                        <p:tgtEl>
                                          <p:spTgt spid="57"/>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xit" presetSubtype="0" fill="hold" grpId="1" nodeType="clickEffect">
                                  <p:stCondLst>
                                    <p:cond delay="0"/>
                                  </p:stCondLst>
                                  <p:childTnLst>
                                    <p:animEffect transition="out" filter="fade">
                                      <p:cBhvr>
                                        <p:cTn id="84" dur="500"/>
                                        <p:tgtEl>
                                          <p:spTgt spid="41"/>
                                        </p:tgtEl>
                                      </p:cBhvr>
                                    </p:animEffect>
                                    <p:set>
                                      <p:cBhvr>
                                        <p:cTn id="85" dur="1" fill="hold">
                                          <p:stCondLst>
                                            <p:cond delay="499"/>
                                          </p:stCondLst>
                                        </p:cTn>
                                        <p:tgtEl>
                                          <p:spTgt spid="41"/>
                                        </p:tgtEl>
                                        <p:attrNameLst>
                                          <p:attrName>style.visibility</p:attrName>
                                        </p:attrNameLst>
                                      </p:cBhvr>
                                      <p:to>
                                        <p:strVal val="hidden"/>
                                      </p:to>
                                    </p:set>
                                  </p:childTnLst>
                                </p:cTn>
                              </p:par>
                              <p:par>
                                <p:cTn id="86" presetID="10" presetClass="exit" presetSubtype="0" fill="hold" grpId="1" nodeType="withEffect">
                                  <p:stCondLst>
                                    <p:cond delay="0"/>
                                  </p:stCondLst>
                                  <p:childTnLst>
                                    <p:animEffect transition="out" filter="fade">
                                      <p:cBhvr>
                                        <p:cTn id="87" dur="500"/>
                                        <p:tgtEl>
                                          <p:spTgt spid="42"/>
                                        </p:tgtEl>
                                      </p:cBhvr>
                                    </p:animEffect>
                                    <p:set>
                                      <p:cBhvr>
                                        <p:cTn id="88" dur="1" fill="hold">
                                          <p:stCondLst>
                                            <p:cond delay="499"/>
                                          </p:stCondLst>
                                        </p:cTn>
                                        <p:tgtEl>
                                          <p:spTgt spid="42"/>
                                        </p:tgtEl>
                                        <p:attrNameLst>
                                          <p:attrName>style.visibility</p:attrName>
                                        </p:attrNameLst>
                                      </p:cBhvr>
                                      <p:to>
                                        <p:strVal val="hidden"/>
                                      </p:to>
                                    </p:set>
                                  </p:childTnLst>
                                </p:cTn>
                              </p:par>
                              <p:par>
                                <p:cTn id="89" presetID="10" presetClass="exit" presetSubtype="0" fill="hold" grpId="1" nodeType="withEffect">
                                  <p:stCondLst>
                                    <p:cond delay="0"/>
                                  </p:stCondLst>
                                  <p:childTnLst>
                                    <p:animEffect transition="out" filter="fade">
                                      <p:cBhvr>
                                        <p:cTn id="90" dur="500"/>
                                        <p:tgtEl>
                                          <p:spTgt spid="43"/>
                                        </p:tgtEl>
                                      </p:cBhvr>
                                    </p:animEffect>
                                    <p:set>
                                      <p:cBhvr>
                                        <p:cTn id="91" dur="1" fill="hold">
                                          <p:stCondLst>
                                            <p:cond delay="499"/>
                                          </p:stCondLst>
                                        </p:cTn>
                                        <p:tgtEl>
                                          <p:spTgt spid="43"/>
                                        </p:tgtEl>
                                        <p:attrNameLst>
                                          <p:attrName>style.visibility</p:attrName>
                                        </p:attrNameLst>
                                      </p:cBhvr>
                                      <p:to>
                                        <p:strVal val="hidden"/>
                                      </p:to>
                                    </p:set>
                                  </p:childTnLst>
                                </p:cTn>
                              </p:par>
                              <p:par>
                                <p:cTn id="92" presetID="10" presetClass="exit" presetSubtype="0" fill="hold" grpId="1" nodeType="withEffect">
                                  <p:stCondLst>
                                    <p:cond delay="0"/>
                                  </p:stCondLst>
                                  <p:childTnLst>
                                    <p:animEffect transition="out" filter="fade">
                                      <p:cBhvr>
                                        <p:cTn id="93" dur="500"/>
                                        <p:tgtEl>
                                          <p:spTgt spid="50"/>
                                        </p:tgtEl>
                                      </p:cBhvr>
                                    </p:animEffect>
                                    <p:set>
                                      <p:cBhvr>
                                        <p:cTn id="94" dur="1" fill="hold">
                                          <p:stCondLst>
                                            <p:cond delay="499"/>
                                          </p:stCondLst>
                                        </p:cTn>
                                        <p:tgtEl>
                                          <p:spTgt spid="50"/>
                                        </p:tgtEl>
                                        <p:attrNameLst>
                                          <p:attrName>style.visibility</p:attrName>
                                        </p:attrNameLst>
                                      </p:cBhvr>
                                      <p:to>
                                        <p:strVal val="hidden"/>
                                      </p:to>
                                    </p:set>
                                  </p:childTnLst>
                                </p:cTn>
                              </p:par>
                              <p:par>
                                <p:cTn id="95" presetID="10" presetClass="exit" presetSubtype="0" fill="hold" grpId="1" nodeType="withEffect">
                                  <p:stCondLst>
                                    <p:cond delay="0"/>
                                  </p:stCondLst>
                                  <p:childTnLst>
                                    <p:animEffect transition="out" filter="fade">
                                      <p:cBhvr>
                                        <p:cTn id="96" dur="500"/>
                                        <p:tgtEl>
                                          <p:spTgt spid="51"/>
                                        </p:tgtEl>
                                      </p:cBhvr>
                                    </p:animEffect>
                                    <p:set>
                                      <p:cBhvr>
                                        <p:cTn id="97" dur="1" fill="hold">
                                          <p:stCondLst>
                                            <p:cond delay="499"/>
                                          </p:stCondLst>
                                        </p:cTn>
                                        <p:tgtEl>
                                          <p:spTgt spid="51"/>
                                        </p:tgtEl>
                                        <p:attrNameLst>
                                          <p:attrName>style.visibility</p:attrName>
                                        </p:attrNameLst>
                                      </p:cBhvr>
                                      <p:to>
                                        <p:strVal val="hidden"/>
                                      </p:to>
                                    </p:set>
                                  </p:childTnLst>
                                </p:cTn>
                              </p:par>
                              <p:par>
                                <p:cTn id="98" presetID="10" presetClass="exit" presetSubtype="0" fill="hold" grpId="1" nodeType="withEffect">
                                  <p:stCondLst>
                                    <p:cond delay="0"/>
                                  </p:stCondLst>
                                  <p:childTnLst>
                                    <p:animEffect transition="out" filter="fade">
                                      <p:cBhvr>
                                        <p:cTn id="99" dur="500"/>
                                        <p:tgtEl>
                                          <p:spTgt spid="52"/>
                                        </p:tgtEl>
                                      </p:cBhvr>
                                    </p:animEffect>
                                    <p:set>
                                      <p:cBhvr>
                                        <p:cTn id="100" dur="1" fill="hold">
                                          <p:stCondLst>
                                            <p:cond delay="499"/>
                                          </p:stCondLst>
                                        </p:cTn>
                                        <p:tgtEl>
                                          <p:spTgt spid="52"/>
                                        </p:tgtEl>
                                        <p:attrNameLst>
                                          <p:attrName>style.visibility</p:attrName>
                                        </p:attrNameLst>
                                      </p:cBhvr>
                                      <p:to>
                                        <p:strVal val="hidden"/>
                                      </p:to>
                                    </p:set>
                                  </p:childTnLst>
                                </p:cTn>
                              </p:par>
                              <p:par>
                                <p:cTn id="101" presetID="10" presetClass="exit" presetSubtype="0" fill="hold" grpId="1" nodeType="withEffect">
                                  <p:stCondLst>
                                    <p:cond delay="0"/>
                                  </p:stCondLst>
                                  <p:childTnLst>
                                    <p:animEffect transition="out" filter="fade">
                                      <p:cBhvr>
                                        <p:cTn id="102" dur="500"/>
                                        <p:tgtEl>
                                          <p:spTgt spid="57"/>
                                        </p:tgtEl>
                                      </p:cBhvr>
                                    </p:animEffect>
                                    <p:set>
                                      <p:cBhvr>
                                        <p:cTn id="103" dur="1" fill="hold">
                                          <p:stCondLst>
                                            <p:cond delay="499"/>
                                          </p:stCondLst>
                                        </p:cTn>
                                        <p:tgtEl>
                                          <p:spTgt spid="57"/>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58"/>
                                        </p:tgtEl>
                                        <p:attrNameLst>
                                          <p:attrName>style.visibility</p:attrName>
                                        </p:attrNameLst>
                                      </p:cBhvr>
                                      <p:to>
                                        <p:strVal val="visible"/>
                                      </p:to>
                                    </p:set>
                                    <p:animEffect transition="in" filter="fade">
                                      <p:cBhvr>
                                        <p:cTn id="108" dur="500"/>
                                        <p:tgtEl>
                                          <p:spTgt spid="58"/>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59"/>
                                        </p:tgtEl>
                                        <p:attrNameLst>
                                          <p:attrName>style.visibility</p:attrName>
                                        </p:attrNameLst>
                                      </p:cBhvr>
                                      <p:to>
                                        <p:strVal val="visible"/>
                                      </p:to>
                                    </p:set>
                                    <p:animEffect transition="in" filter="fade">
                                      <p:cBhvr>
                                        <p:cTn id="111" dur="500"/>
                                        <p:tgtEl>
                                          <p:spTgt spid="59"/>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60"/>
                                        </p:tgtEl>
                                        <p:attrNameLst>
                                          <p:attrName>style.visibility</p:attrName>
                                        </p:attrNameLst>
                                      </p:cBhvr>
                                      <p:to>
                                        <p:strVal val="visible"/>
                                      </p:to>
                                    </p:set>
                                    <p:animEffect transition="in" filter="fade">
                                      <p:cBhvr>
                                        <p:cTn id="114" dur="500"/>
                                        <p:tgtEl>
                                          <p:spTgt spid="60"/>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61"/>
                                        </p:tgtEl>
                                        <p:attrNameLst>
                                          <p:attrName>style.visibility</p:attrName>
                                        </p:attrNameLst>
                                      </p:cBhvr>
                                      <p:to>
                                        <p:strVal val="visible"/>
                                      </p:to>
                                    </p:set>
                                    <p:animEffect transition="in" filter="fade">
                                      <p:cBhvr>
                                        <p:cTn id="119" dur="500"/>
                                        <p:tgtEl>
                                          <p:spTgt spid="61"/>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62"/>
                                        </p:tgtEl>
                                        <p:attrNameLst>
                                          <p:attrName>style.visibility</p:attrName>
                                        </p:attrNameLst>
                                      </p:cBhvr>
                                      <p:to>
                                        <p:strVal val="visible"/>
                                      </p:to>
                                    </p:set>
                                    <p:animEffect transition="in" filter="fade">
                                      <p:cBhvr>
                                        <p:cTn id="124"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5" grpId="0"/>
      <p:bldP spid="26" grpId="0"/>
      <p:bldP spid="38" grpId="0" animBg="1"/>
      <p:bldP spid="39" grpId="0" animBg="1"/>
      <p:bldP spid="40" grpId="0" animBg="1"/>
      <p:bldP spid="41" grpId="0"/>
      <p:bldP spid="41" grpId="1"/>
      <p:bldP spid="42" grpId="0"/>
      <p:bldP spid="42" grpId="1"/>
      <p:bldP spid="43" grpId="0"/>
      <p:bldP spid="43" grpId="1"/>
      <p:bldP spid="44" grpId="0" animBg="1"/>
      <p:bldP spid="45" grpId="0" animBg="1"/>
      <p:bldP spid="46" grpId="0" animBg="1"/>
      <p:bldP spid="47" grpId="0"/>
      <p:bldP spid="48" grpId="0"/>
      <p:bldP spid="49" grpId="0"/>
      <p:bldP spid="50" grpId="0"/>
      <p:bldP spid="50" grpId="1"/>
      <p:bldP spid="51" grpId="0" animBg="1"/>
      <p:bldP spid="51" grpId="1" animBg="1"/>
      <p:bldP spid="52" grpId="0"/>
      <p:bldP spid="52" grpId="1"/>
      <p:bldP spid="53" grpId="0"/>
      <p:bldP spid="55" grpId="0"/>
      <p:bldP spid="56" grpId="0"/>
      <p:bldP spid="57" grpId="0"/>
      <p:bldP spid="57" grpId="1"/>
      <p:bldP spid="58" grpId="0"/>
      <p:bldP spid="59" grpId="0"/>
      <p:bldP spid="60" grpId="0"/>
      <p:bldP spid="61" grpId="0"/>
      <p:bldP spid="6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767297E-9088-44A6-9CBF-EEF1F3FEE62A}"/>
              </a:ext>
            </a:extLst>
          </p:cNvPr>
          <p:cNvSpPr/>
          <p:nvPr/>
        </p:nvSpPr>
        <p:spPr>
          <a:xfrm>
            <a:off x="2887495" y="2558970"/>
            <a:ext cx="5267930" cy="36224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p>
        </p:txBody>
      </p:sp>
      <p:sp>
        <p:nvSpPr>
          <p:cNvPr id="7" name="TextBox 6">
            <a:extLst>
              <a:ext uri="{FF2B5EF4-FFF2-40B4-BE49-F238E27FC236}">
                <a16:creationId xmlns:a16="http://schemas.microsoft.com/office/drawing/2014/main" id="{5E17DFC3-54D5-42BB-ACE9-D27172404A41}"/>
              </a:ext>
            </a:extLst>
          </p:cNvPr>
          <p:cNvSpPr txBox="1"/>
          <p:nvPr/>
        </p:nvSpPr>
        <p:spPr>
          <a:xfrm>
            <a:off x="3864433" y="258767"/>
            <a:ext cx="4145872" cy="584775"/>
          </a:xfrm>
          <a:prstGeom prst="rect">
            <a:avLst/>
          </a:prstGeom>
          <a:noFill/>
        </p:spPr>
        <p:txBody>
          <a:bodyPr wrap="square" rtlCol="0">
            <a:spAutoFit/>
          </a:bodyPr>
          <a:lstStyle/>
          <a:p>
            <a:pPr algn="ctr"/>
            <a:r>
              <a:rPr lang="en-ZA" sz="3200" dirty="0"/>
              <a:t>Supervised Training</a:t>
            </a:r>
          </a:p>
        </p:txBody>
      </p:sp>
      <p:sp>
        <p:nvSpPr>
          <p:cNvPr id="11" name="TextBox 10">
            <a:extLst>
              <a:ext uri="{FF2B5EF4-FFF2-40B4-BE49-F238E27FC236}">
                <a16:creationId xmlns:a16="http://schemas.microsoft.com/office/drawing/2014/main" id="{8608CFA1-CA86-459C-8F59-82BCD4951648}"/>
              </a:ext>
            </a:extLst>
          </p:cNvPr>
          <p:cNvSpPr txBox="1"/>
          <p:nvPr/>
        </p:nvSpPr>
        <p:spPr>
          <a:xfrm>
            <a:off x="597082" y="4062438"/>
            <a:ext cx="600352" cy="307777"/>
          </a:xfrm>
          <a:prstGeom prst="rect">
            <a:avLst/>
          </a:prstGeom>
          <a:noFill/>
        </p:spPr>
        <p:txBody>
          <a:bodyPr wrap="square" rtlCol="0">
            <a:spAutoFit/>
          </a:bodyPr>
          <a:lstStyle/>
          <a:p>
            <a:r>
              <a:rPr lang="en-ZA" dirty="0"/>
              <a:t>Data</a:t>
            </a:r>
          </a:p>
        </p:txBody>
      </p:sp>
      <p:sp>
        <p:nvSpPr>
          <p:cNvPr id="13" name="TextBox 12">
            <a:extLst>
              <a:ext uri="{FF2B5EF4-FFF2-40B4-BE49-F238E27FC236}">
                <a16:creationId xmlns:a16="http://schemas.microsoft.com/office/drawing/2014/main" id="{574FF0E1-43C8-42A7-9C0A-2E624DE62D20}"/>
              </a:ext>
            </a:extLst>
          </p:cNvPr>
          <p:cNvSpPr txBox="1"/>
          <p:nvPr/>
        </p:nvSpPr>
        <p:spPr>
          <a:xfrm>
            <a:off x="9653643" y="3928750"/>
            <a:ext cx="1863431" cy="307777"/>
          </a:xfrm>
          <a:prstGeom prst="rect">
            <a:avLst/>
          </a:prstGeom>
          <a:noFill/>
        </p:spPr>
        <p:txBody>
          <a:bodyPr wrap="square" rtlCol="0">
            <a:spAutoFit/>
          </a:bodyPr>
          <a:lstStyle/>
          <a:p>
            <a:r>
              <a:rPr lang="en-ZA" dirty="0"/>
              <a:t>Predictions/Output</a:t>
            </a:r>
          </a:p>
        </p:txBody>
      </p:sp>
      <p:sp>
        <p:nvSpPr>
          <p:cNvPr id="3" name="Arrow: Bent-Up 2">
            <a:extLst>
              <a:ext uri="{FF2B5EF4-FFF2-40B4-BE49-F238E27FC236}">
                <a16:creationId xmlns:a16="http://schemas.microsoft.com/office/drawing/2014/main" id="{2D42B89B-38E9-4ED3-8B3F-EB55FA9EB306}"/>
              </a:ext>
            </a:extLst>
          </p:cNvPr>
          <p:cNvSpPr/>
          <p:nvPr/>
        </p:nvSpPr>
        <p:spPr>
          <a:xfrm rot="16200000">
            <a:off x="5683106" y="-2445282"/>
            <a:ext cx="1172846" cy="8950823"/>
          </a:xfrm>
          <a:prstGeom prst="ben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ZA" dirty="0"/>
          </a:p>
        </p:txBody>
      </p:sp>
      <p:sp>
        <p:nvSpPr>
          <p:cNvPr id="4" name="TextBox 3">
            <a:extLst>
              <a:ext uri="{FF2B5EF4-FFF2-40B4-BE49-F238E27FC236}">
                <a16:creationId xmlns:a16="http://schemas.microsoft.com/office/drawing/2014/main" id="{27F68722-7111-493D-848B-E49A85751090}"/>
              </a:ext>
            </a:extLst>
          </p:cNvPr>
          <p:cNvSpPr txBox="1"/>
          <p:nvPr/>
        </p:nvSpPr>
        <p:spPr>
          <a:xfrm>
            <a:off x="5149389" y="1590826"/>
            <a:ext cx="2240280" cy="307777"/>
          </a:xfrm>
          <a:prstGeom prst="rect">
            <a:avLst/>
          </a:prstGeom>
          <a:noFill/>
        </p:spPr>
        <p:txBody>
          <a:bodyPr wrap="square" rtlCol="0">
            <a:spAutoFit/>
          </a:bodyPr>
          <a:lstStyle/>
          <a:p>
            <a:r>
              <a:rPr lang="en-ZA" dirty="0">
                <a:solidFill>
                  <a:schemeClr val="bg1"/>
                </a:solidFill>
              </a:rPr>
              <a:t>BACK PROPOGATION</a:t>
            </a:r>
          </a:p>
        </p:txBody>
      </p:sp>
      <p:sp>
        <p:nvSpPr>
          <p:cNvPr id="207" name="Arrow: Right 206">
            <a:extLst>
              <a:ext uri="{FF2B5EF4-FFF2-40B4-BE49-F238E27FC236}">
                <a16:creationId xmlns:a16="http://schemas.microsoft.com/office/drawing/2014/main" id="{01316591-26F9-4B78-9A03-134D439B13FF}"/>
              </a:ext>
            </a:extLst>
          </p:cNvPr>
          <p:cNvSpPr/>
          <p:nvPr/>
        </p:nvSpPr>
        <p:spPr>
          <a:xfrm>
            <a:off x="1280208" y="3830884"/>
            <a:ext cx="1189607" cy="77088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p>
        </p:txBody>
      </p:sp>
      <p:sp>
        <p:nvSpPr>
          <p:cNvPr id="214" name="Arrow: Right 213">
            <a:extLst>
              <a:ext uri="{FF2B5EF4-FFF2-40B4-BE49-F238E27FC236}">
                <a16:creationId xmlns:a16="http://schemas.microsoft.com/office/drawing/2014/main" id="{4D6F5669-5D52-4EC5-A26B-D897CD32FD27}"/>
              </a:ext>
            </a:extLst>
          </p:cNvPr>
          <p:cNvSpPr/>
          <p:nvPr/>
        </p:nvSpPr>
        <p:spPr>
          <a:xfrm>
            <a:off x="8298488" y="3697196"/>
            <a:ext cx="1189607" cy="77088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ZA"/>
          </a:p>
        </p:txBody>
      </p:sp>
      <p:sp>
        <p:nvSpPr>
          <p:cNvPr id="5" name="Arrow: Up 4">
            <a:extLst>
              <a:ext uri="{FF2B5EF4-FFF2-40B4-BE49-F238E27FC236}">
                <a16:creationId xmlns:a16="http://schemas.microsoft.com/office/drawing/2014/main" id="{EDAE8ECD-7E4A-452C-BE98-7B6FB662F651}"/>
              </a:ext>
            </a:extLst>
          </p:cNvPr>
          <p:cNvSpPr/>
          <p:nvPr/>
        </p:nvSpPr>
        <p:spPr>
          <a:xfrm>
            <a:off x="10239128" y="3307665"/>
            <a:ext cx="648070" cy="523219"/>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ZA"/>
          </a:p>
        </p:txBody>
      </p:sp>
      <p:sp>
        <p:nvSpPr>
          <p:cNvPr id="215" name="TextBox 214">
            <a:extLst>
              <a:ext uri="{FF2B5EF4-FFF2-40B4-BE49-F238E27FC236}">
                <a16:creationId xmlns:a16="http://schemas.microsoft.com/office/drawing/2014/main" id="{3B62DCE6-A10E-4E25-B591-A6C1735ECC08}"/>
              </a:ext>
            </a:extLst>
          </p:cNvPr>
          <p:cNvSpPr txBox="1"/>
          <p:nvPr/>
        </p:nvSpPr>
        <p:spPr>
          <a:xfrm>
            <a:off x="9409918" y="2749431"/>
            <a:ext cx="2199526" cy="523220"/>
          </a:xfrm>
          <a:prstGeom prst="rect">
            <a:avLst/>
          </a:prstGeom>
          <a:noFill/>
        </p:spPr>
        <p:txBody>
          <a:bodyPr wrap="square" rtlCol="0">
            <a:spAutoFit/>
          </a:bodyPr>
          <a:lstStyle/>
          <a:p>
            <a:pPr algn="ctr"/>
            <a:r>
              <a:rPr lang="en-ZA" dirty="0"/>
              <a:t>Compare with actual label using loss function</a:t>
            </a:r>
          </a:p>
        </p:txBody>
      </p:sp>
      <p:sp>
        <p:nvSpPr>
          <p:cNvPr id="8" name="Arrow: Down 7">
            <a:extLst>
              <a:ext uri="{FF2B5EF4-FFF2-40B4-BE49-F238E27FC236}">
                <a16:creationId xmlns:a16="http://schemas.microsoft.com/office/drawing/2014/main" id="{68C736C8-749F-40B2-B8B8-BF7A30388A64}"/>
              </a:ext>
            </a:extLst>
          </p:cNvPr>
          <p:cNvSpPr/>
          <p:nvPr/>
        </p:nvSpPr>
        <p:spPr>
          <a:xfrm>
            <a:off x="1600304" y="2226429"/>
            <a:ext cx="648069" cy="1202571"/>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ZA"/>
          </a:p>
        </p:txBody>
      </p:sp>
      <p:sp>
        <p:nvSpPr>
          <p:cNvPr id="216" name="TextBox 215">
            <a:extLst>
              <a:ext uri="{FF2B5EF4-FFF2-40B4-BE49-F238E27FC236}">
                <a16:creationId xmlns:a16="http://schemas.microsoft.com/office/drawing/2014/main" id="{88F5DD82-33F9-43BC-B39F-3F3D095555CB}"/>
              </a:ext>
            </a:extLst>
          </p:cNvPr>
          <p:cNvSpPr txBox="1"/>
          <p:nvPr/>
        </p:nvSpPr>
        <p:spPr>
          <a:xfrm>
            <a:off x="1594846" y="3523107"/>
            <a:ext cx="600352" cy="307777"/>
          </a:xfrm>
          <a:prstGeom prst="rect">
            <a:avLst/>
          </a:prstGeom>
          <a:noFill/>
        </p:spPr>
        <p:txBody>
          <a:bodyPr wrap="square" rtlCol="0">
            <a:spAutoFit/>
          </a:bodyPr>
          <a:lstStyle/>
          <a:p>
            <a:r>
              <a:rPr lang="en-ZA" dirty="0"/>
              <a:t>Loop</a:t>
            </a:r>
          </a:p>
        </p:txBody>
      </p:sp>
      <p:sp>
        <p:nvSpPr>
          <p:cNvPr id="9" name="TextBox 8">
            <a:extLst>
              <a:ext uri="{FF2B5EF4-FFF2-40B4-BE49-F238E27FC236}">
                <a16:creationId xmlns:a16="http://schemas.microsoft.com/office/drawing/2014/main" id="{9DB87B61-0FA1-44CE-A261-EFCF29331192}"/>
              </a:ext>
            </a:extLst>
          </p:cNvPr>
          <p:cNvSpPr txBox="1"/>
          <p:nvPr/>
        </p:nvSpPr>
        <p:spPr>
          <a:xfrm>
            <a:off x="4033109" y="870595"/>
            <a:ext cx="3977196" cy="307777"/>
          </a:xfrm>
          <a:prstGeom prst="rect">
            <a:avLst/>
          </a:prstGeom>
          <a:noFill/>
        </p:spPr>
        <p:txBody>
          <a:bodyPr wrap="square" rtlCol="0">
            <a:spAutoFit/>
          </a:bodyPr>
          <a:lstStyle/>
          <a:p>
            <a:pPr algn="ctr"/>
            <a:r>
              <a:rPr lang="en-ZA" dirty="0"/>
              <a:t>Knowing the labels of all the data</a:t>
            </a:r>
          </a:p>
        </p:txBody>
      </p:sp>
    </p:spTree>
    <p:extLst>
      <p:ext uri="{BB962C8B-B14F-4D97-AF65-F5344CB8AC3E}">
        <p14:creationId xmlns:p14="http://schemas.microsoft.com/office/powerpoint/2010/main" val="423567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3"/>
                                        </p:tgtEl>
                                      </p:cBhvr>
                                    </p:animEffect>
                                    <p:set>
                                      <p:cBhvr>
                                        <p:cTn id="13" dur="1" fill="hold">
                                          <p:stCondLst>
                                            <p:cond delay="499"/>
                                          </p:stCondLst>
                                        </p:cTn>
                                        <p:tgtEl>
                                          <p:spTgt spid="13"/>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4"/>
                                        </p:tgtEl>
                                      </p:cBhvr>
                                    </p:animEffect>
                                    <p:set>
                                      <p:cBhvr>
                                        <p:cTn id="19" dur="1" fill="hold">
                                          <p:stCondLst>
                                            <p:cond delay="499"/>
                                          </p:stCondLst>
                                        </p:cTn>
                                        <p:tgtEl>
                                          <p:spTgt spid="4"/>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207"/>
                                        </p:tgtEl>
                                      </p:cBhvr>
                                    </p:animEffect>
                                    <p:set>
                                      <p:cBhvr>
                                        <p:cTn id="22" dur="1" fill="hold">
                                          <p:stCondLst>
                                            <p:cond delay="499"/>
                                          </p:stCondLst>
                                        </p:cTn>
                                        <p:tgtEl>
                                          <p:spTgt spid="207"/>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214"/>
                                        </p:tgtEl>
                                      </p:cBhvr>
                                    </p:animEffect>
                                    <p:set>
                                      <p:cBhvr>
                                        <p:cTn id="25" dur="1" fill="hold">
                                          <p:stCondLst>
                                            <p:cond delay="499"/>
                                          </p:stCondLst>
                                        </p:cTn>
                                        <p:tgtEl>
                                          <p:spTgt spid="214"/>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216"/>
                                        </p:tgtEl>
                                      </p:cBhvr>
                                    </p:animEffect>
                                    <p:set>
                                      <p:cBhvr>
                                        <p:cTn id="34" dur="1" fill="hold">
                                          <p:stCondLst>
                                            <p:cond delay="499"/>
                                          </p:stCondLst>
                                        </p:cTn>
                                        <p:tgtEl>
                                          <p:spTgt spid="216"/>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215"/>
                                        </p:tgtEl>
                                      </p:cBhvr>
                                    </p:animEffect>
                                    <p:set>
                                      <p:cBhvr>
                                        <p:cTn id="37" dur="1" fill="hold">
                                          <p:stCondLst>
                                            <p:cond delay="499"/>
                                          </p:stCondLst>
                                        </p:cTn>
                                        <p:tgtEl>
                                          <p:spTgt spid="2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3" grpId="0"/>
      <p:bldP spid="3" grpId="0" animBg="1"/>
      <p:bldP spid="4" grpId="0"/>
      <p:bldP spid="207" grpId="0" animBg="1"/>
      <p:bldP spid="214" grpId="0" animBg="1"/>
      <p:bldP spid="5" grpId="0" animBg="1"/>
      <p:bldP spid="215" grpId="0"/>
      <p:bldP spid="8" grpId="0" animBg="1"/>
      <p:bldP spid="216" grpId="0"/>
    </p:bldLst>
  </p:timing>
</p:sld>
</file>

<file path=ppt/theme/theme1.xml><?xml version="1.0" encoding="utf-8"?>
<a:theme xmlns:a="http://schemas.openxmlformats.org/drawingml/2006/main" name="Eglamou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11234</TotalTime>
  <Words>2387</Words>
  <Application>Microsoft Office PowerPoint</Application>
  <PresentationFormat>Widescreen</PresentationFormat>
  <Paragraphs>344</Paragraphs>
  <Slides>44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Cambria Math</vt:lpstr>
      <vt:lpstr>Lato Hairline</vt:lpstr>
      <vt:lpstr>Lato Light</vt:lpstr>
      <vt:lpstr>Eglamour template</vt:lpstr>
      <vt:lpstr>Semi-Supervised Learning Using GANs</vt:lpstr>
      <vt:lpstr>My Project</vt:lpstr>
      <vt:lpstr>Abstract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Applications</vt:lpstr>
      <vt:lpstr>Generative Adversarial Networks (GANs)</vt:lpstr>
      <vt:lpstr>GAN - Layman’s Explanation</vt:lpstr>
      <vt:lpstr>PowerPoint Presentation</vt:lpstr>
      <vt:lpstr>PowerPoint Presentation</vt:lpstr>
      <vt:lpstr>PowerPoint Presentation</vt:lpstr>
      <vt:lpstr>Infinite Loop</vt:lpstr>
      <vt:lpstr>PowerPoint Presentation</vt:lpstr>
      <vt:lpstr>GAN Loop</vt:lpstr>
      <vt:lpstr>Loss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Semi-Supervised GANs</vt:lpstr>
      <vt:lpstr>PowerPoint Presentation</vt:lpstr>
      <vt:lpstr>PowerPoint Presentation</vt:lpstr>
      <vt:lpstr>PowerPoint Presentation</vt:lpstr>
      <vt:lpstr>PowerPoint Presentation</vt:lpstr>
      <vt:lpstr>PowerPoint Presentation</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Semi-Supervised Learning Using GANs</dc:title>
  <dc:creator>Engelbrecht, ER, Mnr [18174310@sun.ac.za]</dc:creator>
  <cp:lastModifiedBy>Emile Reynard Engelbrecht</cp:lastModifiedBy>
  <cp:revision>131</cp:revision>
  <dcterms:created xsi:type="dcterms:W3CDTF">2018-09-26T13:01:59Z</dcterms:created>
  <dcterms:modified xsi:type="dcterms:W3CDTF">2018-10-16T10:43:01Z</dcterms:modified>
</cp:coreProperties>
</file>